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0"/>
  </p:notesMasterIdLst>
  <p:handoutMasterIdLst>
    <p:handoutMasterId r:id="rId31"/>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6074" autoAdjust="0"/>
  </p:normalViewPr>
  <p:slideViewPr>
    <p:cSldViewPr snapToGrid="0">
      <p:cViewPr varScale="1">
        <p:scale>
          <a:sx n="133" d="100"/>
          <a:sy n="133" d="100"/>
        </p:scale>
        <p:origin x="-2352"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14/01/15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How many among the students in your room are involved romantically? </a:t>
            </a:r>
          </a:p>
          <a:p>
            <a:pPr eaLnBrk="1" hangingPunct="1">
              <a:spcBef>
                <a:spcPct val="0"/>
              </a:spcBef>
            </a:pPr>
            <a:endParaRPr lang="en-US" dirty="0"/>
          </a:p>
          <a:p>
            <a:pPr eaLnBrk="1" hangingPunct="1">
              <a:spcBef>
                <a:spcPct val="0"/>
              </a:spcBef>
            </a:pPr>
            <a:r>
              <a:rPr lang="en-US" dirty="0"/>
              <a:t>Of that number, ask if any of them are married, and see if any married people neglected to consider themselves as in a romantic relationship.</a:t>
            </a:r>
          </a:p>
          <a:p>
            <a:pPr eaLnBrk="1" hangingPunct="1">
              <a:spcBef>
                <a:spcPct val="0"/>
              </a:spcBef>
            </a:pPr>
            <a:endParaRPr lang="en-US" dirty="0"/>
          </a:p>
          <a:p>
            <a:pPr eaLnBrk="1" hangingPunct="1">
              <a:spcBef>
                <a:spcPct val="0"/>
              </a:spcBef>
            </a:pPr>
            <a:r>
              <a:rPr lang="en-US" dirty="0"/>
              <a:t>Women and men often differ on the issue of romantic relationships, with women often needing more romance and more courtship than men.</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FEA15D-FDB7-4643-8404-46161259D4EC}" type="slidenum">
              <a:rPr lang="en-US" sz="1200">
                <a:cs typeface="Arial" charset="0"/>
              </a:rPr>
              <a:pPr/>
              <a:t>10</a:t>
            </a:fld>
            <a:endParaRPr lang="en-US" sz="1200"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Love begins with high levels of passion and rapidly increasing intimacy. Passion decreases as we become more comfortable and habits are established. Passion can be revived, but lack of passion in a relationship is often viewed as a crisis. With commitment, partners usually experience a more enduring love. The key to a successful relationship is to transform passion into an intimate and committed love for one another.</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E27539-CF9B-D946-9F3F-E1C6FE1BABB3}" type="slidenum">
              <a:rPr lang="en-US" sz="1200">
                <a:cs typeface="Arial" charset="0"/>
              </a:rPr>
              <a:pPr/>
              <a:t>11</a:t>
            </a:fld>
            <a:endParaRPr lang="en-US" sz="1200"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07397A-29BE-7E48-AF34-581992D88526}" type="slidenum">
              <a:rPr lang="en-US" sz="1200">
                <a:cs typeface="Arial" charset="0"/>
              </a:rPr>
              <a:pPr/>
              <a:t>12</a:t>
            </a:fld>
            <a:endParaRPr lang="en-US" sz="1200"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Students generally like to assess themselves, and this chart provides the opportunity for them to assess their relationships. It may be valuable to follow up with strategies for improving the health of a relationship and asking students to identify ways in which this can be done.</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1D97A6-F9E0-834B-9EF0-505420A14327}" type="slidenum">
              <a:rPr lang="en-US" sz="1200">
                <a:cs typeface="Arial" charset="0"/>
              </a:rPr>
              <a:pPr/>
              <a:t>14</a:t>
            </a:fld>
            <a:endParaRPr lang="en-US" sz="1200"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C3352B-7B3B-1B4E-AE7B-1EB0595BA4AA}" type="slidenum">
              <a:rPr lang="en-US" sz="1200">
                <a:cs typeface="Arial" charset="0"/>
              </a:rPr>
              <a:pPr/>
              <a:t>15</a:t>
            </a:fld>
            <a:endParaRPr lang="en-US" sz="1200" dirty="0">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The key to any relationship—whether an intimate one with family or friends or with an acquaintance—is communication.</a:t>
            </a:r>
          </a:p>
          <a:p>
            <a:pPr eaLnBrk="1" hangingPunct="1">
              <a:spcBef>
                <a:spcPct val="0"/>
              </a:spcBef>
            </a:pPr>
            <a:endParaRPr lang="en-US" dirty="0"/>
          </a:p>
          <a:p>
            <a:pPr eaLnBrk="1" hangingPunct="1">
              <a:spcBef>
                <a:spcPct val="0"/>
              </a:spcBef>
            </a:pPr>
            <a:r>
              <a:rPr lang="en-US" dirty="0"/>
              <a:t>Before you express your feelings and thoughts, you need to understand yourself, especially with respect to your relationship with a partner.</a:t>
            </a:r>
          </a:p>
          <a:p>
            <a:pPr eaLnBrk="1" hangingPunct="1">
              <a:spcBef>
                <a:spcPct val="0"/>
              </a:spcBef>
            </a:pPr>
            <a:endParaRPr lang="en-US" dirty="0"/>
          </a:p>
          <a:p>
            <a:pPr eaLnBrk="1" hangingPunct="1">
              <a:spcBef>
                <a:spcPct val="0"/>
              </a:spcBef>
            </a:pPr>
            <a:r>
              <a:rPr lang="en-US" dirty="0"/>
              <a:t>Use </a:t>
            </a:r>
            <a:r>
              <a:rPr lang="en-US" dirty="0" smtClean="0"/>
              <a:t>"I" </a:t>
            </a:r>
            <a:r>
              <a:rPr lang="en-US" dirty="0"/>
              <a:t>messages; for example, </a:t>
            </a:r>
            <a:r>
              <a:rPr lang="en-US" dirty="0" smtClean="0"/>
              <a:t>"I </a:t>
            </a:r>
            <a:r>
              <a:rPr lang="en-US" dirty="0"/>
              <a:t>feel that you are not spending enough time with me</a:t>
            </a:r>
            <a:r>
              <a:rPr lang="en-US" dirty="0" smtClean="0"/>
              <a:t>." </a:t>
            </a: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Ask students to view</a:t>
            </a:r>
            <a:r>
              <a:rPr lang="en-US" dirty="0"/>
              <a:t> the communication styles of their male and female professors. Determine if they find the females to be more nurturing than the males and if they find the males to be more competitive.</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8209D7-C09B-DA4A-8972-C9CAAC1E0137}" type="slidenum">
              <a:rPr lang="en-US" sz="1200">
                <a:cs typeface="Arial" charset="0"/>
              </a:rPr>
              <a:pPr/>
              <a:t>16</a:t>
            </a:fld>
            <a:endParaRPr lang="en-US" sz="1200"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AB1B32-6BEB-7F42-945E-46B0C2A9E5E4}" type="slidenum">
              <a:rPr lang="en-US" sz="1200">
                <a:cs typeface="Arial" charset="0"/>
              </a:rPr>
              <a:pPr/>
              <a:t>17</a:t>
            </a:fld>
            <a:endParaRPr lang="en-US" sz="1200" dirty="0">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We listen best when (1) we believe that the message is somehow important and relevant to us; (2) the speaker holds our attention through humor, dramatic effect, use of the media, or other techniques; and (3) we are in the mood to listen (free of distractions and worries).</a:t>
            </a:r>
          </a:p>
          <a:p>
            <a:pPr eaLnBrk="1" hangingPunct="1">
              <a:spcBef>
                <a:spcPct val="0"/>
              </a:spcBef>
            </a:pPr>
            <a:endParaRPr lang="en-US" dirty="0"/>
          </a:p>
          <a:p>
            <a:pPr eaLnBrk="1" hangingPunct="1">
              <a:spcBef>
                <a:spcPct val="0"/>
              </a:spcBef>
            </a:pPr>
            <a:r>
              <a:rPr lang="en-US" dirty="0"/>
              <a:t>Competitive,</a:t>
            </a:r>
            <a:r>
              <a:rPr lang="en-US" i="1" dirty="0"/>
              <a:t> </a:t>
            </a:r>
            <a:r>
              <a:rPr lang="en-US" dirty="0"/>
              <a:t>or</a:t>
            </a:r>
            <a:r>
              <a:rPr lang="en-US" i="1" dirty="0"/>
              <a:t> </a:t>
            </a:r>
            <a:r>
              <a:rPr lang="en-US" dirty="0"/>
              <a:t>combative,</a:t>
            </a:r>
            <a:r>
              <a:rPr lang="en-US" i="1" dirty="0"/>
              <a:t> </a:t>
            </a:r>
            <a:r>
              <a:rPr lang="en-US" dirty="0"/>
              <a:t>listening</a:t>
            </a:r>
            <a:r>
              <a:rPr lang="en-US" i="1" dirty="0"/>
              <a:t> </a:t>
            </a:r>
            <a:r>
              <a:rPr lang="en-US" dirty="0"/>
              <a:t>happens when we are more interested in promoting our own point of view than in understanding or exploring someone </a:t>
            </a:r>
            <a:r>
              <a:rPr lang="en-US" dirty="0" smtClean="0"/>
              <a:t>else</a:t>
            </a:r>
            <a:r>
              <a:rPr lang="fr-FR" dirty="0" smtClean="0"/>
              <a:t>'</a:t>
            </a:r>
            <a:r>
              <a:rPr lang="en-US" dirty="0" smtClean="0"/>
              <a:t>s</a:t>
            </a:r>
            <a:r>
              <a:rPr lang="en-US" dirty="0"/>
              <a:t>.</a:t>
            </a:r>
          </a:p>
          <a:p>
            <a:pPr eaLnBrk="1" hangingPunct="1">
              <a:spcBef>
                <a:spcPct val="0"/>
              </a:spcBef>
            </a:pPr>
            <a:endParaRPr lang="en-US" dirty="0"/>
          </a:p>
          <a:p>
            <a:pPr eaLnBrk="1" hangingPunct="1">
              <a:spcBef>
                <a:spcPct val="0"/>
              </a:spcBef>
            </a:pPr>
            <a:r>
              <a:rPr lang="en-US" dirty="0"/>
              <a:t>Passive,</a:t>
            </a:r>
            <a:r>
              <a:rPr lang="en-US" i="1" dirty="0"/>
              <a:t> </a:t>
            </a:r>
            <a:r>
              <a:rPr lang="en-US" dirty="0"/>
              <a:t>or</a:t>
            </a:r>
            <a:r>
              <a:rPr lang="en-US" i="1" dirty="0"/>
              <a:t> </a:t>
            </a:r>
            <a:r>
              <a:rPr lang="en-US" dirty="0"/>
              <a:t>attentive, listening occurs when we are genuinely interested in hearing and understanding the other </a:t>
            </a:r>
            <a:r>
              <a:rPr lang="en-US" dirty="0" smtClean="0"/>
              <a:t>person</a:t>
            </a:r>
            <a:r>
              <a:rPr lang="fr-FR" dirty="0" smtClean="0"/>
              <a:t>'</a:t>
            </a:r>
            <a:r>
              <a:rPr lang="en-US" dirty="0" smtClean="0"/>
              <a:t>s </a:t>
            </a:r>
            <a:r>
              <a:rPr lang="en-US" dirty="0"/>
              <a:t>point of view We assume that we hear and understand correctly, but we stay passive and </a:t>
            </a:r>
            <a:r>
              <a:rPr lang="en-US" dirty="0" smtClean="0"/>
              <a:t>don</a:t>
            </a:r>
            <a:r>
              <a:rPr lang="fr-FR" dirty="0" smtClean="0"/>
              <a:t>'</a:t>
            </a:r>
            <a:r>
              <a:rPr lang="en-US" dirty="0" smtClean="0"/>
              <a:t>t </a:t>
            </a:r>
            <a:r>
              <a:rPr lang="en-US" dirty="0"/>
              <a:t>verify it.</a:t>
            </a:r>
          </a:p>
          <a:p>
            <a:pPr eaLnBrk="1" hangingPunct="1">
              <a:spcBef>
                <a:spcPct val="0"/>
              </a:spcBef>
            </a:pPr>
            <a:endParaRPr lang="en-US" dirty="0"/>
          </a:p>
          <a:p>
            <a:pPr eaLnBrk="1" hangingPunct="1">
              <a:spcBef>
                <a:spcPct val="0"/>
              </a:spcBef>
            </a:pPr>
            <a:r>
              <a:rPr lang="en-US" dirty="0"/>
              <a:t>Active,</a:t>
            </a:r>
            <a:r>
              <a:rPr lang="en-US" i="1" dirty="0"/>
              <a:t> </a:t>
            </a:r>
            <a:r>
              <a:rPr lang="en-US" dirty="0"/>
              <a:t>or</a:t>
            </a:r>
            <a:r>
              <a:rPr lang="en-US" i="1" dirty="0"/>
              <a:t> </a:t>
            </a:r>
            <a:r>
              <a:rPr lang="en-US" dirty="0"/>
              <a:t>reflective, listening</a:t>
            </a:r>
            <a:r>
              <a:rPr lang="en-US" i="1" dirty="0"/>
              <a:t> </a:t>
            </a:r>
            <a:r>
              <a:rPr lang="en-US" dirty="0"/>
              <a:t>is the single most useful and important listening skill We are active in confirming our understanding before we respond with our own new message by restating or paraphrasing what we think the person means, reflecting it back to the sender for verification.</a:t>
            </a:r>
          </a:p>
          <a:p>
            <a:pPr eaLnBrk="1" hangingPunct="1">
              <a:spcBef>
                <a:spcPct val="0"/>
              </a:spcBef>
            </a:pPr>
            <a:endParaRPr lang="en-US" dirty="0"/>
          </a:p>
          <a:p>
            <a:pPr eaLnBrk="1" hangingPunct="1">
              <a:spcBef>
                <a:spcPct val="0"/>
              </a:spcBef>
            </a:pPr>
            <a:r>
              <a:rPr lang="en-US" dirty="0"/>
              <a:t>If you were speaking with your instructor, what type of listening would you want him or her to use? And what type of listening would your instructor want from you?</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8DD6FD-5F38-2546-90F8-7C7D0F8F53D1}" type="slidenum">
              <a:rPr lang="en-US" sz="1200">
                <a:cs typeface="Arial" charset="0"/>
              </a:rPr>
              <a:pPr/>
              <a:t>18</a:t>
            </a:fld>
            <a:endParaRPr lang="en-US" sz="1200" dirty="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Ask the students</a:t>
            </a:r>
            <a:r>
              <a:rPr lang="en-US" dirty="0"/>
              <a:t> </a:t>
            </a:r>
            <a:r>
              <a:rPr lang="en-US" dirty="0" smtClean="0"/>
              <a:t>"What </a:t>
            </a:r>
            <a:r>
              <a:rPr lang="en-US" dirty="0"/>
              <a:t>percentage of communication is nonverbal</a:t>
            </a:r>
            <a:r>
              <a:rPr lang="en-US" dirty="0" smtClean="0"/>
              <a:t>?" </a:t>
            </a:r>
            <a:r>
              <a:rPr lang="en-US" dirty="0"/>
              <a:t>(Answer: on average, 90 percent!) </a:t>
            </a:r>
            <a:br>
              <a:rPr lang="en-US" dirty="0"/>
            </a:br>
            <a:r>
              <a:rPr lang="en-US" dirty="0"/>
              <a:t>Point out that they are all communicating with you right now, and remark on their body language: sleepy, bored, interested, etc. </a:t>
            </a:r>
          </a:p>
          <a:p>
            <a:pPr eaLnBrk="1" hangingPunct="1">
              <a:spcBef>
                <a:spcPct val="0"/>
              </a:spcBef>
            </a:pPr>
            <a:endParaRPr lang="en-US" dirty="0"/>
          </a:p>
          <a:p>
            <a:pPr eaLnBrk="1" hangingPunct="1">
              <a:spcBef>
                <a:spcPct val="0"/>
              </a:spcBef>
            </a:pPr>
            <a:r>
              <a:rPr lang="en-US" dirty="0"/>
              <a:t>Ideally, our nonverbal communication matches and supports our verbal communication. This is not always the case, though. Research shows that when verbal and nonverbal communication </a:t>
            </a:r>
            <a:r>
              <a:rPr lang="en-US" dirty="0" smtClean="0"/>
              <a:t>don</a:t>
            </a:r>
            <a:r>
              <a:rPr lang="fr-FR" dirty="0" smtClean="0"/>
              <a:t>'</a:t>
            </a:r>
            <a:r>
              <a:rPr lang="en-US" dirty="0" smtClean="0"/>
              <a:t>t </a:t>
            </a:r>
            <a:r>
              <a:rPr lang="en-US" dirty="0"/>
              <a:t>match, we are more likely to believe the nonverbal cue.s</a:t>
            </a:r>
          </a:p>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Have students work</a:t>
            </a:r>
            <a:r>
              <a:rPr lang="en-US" dirty="0"/>
              <a:t> in pairs. One of each pair will provide information on their goals, ambitions, and two or three problems they currently face. Once this is said, the second person will respond.</a:t>
            </a:r>
          </a:p>
          <a:p>
            <a:pPr eaLnBrk="1" hangingPunct="1">
              <a:spcBef>
                <a:spcPct val="0"/>
              </a:spcBef>
            </a:pPr>
            <a:endParaRPr lang="en-US" dirty="0"/>
          </a:p>
          <a:p>
            <a:pPr eaLnBrk="1" hangingPunct="1">
              <a:spcBef>
                <a:spcPct val="0"/>
              </a:spcBef>
            </a:pPr>
            <a:r>
              <a:rPr lang="en-US" dirty="0"/>
              <a:t>Now ask the couples how much of what was said was addressed in follow-up statements. Was advice offered, was empathy shown, and did the listener use body language to express interest? During the response, did the first speaker interrupt to make corrections or use </a:t>
            </a:r>
            <a:r>
              <a:rPr lang="en-US" dirty="0" smtClean="0"/>
              <a:t>"yes</a:t>
            </a:r>
            <a:r>
              <a:rPr lang="en-US" dirty="0"/>
              <a:t>, but</a:t>
            </a:r>
            <a:r>
              <a:rPr lang="en-US" dirty="0" smtClean="0"/>
              <a:t>…" </a:t>
            </a:r>
            <a:r>
              <a:rPr lang="en-US" dirty="0"/>
              <a:t>statements?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480D3E-8DBD-8C43-AA0E-CE09F79B8906}" type="slidenum">
              <a:rPr lang="en-US" sz="1200">
                <a:cs typeface="Arial" charset="0"/>
              </a:rPr>
              <a:pPr/>
              <a:t>19</a:t>
            </a:fld>
            <a:endParaRPr lang="en-US" sz="1200"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In viewing possible solutions, consider the potential positive and negative consequences of each.</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E4A003-585E-C240-90C7-F5B0C93332D9}" type="slidenum">
              <a:rPr lang="en-US" sz="1200">
                <a:cs typeface="Arial" charset="0"/>
              </a:rPr>
              <a:pPr/>
              <a:t>20</a:t>
            </a:fld>
            <a:endParaRPr lang="en-US" sz="1200"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 Click to add notes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C98B12-4C02-FE4E-A55C-DB65F4522300}" type="slidenum">
              <a:rPr lang="en-US" sz="1200">
                <a:cs typeface="Arial" charset="0"/>
              </a:rPr>
              <a:pPr/>
              <a:t>21</a:t>
            </a:fld>
            <a:endParaRPr lang="en-US" sz="1200"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Ask students</a:t>
            </a:r>
            <a:r>
              <a:rPr lang="en-US" dirty="0"/>
              <a:t> what style their parents used and what styles they think they might adopt with their children.</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3249CB-FF9A-CC46-85B2-4BFFEC443BBB}" type="slidenum">
              <a:rPr lang="en-US" sz="1200">
                <a:cs typeface="Arial" charset="0"/>
              </a:rPr>
              <a:pPr/>
              <a:t>22</a:t>
            </a:fld>
            <a:endParaRPr lang="en-US" sz="1200"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Communication styles that include criticism, contempt, and withdrawal or defensiveness may lead to troubled relationships.</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0096B9-898A-B74A-9183-566145AAF3E6}" type="slidenum">
              <a:rPr lang="en-US" sz="1200">
                <a:cs typeface="Arial" charset="0"/>
              </a:rPr>
              <a:pPr/>
              <a:t>23</a:t>
            </a:fld>
            <a:endParaRPr lang="en-US" sz="1200"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Jealousy does not indicate love. It merely reflects a person who may be insecure or overly possessive. People with a high level of self-esteem are less likely to feel jealous. If jealousy does arise, </a:t>
            </a:r>
            <a:r>
              <a:rPr lang="en-US" dirty="0" smtClean="0"/>
              <a:t>it</a:t>
            </a:r>
            <a:r>
              <a:rPr lang="fr-FR" dirty="0" smtClean="0"/>
              <a:t>'</a:t>
            </a:r>
            <a:r>
              <a:rPr lang="en-US" dirty="0" smtClean="0"/>
              <a:t>s </a:t>
            </a:r>
            <a:r>
              <a:rPr lang="en-US" dirty="0"/>
              <a:t>important for the partners to communicate clearly about their feelings.</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E30787-5B18-944E-AA8D-009D6C633602}" type="slidenum">
              <a:rPr lang="en-US" sz="1200">
                <a:cs typeface="Arial" charset="0"/>
              </a:rPr>
              <a:pPr/>
              <a:t>24</a:t>
            </a:fld>
            <a:endParaRPr lang="en-US" sz="1200"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32699F-0D5B-7849-8BD0-91653D471594}" type="slidenum">
              <a:rPr lang="en-US" sz="1200">
                <a:cs typeface="Arial" charset="0"/>
              </a:rPr>
              <a:pPr/>
              <a:t>25</a:t>
            </a:fld>
            <a:endParaRPr lang="en-US" sz="1200" dirty="0">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In </a:t>
            </a:r>
            <a:r>
              <a:rPr lang="en-US" dirty="0" smtClean="0"/>
              <a:t>today</a:t>
            </a:r>
            <a:r>
              <a:rPr lang="fr-FR" dirty="0" smtClean="0"/>
              <a:t>'</a:t>
            </a:r>
            <a:r>
              <a:rPr lang="en-US" dirty="0" smtClean="0"/>
              <a:t>s </a:t>
            </a:r>
            <a:r>
              <a:rPr lang="en-US" dirty="0"/>
              <a:t>society, we do not have traditional gender roles; men do not always make more money than women, and sometimes men stay home to be with the kids. </a:t>
            </a:r>
            <a:r>
              <a:rPr lang="en-US" b="1" dirty="0"/>
              <a:t>Ask students</a:t>
            </a:r>
            <a:r>
              <a:rPr lang="en-US" dirty="0"/>
              <a:t> the following: In your relationship, who is going to do the laundry, shop, do yard work, change diapers, and balance the checkbook? These are very important questions that you and your partner will have to answer.</a:t>
            </a:r>
          </a:p>
          <a:p>
            <a:pPr eaLnBrk="1" hangingPunct="1">
              <a:spcBef>
                <a:spcPct val="0"/>
              </a:spcBef>
            </a:pPr>
            <a:endParaRPr lang="en-US" dirty="0"/>
          </a:p>
          <a:p>
            <a:pPr eaLnBrk="1" hangingPunct="1">
              <a:spcBef>
                <a:spcPct val="0"/>
              </a:spcBef>
            </a:pPr>
            <a:r>
              <a:rPr lang="en-US" dirty="0"/>
              <a:t>Fairy-tale notions come back to haunt us in marriage. One partner might have unrealistic notions of what the other partner is supposed to be or do. One might think the other should help make dinner or clean up, when in reality the other person has never before done these tasks. If one tries to change the other to fit his or her notion of relationship roles, it will most likely become a set-up for disaster.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Discuss as a class</a:t>
            </a:r>
            <a:r>
              <a:rPr lang="en-US" dirty="0"/>
              <a:t> why we generally view the divorce rate as at about 50 percent. Does knowing that it is actually lower than that change </a:t>
            </a:r>
            <a:r>
              <a:rPr lang="en-US" dirty="0" smtClean="0"/>
              <a:t>anyone</a:t>
            </a:r>
            <a:r>
              <a:rPr lang="fr-FR" dirty="0" smtClean="0"/>
              <a:t>'</a:t>
            </a:r>
            <a:r>
              <a:rPr lang="en-US" dirty="0" smtClean="0"/>
              <a:t>s </a:t>
            </a:r>
            <a:r>
              <a:rPr lang="en-US" dirty="0"/>
              <a:t>view of marriage? See what the divorce rate is in your classroom, either among the parents of your students or among students who have married.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B9D991-1963-024B-AB58-198FB0C8844F}" type="slidenum">
              <a:rPr lang="en-US" sz="1200">
                <a:cs typeface="Arial" charset="0"/>
              </a:rPr>
              <a:pPr/>
              <a:t>26</a:t>
            </a:fld>
            <a:endParaRPr lang="en-US" sz="12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Perhaps add to the list: Recognize how the relationship benefited you and consider what lessons you are taking with you. </a:t>
            </a:r>
          </a:p>
          <a:p>
            <a:pPr eaLnBrk="1" hangingPunct="1">
              <a:spcBef>
                <a:spcPct val="0"/>
              </a:spcBef>
            </a:pPr>
            <a:endParaRPr lang="en-US" dirty="0"/>
          </a:p>
          <a:p>
            <a:pPr eaLnBrk="1" hangingPunct="1">
              <a:spcBef>
                <a:spcPct val="0"/>
              </a:spcBef>
            </a:pPr>
            <a:r>
              <a:rPr lang="en-US" b="1" dirty="0"/>
              <a:t>Remind students</a:t>
            </a:r>
            <a:r>
              <a:rPr lang="en-US" dirty="0"/>
              <a:t> that there can be life after love.</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A1F780-B411-014E-934F-CC0DB954C032}" type="slidenum">
              <a:rPr lang="en-US" sz="1200">
                <a:cs typeface="Arial" charset="0"/>
              </a:rPr>
              <a:pPr/>
              <a:t>27</a:t>
            </a:fld>
            <a:endParaRPr lang="en-US" sz="1200"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dirty="0"/>
              <a:t>Behavioral interdependence </a:t>
            </a:r>
            <a:r>
              <a:rPr lang="en-US" dirty="0"/>
              <a:t>refers to the impact that people have on each other as their lives and daily activities intertwine.</a:t>
            </a:r>
          </a:p>
          <a:p>
            <a:pPr eaLnBrk="1" hangingPunct="1">
              <a:spcBef>
                <a:spcPct val="0"/>
              </a:spcBef>
            </a:pPr>
            <a:endParaRPr lang="en-US" dirty="0"/>
          </a:p>
          <a:p>
            <a:pPr eaLnBrk="1" hangingPunct="1">
              <a:spcBef>
                <a:spcPct val="0"/>
              </a:spcBef>
            </a:pPr>
            <a:r>
              <a:rPr lang="en-US" dirty="0"/>
              <a:t>Intimate relationships also fulfill psychological needs and are therefore a means of need fulfillment:</a:t>
            </a:r>
            <a:endParaRPr lang="en-US" i="1" dirty="0"/>
          </a:p>
          <a:p>
            <a:pPr eaLnBrk="1" hangingPunct="1">
              <a:spcBef>
                <a:spcPct val="0"/>
              </a:spcBef>
              <a:buFontTx/>
              <a:buChar char="•"/>
            </a:pPr>
            <a:r>
              <a:rPr lang="en-US" dirty="0"/>
              <a:t>Intimacy: someone with whom we can share our feelings freely</a:t>
            </a:r>
          </a:p>
          <a:p>
            <a:pPr eaLnBrk="1" hangingPunct="1">
              <a:spcBef>
                <a:spcPct val="0"/>
              </a:spcBef>
              <a:buFontTx/>
              <a:buChar char="•"/>
            </a:pPr>
            <a:r>
              <a:rPr lang="en-US" dirty="0"/>
              <a:t>Social integration: someone with whom we can share worries and concerns</a:t>
            </a:r>
          </a:p>
          <a:p>
            <a:pPr eaLnBrk="1" hangingPunct="1">
              <a:spcBef>
                <a:spcPct val="0"/>
              </a:spcBef>
              <a:buFontTx/>
              <a:buChar char="•"/>
            </a:pPr>
            <a:r>
              <a:rPr lang="en-US" dirty="0"/>
              <a:t>Nurturance: someone we can take care of and who will take care of us</a:t>
            </a:r>
          </a:p>
          <a:p>
            <a:pPr eaLnBrk="1" hangingPunct="1">
              <a:spcBef>
                <a:spcPct val="0"/>
              </a:spcBef>
              <a:buFontTx/>
              <a:buChar char="•"/>
            </a:pPr>
            <a:r>
              <a:rPr lang="en-US" dirty="0"/>
              <a:t>Assistance: someone to help us in times of need </a:t>
            </a:r>
          </a:p>
          <a:p>
            <a:pPr eaLnBrk="1" hangingPunct="1">
              <a:spcBef>
                <a:spcPct val="0"/>
              </a:spcBef>
              <a:buFontTx/>
              <a:buChar char="•"/>
            </a:pPr>
            <a:r>
              <a:rPr lang="en-US" dirty="0"/>
              <a:t>Affirmation: someone who will reassure us of our own worth and tell us that we matter</a:t>
            </a:r>
          </a:p>
          <a:p>
            <a:pPr eaLnBrk="1" hangingPunct="1">
              <a:spcBef>
                <a:spcPct val="0"/>
              </a:spcBef>
            </a:pPr>
            <a:endParaRPr lang="en-US" dirty="0"/>
          </a:p>
          <a:p>
            <a:pPr eaLnBrk="1" hangingPunct="1">
              <a:spcBef>
                <a:spcPct val="0"/>
              </a:spcBef>
            </a:pPr>
            <a:r>
              <a:rPr lang="en-US" dirty="0"/>
              <a:t>In addition, intimate relationships involve emotional attachment, feelings of love, emotional availability, or</a:t>
            </a:r>
            <a:r>
              <a:rPr lang="en-US" i="1" dirty="0"/>
              <a:t> </a:t>
            </a:r>
            <a:r>
              <a:rPr lang="en-US" dirty="0"/>
              <a:t>the ability to give to others emotionally and receive from them in return without fear of being hurt or rejected</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Men and women tend to view the relationship between sex and love differently. Studies show that men can generally separate love from sex, whereas women tend to view sex in the context of a relationship.</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F98481-96AB-E345-9219-04E45F629ECC}" type="slidenum">
              <a:rPr lang="en-US" sz="1200">
                <a:cs typeface="Arial" charset="0"/>
              </a:rPr>
              <a:pPr/>
              <a:t>5</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Students usually believe themselves to be responsible and accountable, but often this is not the case.</a:t>
            </a:r>
          </a:p>
          <a:p>
            <a:pPr eaLnBrk="1" hangingPunct="1">
              <a:spcBef>
                <a:spcPct val="0"/>
              </a:spcBef>
            </a:pPr>
            <a:endParaRPr lang="en-US" dirty="0"/>
          </a:p>
          <a:p>
            <a:pPr eaLnBrk="1" hangingPunct="1">
              <a:spcBef>
                <a:spcPct val="0"/>
              </a:spcBef>
            </a:pPr>
            <a:r>
              <a:rPr lang="en-US" b="1" dirty="0"/>
              <a:t>Ask your students</a:t>
            </a:r>
            <a:r>
              <a:rPr lang="en-US" dirty="0"/>
              <a:t> if they have ever forgotten to do an assignment or prepare for a test but then come up with an excuse for the professor. This shows lack of responsibility and accountability. Would they prefer to associate themselves with someone who is responsible and accountable or with a person who lacks these qualities?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EA62E6-7254-CB49-ABC9-2919B4FB8B33}" type="slidenum">
              <a:rPr lang="en-US" sz="1200">
                <a:cs typeface="Arial" charset="0"/>
              </a:rPr>
              <a:pPr/>
              <a:t>6</a:t>
            </a:fld>
            <a:endParaRPr 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Invite your students to write</a:t>
            </a:r>
            <a:r>
              <a:rPr lang="en-US" dirty="0"/>
              <a:t> out their self-concepts and then to evaluate themselves based on these statements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FA8691-ED95-0049-9E81-F830BD18E3B4}" type="slidenum">
              <a:rPr lang="en-US" sz="1200">
                <a:cs typeface="Arial" charset="0"/>
              </a:rPr>
              <a:pPr/>
              <a:t>7</a:t>
            </a:fld>
            <a:endParaRPr lang="en-US" sz="1200"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t>Ask students to volunteer</a:t>
            </a:r>
            <a:r>
              <a:rPr lang="en-US" dirty="0"/>
              <a:t> how their families nurture and support them. Find out if the family is traditional in gender roles and boundaries or if changes are evident. Determine if further changes, such as a marriage and the introduction of a new family member, enhances or undermines the family structure.</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733EF9-E991-F04E-95FB-8C73E7379347}" type="slidenum">
              <a:rPr lang="en-US" sz="1200">
                <a:cs typeface="Arial" charset="0"/>
              </a:rPr>
              <a:pPr/>
              <a:t>8</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Friendship differs from an intimate relationship because it does not involve passion or sexual desire. Friendships offer companionship, mutual respect, acceptance, trust, and loyalty; they also usually provide help and reciprocity.</a:t>
            </a:r>
          </a:p>
          <a:p>
            <a:pPr eaLnBrk="1" hangingPunct="1">
              <a:spcBef>
                <a:spcPct val="0"/>
              </a:spcBef>
            </a:pPr>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2CB105-EB67-8D4A-8336-5BFD909A9A97}" type="slidenum">
              <a:rPr lang="en-US" sz="1200">
                <a:cs typeface="Arial" charset="0"/>
              </a:rPr>
              <a:pPr/>
              <a:t>9</a:t>
            </a:fld>
            <a:endParaRPr lang="en-US" sz="1200"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4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125433"/>
            <a:ext cx="3865288" cy="2607134"/>
          </a:xfrm>
        </p:spPr>
        <p:txBody>
          <a:bodyPr/>
          <a:lstStyle/>
          <a:p>
            <a:r>
              <a:rPr lang="en-US" dirty="0" smtClean="0"/>
              <a:t>Chapter 4: </a:t>
            </a:r>
            <a:br>
              <a:rPr lang="en-US" dirty="0" smtClean="0"/>
            </a:br>
            <a:r>
              <a:rPr lang="en-US" dirty="0"/>
              <a:t>Building Healthy Relationships and Communicating Effectively</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p:txBody>
          <a:bodyPr/>
          <a:lstStyle/>
          <a:p>
            <a:r>
              <a:rPr lang="en-US" dirty="0" smtClean="0"/>
              <a:t>Romantic Relationships</a:t>
            </a:r>
            <a:endParaRPr lang="en-US" dirty="0"/>
          </a:p>
        </p:txBody>
      </p:sp>
      <p:sp>
        <p:nvSpPr>
          <p:cNvPr id="12292" name="Rectangle 8"/>
          <p:cNvSpPr>
            <a:spLocks noGrp="1" noChangeArrowheads="1"/>
          </p:cNvSpPr>
          <p:nvPr>
            <p:ph idx="1"/>
          </p:nvPr>
        </p:nvSpPr>
        <p:spPr/>
        <p:txBody>
          <a:bodyPr/>
          <a:lstStyle/>
          <a:p>
            <a:r>
              <a:rPr lang="en-US" i="1" dirty="0" smtClean="0"/>
              <a:t>Romantic relationships</a:t>
            </a:r>
            <a:r>
              <a:rPr lang="en-US" dirty="0" smtClean="0"/>
              <a:t> typically include all the characteristics of friendships as well as the following characteristics related to passion and caring: </a:t>
            </a:r>
          </a:p>
          <a:p>
            <a:pPr lvl="1"/>
            <a:r>
              <a:rPr lang="en-US" dirty="0" smtClean="0"/>
              <a:t>Fascination</a:t>
            </a:r>
          </a:p>
          <a:p>
            <a:pPr lvl="1"/>
            <a:r>
              <a:rPr lang="en-US" dirty="0" smtClean="0"/>
              <a:t>Exclusiveness</a:t>
            </a:r>
          </a:p>
          <a:p>
            <a:pPr lvl="1"/>
            <a:r>
              <a:rPr lang="en-US" dirty="0" smtClean="0"/>
              <a:t>Sexual desire</a:t>
            </a:r>
          </a:p>
          <a:p>
            <a:pPr lvl="1"/>
            <a:r>
              <a:rPr lang="en-US" dirty="0" smtClean="0"/>
              <a:t>Giving the utmost</a:t>
            </a:r>
          </a:p>
          <a:p>
            <a:pPr lvl="1"/>
            <a:r>
              <a:rPr lang="en-US" dirty="0" smtClean="0"/>
              <a:t>Being a champion or advocate</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lstStyle/>
          <a:p>
            <a:r>
              <a:rPr lang="en-US" dirty="0" smtClean="0"/>
              <a:t>Sternberg</a:t>
            </a:r>
            <a:r>
              <a:rPr lang="fr-FR" dirty="0" smtClean="0"/>
              <a:t>'</a:t>
            </a:r>
            <a:r>
              <a:rPr lang="en-US" dirty="0" smtClean="0"/>
              <a:t>s Triangular Theory of Love</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4_01_labeled.jpg"/>
          <p:cNvPicPr>
            <a:picLocks noChangeAspect="1"/>
          </p:cNvPicPr>
          <p:nvPr/>
        </p:nvPicPr>
        <p:blipFill rotWithShape="1">
          <a:blip r:embed="rId3">
            <a:extLst>
              <a:ext uri="{28A0092B-C50C-407E-A947-70E740481C1C}">
                <a14:useLocalDpi xmlns:a14="http://schemas.microsoft.com/office/drawing/2010/main" val="0"/>
              </a:ext>
            </a:extLst>
          </a:blip>
          <a:srcRect b="2898"/>
          <a:stretch/>
        </p:blipFill>
        <p:spPr>
          <a:xfrm>
            <a:off x="1123478" y="808528"/>
            <a:ext cx="6897045" cy="5322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p:txBody>
          <a:bodyPr/>
          <a:lstStyle/>
          <a:p>
            <a:r>
              <a:rPr lang="en-US" dirty="0" smtClean="0"/>
              <a:t>Strategies for Success in Relationships</a:t>
            </a:r>
            <a:endParaRPr lang="en-US" dirty="0"/>
          </a:p>
        </p:txBody>
      </p:sp>
      <p:sp>
        <p:nvSpPr>
          <p:cNvPr id="14340" name="Rectangle 8"/>
          <p:cNvSpPr>
            <a:spLocks noGrp="1" noChangeArrowheads="1"/>
          </p:cNvSpPr>
          <p:nvPr>
            <p:ph idx="1"/>
          </p:nvPr>
        </p:nvSpPr>
        <p:spPr/>
        <p:txBody>
          <a:bodyPr/>
          <a:lstStyle/>
          <a:p>
            <a:r>
              <a:rPr lang="en-US" dirty="0" smtClean="0"/>
              <a:t>Characteristics of healthy relationships:</a:t>
            </a:r>
          </a:p>
          <a:p>
            <a:pPr lvl="1"/>
            <a:r>
              <a:rPr lang="en-US" i="1" dirty="0" smtClean="0"/>
              <a:t>Predictability</a:t>
            </a:r>
            <a:r>
              <a:rPr lang="en-US" dirty="0" smtClean="0"/>
              <a:t> means that you can predict your partner</a:t>
            </a:r>
            <a:r>
              <a:rPr lang="fr-FR" dirty="0" smtClean="0"/>
              <a:t>'</a:t>
            </a:r>
            <a:r>
              <a:rPr lang="en-US" dirty="0" smtClean="0"/>
              <a:t>s behavior because he or she acts in consistently positive ways.</a:t>
            </a:r>
          </a:p>
          <a:p>
            <a:pPr lvl="1"/>
            <a:r>
              <a:rPr lang="en-US" i="1" dirty="0" smtClean="0"/>
              <a:t>Dependability</a:t>
            </a:r>
            <a:r>
              <a:rPr lang="en-US" dirty="0" smtClean="0"/>
              <a:t> means that you can rely on your partner to provide support in all situations.</a:t>
            </a:r>
          </a:p>
          <a:p>
            <a:pPr lvl="1"/>
            <a:r>
              <a:rPr lang="en-US" i="1" dirty="0" smtClean="0"/>
              <a:t>Faith</a:t>
            </a:r>
            <a:r>
              <a:rPr lang="en-US" dirty="0" smtClean="0"/>
              <a:t> means that you feel absolutely certain about your partner</a:t>
            </a:r>
            <a:r>
              <a:rPr lang="fr-FR" dirty="0" smtClean="0"/>
              <a:t>'</a:t>
            </a:r>
            <a:r>
              <a:rPr lang="en-US" dirty="0" smtClean="0"/>
              <a:t>s intentions and behavior.</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a:spLocks noGrp="1" noChangeArrowheads="1"/>
          </p:cNvSpPr>
          <p:nvPr>
            <p:ph type="title"/>
          </p:nvPr>
        </p:nvSpPr>
        <p:spPr/>
        <p:txBody>
          <a:bodyPr/>
          <a:lstStyle/>
          <a:p>
            <a:r>
              <a:rPr lang="en-US" dirty="0" smtClean="0"/>
              <a:t>Strategies for Success in Relationships</a:t>
            </a:r>
            <a:endParaRPr lang="en-US" dirty="0"/>
          </a:p>
        </p:txBody>
      </p:sp>
      <p:sp>
        <p:nvSpPr>
          <p:cNvPr id="15364" name="Rectangle 8"/>
          <p:cNvSpPr>
            <a:spLocks noGrp="1" noChangeArrowheads="1"/>
          </p:cNvSpPr>
          <p:nvPr>
            <p:ph idx="1"/>
          </p:nvPr>
        </p:nvSpPr>
        <p:spPr>
          <a:xfrm>
            <a:off x="365125" y="1141413"/>
            <a:ext cx="8229600" cy="5261139"/>
          </a:xfrm>
        </p:spPr>
        <p:txBody>
          <a:bodyPr/>
          <a:lstStyle/>
          <a:p>
            <a:r>
              <a:rPr lang="en-US" dirty="0" smtClean="0"/>
              <a:t>Choosing a romantic partner:</a:t>
            </a:r>
          </a:p>
          <a:p>
            <a:pPr lvl="1"/>
            <a:r>
              <a:rPr lang="en-US" dirty="0" smtClean="0"/>
              <a:t>Choosing a relationship partner is influenced by more than just the chemical and psychological processes described in researchers</a:t>
            </a:r>
            <a:r>
              <a:rPr lang="fr-FR" dirty="0" smtClean="0"/>
              <a:t>'</a:t>
            </a:r>
            <a:r>
              <a:rPr lang="en-US" dirty="0" smtClean="0"/>
              <a:t> theories of love.</a:t>
            </a:r>
          </a:p>
          <a:p>
            <a:pPr lvl="1"/>
            <a:r>
              <a:rPr lang="en-US" dirty="0" smtClean="0"/>
              <a:t>One important factor is proximity, or being in the same place at the same time.</a:t>
            </a:r>
          </a:p>
          <a:p>
            <a:pPr lvl="1"/>
            <a:r>
              <a:rPr lang="en-US" dirty="0" smtClean="0"/>
              <a:t>You also choose a partner based on similarities.</a:t>
            </a:r>
          </a:p>
          <a:p>
            <a:pPr lvl="1"/>
            <a:r>
              <a:rPr lang="en-US" dirty="0" smtClean="0"/>
              <a:t>A final factor that plays a significant role in selecting a partner is physical attraction. </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title"/>
          </p:nvPr>
        </p:nvSpPr>
        <p:spPr/>
        <p:txBody>
          <a:bodyPr/>
          <a:lstStyle/>
          <a:p>
            <a:r>
              <a:rPr lang="en-US" dirty="0" smtClean="0"/>
              <a:t>Healthy versus Unhealthy Relationships</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7" name="Picture 6" descr="figure_04_02_labeled.jpg"/>
          <p:cNvPicPr>
            <a:picLocks noChangeAspect="1"/>
          </p:cNvPicPr>
          <p:nvPr/>
        </p:nvPicPr>
        <p:blipFill rotWithShape="1">
          <a:blip r:embed="rId3">
            <a:extLst>
              <a:ext uri="{28A0092B-C50C-407E-A947-70E740481C1C}">
                <a14:useLocalDpi xmlns:a14="http://schemas.microsoft.com/office/drawing/2010/main" val="0"/>
              </a:ext>
            </a:extLst>
          </a:blip>
          <a:srcRect b="2419"/>
          <a:stretch/>
        </p:blipFill>
        <p:spPr>
          <a:xfrm>
            <a:off x="1061443" y="646189"/>
            <a:ext cx="7004858" cy="58836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p:nvPr>
        </p:nvSpPr>
        <p:spPr>
          <a:xfrm>
            <a:off x="0" y="0"/>
            <a:ext cx="9144000" cy="1077218"/>
          </a:xfrm>
        </p:spPr>
        <p:txBody>
          <a:bodyPr/>
          <a:lstStyle/>
          <a:p>
            <a:r>
              <a:rPr lang="en-US" dirty="0" smtClean="0"/>
              <a:t>Communicating: A Key to Good Relationships</a:t>
            </a:r>
            <a:endParaRPr lang="en-US" dirty="0"/>
          </a:p>
        </p:txBody>
      </p:sp>
      <p:sp>
        <p:nvSpPr>
          <p:cNvPr id="17412" name="Rectangle 8"/>
          <p:cNvSpPr>
            <a:spLocks noGrp="1" noChangeArrowheads="1"/>
          </p:cNvSpPr>
          <p:nvPr>
            <p:ph idx="1"/>
          </p:nvPr>
        </p:nvSpPr>
        <p:spPr/>
        <p:txBody>
          <a:bodyPr/>
          <a:lstStyle/>
          <a:p>
            <a:r>
              <a:rPr lang="en-US" dirty="0" smtClean="0"/>
              <a:t>Learning appropriate self-disclosure</a:t>
            </a:r>
          </a:p>
          <a:p>
            <a:pPr lvl="1"/>
            <a:r>
              <a:rPr lang="en-US" dirty="0" smtClean="0"/>
              <a:t>Get to know yourself.</a:t>
            </a:r>
          </a:p>
          <a:p>
            <a:pPr lvl="1"/>
            <a:r>
              <a:rPr lang="en-US" dirty="0" smtClean="0"/>
              <a:t>Become more accepting of yourself.</a:t>
            </a:r>
          </a:p>
          <a:p>
            <a:pPr lvl="1"/>
            <a:r>
              <a:rPr lang="en-US" dirty="0" smtClean="0"/>
              <a:t>Be willing to discuss your sexual history with your partner.</a:t>
            </a:r>
          </a:p>
          <a:p>
            <a:pPr lvl="1"/>
            <a:r>
              <a:rPr lang="en-US" dirty="0" smtClean="0"/>
              <a:t>Choose a safe context for self-disclosure.</a:t>
            </a:r>
          </a:p>
          <a:p>
            <a:pPr lvl="1"/>
            <a:r>
              <a:rPr lang="en-US" dirty="0" smtClean="0"/>
              <a:t>Be thoughtful about self-disclosure via social media.</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p:txBody>
          <a:bodyPr/>
          <a:lstStyle/>
          <a:p>
            <a:r>
              <a:rPr lang="en-US" dirty="0" smtClean="0"/>
              <a:t>He Says/She Says</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7" name="Picture 6" descr="misc_04_07.jpg"/>
          <p:cNvPicPr>
            <a:picLocks noChangeAspect="1"/>
          </p:cNvPicPr>
          <p:nvPr/>
        </p:nvPicPr>
        <p:blipFill rotWithShape="1">
          <a:blip r:embed="rId3">
            <a:extLst>
              <a:ext uri="{28A0092B-C50C-407E-A947-70E740481C1C}">
                <a14:useLocalDpi xmlns:a14="http://schemas.microsoft.com/office/drawing/2010/main" val="0"/>
              </a:ext>
            </a:extLst>
          </a:blip>
          <a:srcRect b="2898"/>
          <a:stretch/>
        </p:blipFill>
        <p:spPr>
          <a:xfrm>
            <a:off x="858982" y="632998"/>
            <a:ext cx="7426036" cy="58547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p:txBody>
          <a:bodyPr/>
          <a:lstStyle/>
          <a:p>
            <a:r>
              <a:rPr lang="en-US" dirty="0" smtClean="0"/>
              <a:t>Becoming a Better Listener</a:t>
            </a:r>
            <a:endParaRPr lang="en-US" dirty="0"/>
          </a:p>
        </p:txBody>
      </p:sp>
      <p:sp>
        <p:nvSpPr>
          <p:cNvPr id="19460" name="Rectangle 8"/>
          <p:cNvSpPr>
            <a:spLocks noGrp="1" noChangeArrowheads="1"/>
          </p:cNvSpPr>
          <p:nvPr>
            <p:ph idx="1"/>
          </p:nvPr>
        </p:nvSpPr>
        <p:spPr/>
        <p:txBody>
          <a:bodyPr/>
          <a:lstStyle/>
          <a:p>
            <a:r>
              <a:rPr lang="en-US" dirty="0" smtClean="0"/>
              <a:t>The three basic listening modes</a:t>
            </a:r>
          </a:p>
          <a:p>
            <a:pPr lvl="1"/>
            <a:r>
              <a:rPr lang="en-US" i="1" dirty="0" smtClean="0"/>
              <a:t>Competitive</a:t>
            </a:r>
            <a:r>
              <a:rPr lang="en-US" dirty="0" smtClean="0"/>
              <a:t>, or combative, listening happens when we are more interested in promoting our own point of view.</a:t>
            </a:r>
          </a:p>
          <a:p>
            <a:pPr lvl="1"/>
            <a:r>
              <a:rPr lang="en-US" i="1" dirty="0" smtClean="0"/>
              <a:t>Passive</a:t>
            </a:r>
            <a:r>
              <a:rPr lang="en-US" dirty="0" smtClean="0"/>
              <a:t>, or attentive, listening occurs when we are genuinely interested in hearing and understanding the other person</a:t>
            </a:r>
            <a:r>
              <a:rPr lang="fr-FR" dirty="0" smtClean="0"/>
              <a:t>'</a:t>
            </a:r>
            <a:r>
              <a:rPr lang="en-US" dirty="0" smtClean="0"/>
              <a:t>s point of view.</a:t>
            </a:r>
          </a:p>
          <a:p>
            <a:pPr lvl="1"/>
            <a:r>
              <a:rPr lang="en-US" i="1" dirty="0" smtClean="0"/>
              <a:t>Active</a:t>
            </a:r>
            <a:r>
              <a:rPr lang="en-US" dirty="0" smtClean="0"/>
              <a:t>, or reflective, listening is active in confirming our understanding before responding with our own new message.</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a:lstStyle/>
          <a:p>
            <a:r>
              <a:rPr lang="en-US" dirty="0" smtClean="0"/>
              <a:t>Using Nonverbal Communication</a:t>
            </a:r>
            <a:endParaRPr lang="en-US" dirty="0"/>
          </a:p>
        </p:txBody>
      </p:sp>
      <p:sp>
        <p:nvSpPr>
          <p:cNvPr id="20484" name="Rectangle 8"/>
          <p:cNvSpPr>
            <a:spLocks noGrp="1" noChangeArrowheads="1"/>
          </p:cNvSpPr>
          <p:nvPr>
            <p:ph idx="1"/>
          </p:nvPr>
        </p:nvSpPr>
        <p:spPr/>
        <p:txBody>
          <a:bodyPr/>
          <a:lstStyle/>
          <a:p>
            <a:r>
              <a:rPr lang="en-US" dirty="0" smtClean="0"/>
              <a:t>Nonverbal communication includes all unwritten and unspoken messages, both intentional and unintentional. Nonverbal communication can include the following:</a:t>
            </a:r>
          </a:p>
          <a:p>
            <a:pPr lvl="1"/>
            <a:r>
              <a:rPr lang="en-US" dirty="0" smtClean="0"/>
              <a:t>Touch</a:t>
            </a:r>
          </a:p>
          <a:p>
            <a:pPr lvl="1"/>
            <a:r>
              <a:rPr lang="en-US" dirty="0" smtClean="0"/>
              <a:t>Gestures</a:t>
            </a:r>
          </a:p>
          <a:p>
            <a:pPr lvl="1"/>
            <a:r>
              <a:rPr lang="en-US" dirty="0" smtClean="0"/>
              <a:t>Interpersonal space</a:t>
            </a:r>
          </a:p>
          <a:p>
            <a:pPr lvl="1"/>
            <a:r>
              <a:rPr lang="en-US" dirty="0" smtClean="0"/>
              <a:t>Body language</a:t>
            </a:r>
          </a:p>
          <a:p>
            <a:pPr lvl="1"/>
            <a:r>
              <a:rPr lang="en-US" dirty="0" smtClean="0"/>
              <a:t>Tone of voice </a:t>
            </a:r>
          </a:p>
          <a:p>
            <a:pPr lvl="1"/>
            <a:r>
              <a:rPr lang="en-US" dirty="0" smtClean="0"/>
              <a:t>Facial expressions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Grp="1" noChangeArrowheads="1"/>
          </p:cNvSpPr>
          <p:nvPr>
            <p:ph type="title"/>
          </p:nvPr>
        </p:nvSpPr>
        <p:spPr/>
        <p:txBody>
          <a:bodyPr/>
          <a:lstStyle/>
          <a:p>
            <a:r>
              <a:rPr lang="en-US" dirty="0" smtClean="0"/>
              <a:t>How Can I Communicate Better?</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8" name="Picture 7" descr="misc_04_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116" y="677143"/>
            <a:ext cx="5667768" cy="5481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5"/>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4112" name="Rectangle 16"/>
          <p:cNvSpPr>
            <a:spLocks noGrp="1" noChangeArrowheads="1"/>
          </p:cNvSpPr>
          <p:nvPr>
            <p:ph idx="1"/>
          </p:nvPr>
        </p:nvSpPr>
        <p:spPr/>
        <p:txBody>
          <a:bodyPr/>
          <a:lstStyle/>
          <a:p>
            <a:r>
              <a:rPr lang="en-US" dirty="0" smtClean="0"/>
              <a:t>Discuss the purpose and common types of</a:t>
            </a:r>
            <a:br>
              <a:rPr lang="en-US" dirty="0" smtClean="0"/>
            </a:br>
            <a:r>
              <a:rPr lang="en-US" dirty="0" smtClean="0"/>
              <a:t>intimate relationships.</a:t>
            </a:r>
          </a:p>
          <a:p>
            <a:r>
              <a:rPr lang="en-US" dirty="0" smtClean="0"/>
              <a:t>Identify the characteristics of successful</a:t>
            </a:r>
            <a:br>
              <a:rPr lang="en-US" dirty="0" smtClean="0"/>
            </a:br>
            <a:r>
              <a:rPr lang="en-US" dirty="0" smtClean="0"/>
              <a:t>relationships, including how to maintain them and overcome common barriers.</a:t>
            </a:r>
          </a:p>
          <a:p>
            <a:r>
              <a:rPr lang="en-US" dirty="0" smtClean="0"/>
              <a:t>Discuss ways to improve communication skills</a:t>
            </a:r>
            <a:br>
              <a:rPr lang="en-US" dirty="0" smtClean="0"/>
            </a:br>
            <a:r>
              <a:rPr lang="en-US" dirty="0" smtClean="0"/>
              <a:t>and interpersonal interactions.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Grp="1" noChangeArrowheads="1"/>
          </p:cNvSpPr>
          <p:nvPr>
            <p:ph type="title"/>
          </p:nvPr>
        </p:nvSpPr>
        <p:spPr/>
        <p:txBody>
          <a:bodyPr/>
          <a:lstStyle/>
          <a:p>
            <a:r>
              <a:rPr lang="en-US" dirty="0" smtClean="0"/>
              <a:t>Managing Conflict Through Communication</a:t>
            </a:r>
            <a:endParaRPr lang="en-US" dirty="0"/>
          </a:p>
        </p:txBody>
      </p:sp>
      <p:sp>
        <p:nvSpPr>
          <p:cNvPr id="22532" name="Rectangle 14"/>
          <p:cNvSpPr>
            <a:spLocks noGrp="1" noChangeArrowheads="1"/>
          </p:cNvSpPr>
          <p:nvPr>
            <p:ph idx="1"/>
          </p:nvPr>
        </p:nvSpPr>
        <p:spPr/>
        <p:txBody>
          <a:bodyPr/>
          <a:lstStyle/>
          <a:p>
            <a:r>
              <a:rPr lang="en-US" dirty="0" smtClean="0"/>
              <a:t>Some strategies for conflict resolution include:</a:t>
            </a:r>
          </a:p>
          <a:p>
            <a:pPr lvl="1"/>
            <a:r>
              <a:rPr lang="en-US" dirty="0" smtClean="0"/>
              <a:t>Identifying the problem or issues</a:t>
            </a:r>
          </a:p>
          <a:p>
            <a:pPr lvl="1"/>
            <a:r>
              <a:rPr lang="en-US" dirty="0" smtClean="0"/>
              <a:t>Generating several possible solutions</a:t>
            </a:r>
          </a:p>
          <a:p>
            <a:pPr lvl="1"/>
            <a:r>
              <a:rPr lang="en-US" dirty="0" smtClean="0"/>
              <a:t>Evaluating the alternative solutions</a:t>
            </a:r>
          </a:p>
          <a:p>
            <a:pPr lvl="1"/>
            <a:r>
              <a:rPr lang="en-US" dirty="0" smtClean="0"/>
              <a:t>Deciding on the best solution</a:t>
            </a:r>
          </a:p>
          <a:p>
            <a:pPr lvl="1"/>
            <a:r>
              <a:rPr lang="en-US" dirty="0" smtClean="0"/>
              <a:t>Implementing the solution</a:t>
            </a:r>
          </a:p>
          <a:p>
            <a:pPr lvl="1"/>
            <a:r>
              <a:rPr lang="en-US" dirty="0" smtClean="0"/>
              <a:t>Following up</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p:txBody>
          <a:bodyPr/>
          <a:lstStyle/>
          <a:p>
            <a:r>
              <a:rPr lang="en-US" dirty="0" smtClean="0"/>
              <a:t>Committed Relationships</a:t>
            </a:r>
            <a:endParaRPr lang="en-US" dirty="0"/>
          </a:p>
        </p:txBody>
      </p:sp>
      <p:sp>
        <p:nvSpPr>
          <p:cNvPr id="23556" name="Rectangle 9"/>
          <p:cNvSpPr>
            <a:spLocks noGrp="1" noChangeArrowheads="1"/>
          </p:cNvSpPr>
          <p:nvPr>
            <p:ph sz="half" idx="1"/>
          </p:nvPr>
        </p:nvSpPr>
        <p:spPr/>
        <p:txBody>
          <a:bodyPr/>
          <a:lstStyle/>
          <a:p>
            <a:r>
              <a:rPr lang="en-US" sz="2200" dirty="0" smtClean="0"/>
              <a:t>Commitment in a relationship means that there is an intent to act over time in a way that perpetuates the well-being of the other person, oneself, and the relationship. </a:t>
            </a:r>
          </a:p>
          <a:p>
            <a:pPr lvl="1"/>
            <a:r>
              <a:rPr lang="en-US" sz="2200" dirty="0" smtClean="0"/>
              <a:t>Marriage</a:t>
            </a:r>
          </a:p>
          <a:p>
            <a:pPr lvl="1"/>
            <a:r>
              <a:rPr lang="en-US" sz="2200" dirty="0" smtClean="0"/>
              <a:t>Cohabitation</a:t>
            </a:r>
          </a:p>
          <a:p>
            <a:pPr lvl="1"/>
            <a:r>
              <a:rPr lang="en-US" sz="2200" dirty="0" smtClean="0"/>
              <a:t>Staying single</a:t>
            </a:r>
          </a:p>
          <a:p>
            <a:pPr lvl="1"/>
            <a:r>
              <a:rPr lang="en-US" sz="2200" dirty="0" smtClean="0"/>
              <a:t>Choosing whether </a:t>
            </a:r>
            <a:br>
              <a:rPr lang="en-US" sz="2200" dirty="0" smtClean="0"/>
            </a:br>
            <a:r>
              <a:rPr lang="en-US" sz="2200" dirty="0" smtClean="0"/>
              <a:t>to have children</a:t>
            </a:r>
            <a:endParaRPr lang="en-US" sz="2200"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6" name="Picture 5" descr="figure_04_03_labeled.jpg"/>
          <p:cNvPicPr>
            <a:picLocks noChangeAspect="1"/>
          </p:cNvPicPr>
          <p:nvPr/>
        </p:nvPicPr>
        <p:blipFill rotWithShape="1">
          <a:blip r:embed="rId3">
            <a:extLst>
              <a:ext uri="{28A0092B-C50C-407E-A947-70E740481C1C}">
                <a14:useLocalDpi xmlns:a14="http://schemas.microsoft.com/office/drawing/2010/main" val="0"/>
              </a:ext>
            </a:extLst>
          </a:blip>
          <a:srcRect b="2621"/>
          <a:stretch/>
        </p:blipFill>
        <p:spPr>
          <a:xfrm>
            <a:off x="4447776" y="1283231"/>
            <a:ext cx="4572000" cy="48391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title"/>
          </p:nvPr>
        </p:nvSpPr>
        <p:spPr/>
        <p:txBody>
          <a:bodyPr/>
          <a:lstStyle/>
          <a:p>
            <a:r>
              <a:rPr lang="en-US" dirty="0" smtClean="0"/>
              <a:t>Common Parenting Styles</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7" name="Picture 6" descr="table_04_01.jpg"/>
          <p:cNvPicPr>
            <a:picLocks noChangeAspect="1"/>
          </p:cNvPicPr>
          <p:nvPr/>
        </p:nvPicPr>
        <p:blipFill rotWithShape="1">
          <a:blip r:embed="rId3">
            <a:extLst>
              <a:ext uri="{28A0092B-C50C-407E-A947-70E740481C1C}">
                <a14:useLocalDpi xmlns:a14="http://schemas.microsoft.com/office/drawing/2010/main" val="0"/>
              </a:ext>
            </a:extLst>
          </a:blip>
          <a:srcRect b="2754"/>
          <a:stretch/>
        </p:blipFill>
        <p:spPr>
          <a:xfrm>
            <a:off x="2535382" y="718841"/>
            <a:ext cx="4073236" cy="58634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Grp="1" noChangeArrowheads="1"/>
          </p:cNvSpPr>
          <p:nvPr>
            <p:ph type="title"/>
          </p:nvPr>
        </p:nvSpPr>
        <p:spPr/>
        <p:txBody>
          <a:bodyPr/>
          <a:lstStyle/>
          <a:p>
            <a:r>
              <a:rPr lang="en-US" dirty="0" smtClean="0"/>
              <a:t>When Relationships Falter</a:t>
            </a:r>
            <a:endParaRPr lang="en-US" dirty="0"/>
          </a:p>
        </p:txBody>
      </p:sp>
      <p:sp>
        <p:nvSpPr>
          <p:cNvPr id="25604" name="Rectangle 8"/>
          <p:cNvSpPr>
            <a:spLocks noGrp="1" noChangeArrowheads="1"/>
          </p:cNvSpPr>
          <p:nvPr>
            <p:ph idx="1"/>
          </p:nvPr>
        </p:nvSpPr>
        <p:spPr/>
        <p:txBody>
          <a:bodyPr/>
          <a:lstStyle/>
          <a:p>
            <a:r>
              <a:rPr lang="en-US" dirty="0" smtClean="0"/>
              <a:t>Relationship breakdown usually begins with a change in communication.</a:t>
            </a:r>
          </a:p>
          <a:p>
            <a:r>
              <a:rPr lang="en-US" dirty="0" smtClean="0"/>
              <a:t>College students are particularly likely to remain in unhealthy relationships because they may feel socially isolated.</a:t>
            </a:r>
          </a:p>
          <a:p>
            <a:r>
              <a:rPr lang="en-US" dirty="0" smtClean="0"/>
              <a:t>Honesty and verbal affection should not be abused to cover up irresponsible or hurtful behavior.</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Confronting Couple Issues</a:t>
            </a:r>
            <a:endParaRPr lang="en-US" dirty="0"/>
          </a:p>
        </p:txBody>
      </p:sp>
      <p:sp>
        <p:nvSpPr>
          <p:cNvPr id="26628" name="Rectangle 6"/>
          <p:cNvSpPr>
            <a:spLocks noGrp="1" noChangeArrowheads="1"/>
          </p:cNvSpPr>
          <p:nvPr>
            <p:ph idx="1"/>
          </p:nvPr>
        </p:nvSpPr>
        <p:spPr/>
        <p:txBody>
          <a:bodyPr/>
          <a:lstStyle/>
          <a:p>
            <a:r>
              <a:rPr lang="en-US" dirty="0" smtClean="0"/>
              <a:t>Jealousy may be caused by:</a:t>
            </a:r>
          </a:p>
          <a:p>
            <a:pPr lvl="1"/>
            <a:r>
              <a:rPr lang="en-US" dirty="0" smtClean="0"/>
              <a:t>Overdependence on the relationship</a:t>
            </a:r>
          </a:p>
          <a:p>
            <a:pPr lvl="1"/>
            <a:r>
              <a:rPr lang="en-US" dirty="0" smtClean="0"/>
              <a:t>Severity of the threat</a:t>
            </a:r>
          </a:p>
          <a:p>
            <a:pPr lvl="1"/>
            <a:r>
              <a:rPr lang="en-US" dirty="0" smtClean="0"/>
              <a:t>High value on sexual exclusivity</a:t>
            </a:r>
          </a:p>
          <a:p>
            <a:pPr lvl="1"/>
            <a:r>
              <a:rPr lang="en-US" dirty="0" smtClean="0"/>
              <a:t>Low self-esteem</a:t>
            </a:r>
          </a:p>
          <a:p>
            <a:pPr lvl="1"/>
            <a:r>
              <a:rPr lang="en-US" dirty="0" smtClean="0"/>
              <a:t>Fear of losing control</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1"/>
          <p:cNvSpPr>
            <a:spLocks noGrp="1" noChangeArrowheads="1"/>
          </p:cNvSpPr>
          <p:nvPr>
            <p:ph type="title"/>
          </p:nvPr>
        </p:nvSpPr>
        <p:spPr/>
        <p:txBody>
          <a:bodyPr/>
          <a:lstStyle/>
          <a:p>
            <a:r>
              <a:rPr lang="en-US" dirty="0" smtClean="0"/>
              <a:t>Confronting Couple Issues</a:t>
            </a:r>
            <a:endParaRPr lang="en-US" dirty="0"/>
          </a:p>
        </p:txBody>
      </p:sp>
      <p:sp>
        <p:nvSpPr>
          <p:cNvPr id="27652" name="Rectangle 12"/>
          <p:cNvSpPr>
            <a:spLocks noGrp="1" noChangeArrowheads="1"/>
          </p:cNvSpPr>
          <p:nvPr>
            <p:ph idx="1"/>
          </p:nvPr>
        </p:nvSpPr>
        <p:spPr/>
        <p:txBody>
          <a:bodyPr/>
          <a:lstStyle/>
          <a:p>
            <a:r>
              <a:rPr lang="en-US" dirty="0" smtClean="0"/>
              <a:t>Changing gender roles: Modern society has very few gender-specific roles.</a:t>
            </a:r>
          </a:p>
          <a:p>
            <a:r>
              <a:rPr lang="en-US" dirty="0" smtClean="0"/>
              <a:t>Sharing power: The dynamics between men and women changed as women began enjoying their own financial success.</a:t>
            </a:r>
          </a:p>
          <a:p>
            <a:r>
              <a:rPr lang="en-US" dirty="0" smtClean="0"/>
              <a:t>Unmet expectations: The failure to communicate our expectations can lead to disappointment and hurt.</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3"/>
          <p:cNvSpPr>
            <a:spLocks noGrp="1" noChangeArrowheads="1"/>
          </p:cNvSpPr>
          <p:nvPr>
            <p:ph type="title"/>
          </p:nvPr>
        </p:nvSpPr>
        <p:spPr/>
        <p:txBody>
          <a:bodyPr/>
          <a:lstStyle/>
          <a:p>
            <a:r>
              <a:rPr lang="en-US" dirty="0" smtClean="0"/>
              <a:t>When and Why Relationships End</a:t>
            </a:r>
            <a:endParaRPr lang="en-US" dirty="0"/>
          </a:p>
        </p:txBody>
      </p:sp>
      <p:sp>
        <p:nvSpPr>
          <p:cNvPr id="6" name="Content Placeholder 5"/>
          <p:cNvSpPr>
            <a:spLocks noGrp="1"/>
          </p:cNvSpPr>
          <p:nvPr>
            <p:ph sz="half" idx="2"/>
          </p:nvPr>
        </p:nvSpPr>
        <p:spPr>
          <a:xfrm>
            <a:off x="4326759" y="1141413"/>
            <a:ext cx="4267966" cy="5106987"/>
          </a:xfrm>
        </p:spPr>
        <p:txBody>
          <a:bodyPr/>
          <a:lstStyle/>
          <a:p>
            <a:r>
              <a:rPr lang="en-US" sz="2600" dirty="0"/>
              <a:t>The divorce rate in the United States has never exceeded 40 percent.</a:t>
            </a:r>
          </a:p>
          <a:p>
            <a:r>
              <a:rPr lang="en-US" sz="2600" dirty="0" smtClean="0"/>
              <a:t>Relationships </a:t>
            </a:r>
            <a:r>
              <a:rPr lang="en-US" sz="2600" dirty="0"/>
              <a:t>may end because of illness, financial concerns, or career problems.</a:t>
            </a:r>
          </a:p>
          <a:p>
            <a:r>
              <a:rPr lang="en-US" sz="2600" dirty="0" smtClean="0"/>
              <a:t>Unmet </a:t>
            </a:r>
            <a:r>
              <a:rPr lang="en-US" sz="2600" dirty="0"/>
              <a:t>expectations, failure to communicate, and differences in sexual needs can all lead to the ending of a relationship.</a:t>
            </a:r>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9" name="Picture 8" descr="misc_04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52" y="1259125"/>
            <a:ext cx="3449843" cy="51206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a:spLocks noGrp="1" noChangeArrowheads="1"/>
          </p:cNvSpPr>
          <p:nvPr>
            <p:ph type="title"/>
          </p:nvPr>
        </p:nvSpPr>
        <p:spPr/>
        <p:txBody>
          <a:bodyPr/>
          <a:lstStyle/>
          <a:p>
            <a:r>
              <a:rPr lang="en-US" dirty="0" smtClean="0"/>
              <a:t>Coping with Failed Relationships</a:t>
            </a:r>
            <a:endParaRPr lang="en-US" dirty="0"/>
          </a:p>
        </p:txBody>
      </p:sp>
      <p:sp>
        <p:nvSpPr>
          <p:cNvPr id="29700" name="Rectangle 8"/>
          <p:cNvSpPr>
            <a:spLocks noGrp="1" noChangeArrowheads="1"/>
          </p:cNvSpPr>
          <p:nvPr>
            <p:ph idx="1"/>
          </p:nvPr>
        </p:nvSpPr>
        <p:spPr/>
        <p:txBody>
          <a:bodyPr/>
          <a:lstStyle/>
          <a:p>
            <a:r>
              <a:rPr lang="en-US" dirty="0" smtClean="0"/>
              <a:t>Consider these tips for coping with a failed relationship: </a:t>
            </a:r>
          </a:p>
          <a:p>
            <a:pPr lvl="1"/>
            <a:r>
              <a:rPr lang="en-US" dirty="0" smtClean="0"/>
              <a:t>Recognize and acknowledge your feelings.</a:t>
            </a:r>
          </a:p>
          <a:p>
            <a:pPr lvl="1"/>
            <a:r>
              <a:rPr lang="en-US" dirty="0" smtClean="0"/>
              <a:t>Find healthful ways to express your emotions, rather than turning them inward.</a:t>
            </a:r>
          </a:p>
          <a:p>
            <a:pPr lvl="1"/>
            <a:r>
              <a:rPr lang="en-US" dirty="0" smtClean="0"/>
              <a:t>Spend time with current friends or reconnect with old friends.</a:t>
            </a:r>
          </a:p>
          <a:p>
            <a:pPr lvl="1"/>
            <a:r>
              <a:rPr lang="en-US" dirty="0" smtClean="0"/>
              <a:t>Don</a:t>
            </a:r>
            <a:r>
              <a:rPr lang="fr-FR" dirty="0" smtClean="0"/>
              <a:t>'</a:t>
            </a:r>
            <a:r>
              <a:rPr lang="en-US" dirty="0" smtClean="0"/>
              <a:t>t rush into rebound relationships.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title"/>
          </p:nvPr>
        </p:nvSpPr>
        <p:spPr/>
        <p:txBody>
          <a:bodyPr/>
          <a:lstStyle/>
          <a:p>
            <a:r>
              <a:rPr lang="en-US" dirty="0" smtClean="0"/>
              <a:t>Assessing Yourself—A Personal Inventory</a:t>
            </a:r>
            <a:endParaRPr lang="en-US" dirty="0"/>
          </a:p>
        </p:txBody>
      </p:sp>
      <p:sp>
        <p:nvSpPr>
          <p:cNvPr id="30724" name="Rectangle 7"/>
          <p:cNvSpPr>
            <a:spLocks noGrp="1" noChangeArrowheads="1"/>
          </p:cNvSpPr>
          <p:nvPr>
            <p:ph idx="1"/>
          </p:nvPr>
        </p:nvSpPr>
        <p:spPr/>
        <p:txBody>
          <a:bodyPr/>
          <a:lstStyle/>
          <a:p>
            <a:r>
              <a:rPr lang="en-US" dirty="0"/>
              <a:t>Go online to MasteringHealth to take </a:t>
            </a:r>
            <a:r>
              <a:rPr lang="en-US" dirty="0" smtClean="0"/>
              <a:t>the </a:t>
            </a:r>
            <a:r>
              <a:rPr lang="en-US" dirty="0" smtClean="0"/>
              <a:t>"How Well Do You Communicate?" assessment.</a:t>
            </a:r>
          </a:p>
          <a:p>
            <a:r>
              <a:rPr lang="en-US" dirty="0" smtClean="0"/>
              <a:t>Evaluate your relationships, and identify one area in each that you would like to improve.</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5132" name="Rectangle 12"/>
          <p:cNvSpPr>
            <a:spLocks noGrp="1" noChangeArrowheads="1"/>
          </p:cNvSpPr>
          <p:nvPr>
            <p:ph idx="1"/>
          </p:nvPr>
        </p:nvSpPr>
        <p:spPr/>
        <p:txBody>
          <a:bodyPr/>
          <a:lstStyle/>
          <a:p>
            <a:r>
              <a:rPr lang="en-US" dirty="0" smtClean="0"/>
              <a:t>Compare and contrast the different types of</a:t>
            </a:r>
            <a:br>
              <a:rPr lang="en-US" dirty="0" smtClean="0"/>
            </a:br>
            <a:r>
              <a:rPr lang="en-US" dirty="0" smtClean="0"/>
              <a:t>committed relationships.</a:t>
            </a:r>
          </a:p>
          <a:p>
            <a:r>
              <a:rPr lang="en-US" dirty="0" smtClean="0"/>
              <a:t>Describe the demographic trends related to</a:t>
            </a:r>
            <a:br>
              <a:rPr lang="en-US" dirty="0" smtClean="0"/>
            </a:br>
            <a:r>
              <a:rPr lang="en-US" dirty="0" smtClean="0"/>
              <a:t>remaining single.</a:t>
            </a:r>
          </a:p>
          <a:p>
            <a:r>
              <a:rPr lang="en-US" dirty="0" smtClean="0"/>
              <a:t>Examine the factors that affect decisions related to whether or when to have children.</a:t>
            </a:r>
          </a:p>
          <a:p>
            <a:r>
              <a:rPr lang="en-US" dirty="0" smtClean="0"/>
              <a:t>Discuss why relationships end and how to cope when they do.</a:t>
            </a:r>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a:spLocks noGrp="1" noChangeArrowheads="1"/>
          </p:cNvSpPr>
          <p:nvPr>
            <p:ph type="title"/>
          </p:nvPr>
        </p:nvSpPr>
        <p:spPr/>
        <p:txBody>
          <a:bodyPr/>
          <a:lstStyle/>
          <a:p>
            <a:r>
              <a:rPr lang="en-US" dirty="0" smtClean="0"/>
              <a:t>Intimate Relationships</a:t>
            </a:r>
            <a:endParaRPr lang="en-US" dirty="0"/>
          </a:p>
        </p:txBody>
      </p:sp>
      <p:sp>
        <p:nvSpPr>
          <p:cNvPr id="6148" name="Rectangle 8"/>
          <p:cNvSpPr>
            <a:spLocks noGrp="1" noChangeArrowheads="1"/>
          </p:cNvSpPr>
          <p:nvPr>
            <p:ph idx="1"/>
          </p:nvPr>
        </p:nvSpPr>
        <p:spPr>
          <a:xfrm>
            <a:off x="365125" y="1141413"/>
            <a:ext cx="8229600" cy="5278656"/>
          </a:xfrm>
        </p:spPr>
        <p:txBody>
          <a:bodyPr/>
          <a:lstStyle/>
          <a:p>
            <a:r>
              <a:rPr lang="en-US" sz="2400" dirty="0" smtClean="0"/>
              <a:t>Characteristics of intimate relationships include:</a:t>
            </a:r>
          </a:p>
          <a:p>
            <a:pPr lvl="1"/>
            <a:r>
              <a:rPr lang="en-US" sz="2400" dirty="0" smtClean="0"/>
              <a:t>Behavioral interdependence</a:t>
            </a:r>
          </a:p>
          <a:p>
            <a:pPr lvl="1"/>
            <a:r>
              <a:rPr lang="en-US" sz="2400" dirty="0" smtClean="0"/>
              <a:t>Need fulfillment</a:t>
            </a:r>
          </a:p>
          <a:p>
            <a:pPr lvl="1"/>
            <a:r>
              <a:rPr lang="en-US" sz="2400" dirty="0" smtClean="0"/>
              <a:t>Emotional attachment</a:t>
            </a:r>
          </a:p>
          <a:p>
            <a:pPr lvl="1"/>
            <a:r>
              <a:rPr lang="en-US" sz="2400" dirty="0" smtClean="0"/>
              <a:t>Emotional availability </a:t>
            </a:r>
          </a:p>
          <a:p>
            <a:r>
              <a:rPr lang="en-US" sz="2400" dirty="0" smtClean="0"/>
              <a:t>Intimate relationships are a means of need fulfillment. They include:</a:t>
            </a:r>
          </a:p>
          <a:p>
            <a:pPr lvl="1"/>
            <a:r>
              <a:rPr lang="en-US" sz="2400" dirty="0" smtClean="0"/>
              <a:t>Intimacy</a:t>
            </a:r>
          </a:p>
          <a:p>
            <a:pPr lvl="1"/>
            <a:r>
              <a:rPr lang="en-US" sz="2400" dirty="0" smtClean="0"/>
              <a:t>Social integration</a:t>
            </a:r>
          </a:p>
          <a:p>
            <a:pPr lvl="1"/>
            <a:r>
              <a:rPr lang="en-US" sz="2400" dirty="0" smtClean="0"/>
              <a:t>Nurturance</a:t>
            </a:r>
          </a:p>
          <a:p>
            <a:pPr lvl="1"/>
            <a:r>
              <a:rPr lang="en-US" sz="2400" dirty="0" smtClean="0"/>
              <a:t>Assistance</a:t>
            </a:r>
          </a:p>
          <a:p>
            <a:pPr lvl="1"/>
            <a:r>
              <a:rPr lang="en-US" sz="2400" dirty="0" smtClean="0"/>
              <a:t>Affirmation</a:t>
            </a:r>
            <a:endParaRPr lang="en-US" sz="2400"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0" y="0"/>
            <a:ext cx="9144000" cy="1077218"/>
          </a:xfrm>
        </p:spPr>
        <p:txBody>
          <a:bodyPr/>
          <a:lstStyle/>
          <a:p>
            <a:r>
              <a:rPr lang="en-US" dirty="0" smtClean="0"/>
              <a:t>Does an Intimate Relationship Have to Be Sexual?</a:t>
            </a:r>
            <a:endParaRPr lang="en-US" dirty="0"/>
          </a:p>
        </p:txBody>
      </p:sp>
      <p:sp>
        <p:nvSpPr>
          <p:cNvPr id="4" name="Content Placeholder 3"/>
          <p:cNvSpPr>
            <a:spLocks noGrp="1"/>
          </p:cNvSpPr>
          <p:nvPr>
            <p:ph idx="1"/>
          </p:nvPr>
        </p:nvSpPr>
        <p:spPr>
          <a:xfrm>
            <a:off x="365125" y="4755869"/>
            <a:ext cx="8229600" cy="1492531"/>
          </a:xfrm>
        </p:spPr>
        <p:txBody>
          <a:bodyPr/>
          <a:lstStyle/>
          <a:p>
            <a:r>
              <a:rPr lang="en-US" dirty="0"/>
              <a:t>We may be used to hearing intimacy used to describe romantic or sexual relationships, but intimate relationships can take many forms</a:t>
            </a:r>
            <a:r>
              <a:rPr lang="en-US" dirty="0" smtClean="0"/>
              <a:t>.</a:t>
            </a:r>
            <a:endParaRPr lang="en-US" dirty="0"/>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pic>
        <p:nvPicPr>
          <p:cNvPr id="7" name="Picture 6" descr="misc_04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902" y="1046639"/>
            <a:ext cx="3743845" cy="37438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p:txBody>
          <a:bodyPr/>
          <a:lstStyle/>
          <a:p>
            <a:r>
              <a:rPr lang="en-US" dirty="0" smtClean="0"/>
              <a:t>Relating to Yourself</a:t>
            </a:r>
            <a:endParaRPr lang="en-US" dirty="0"/>
          </a:p>
        </p:txBody>
      </p:sp>
      <p:sp>
        <p:nvSpPr>
          <p:cNvPr id="8196" name="Rectangle 8"/>
          <p:cNvSpPr>
            <a:spLocks noGrp="1" noChangeArrowheads="1"/>
          </p:cNvSpPr>
          <p:nvPr>
            <p:ph idx="1"/>
          </p:nvPr>
        </p:nvSpPr>
        <p:spPr/>
        <p:txBody>
          <a:bodyPr/>
          <a:lstStyle/>
          <a:p>
            <a:r>
              <a:rPr lang="en-US" dirty="0" smtClean="0"/>
              <a:t>Being accountable means recognizing that you are responsible for your own decisions, choices, and actions.</a:t>
            </a:r>
          </a:p>
          <a:p>
            <a:r>
              <a:rPr lang="en-US" dirty="0" smtClean="0"/>
              <a:t>Self-nurturance means developing your potential through a balanced and realistic appreciation of your worth and ability.</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title"/>
          </p:nvPr>
        </p:nvSpPr>
        <p:spPr/>
        <p:txBody>
          <a:bodyPr/>
          <a:lstStyle/>
          <a:p>
            <a:r>
              <a:rPr lang="en-US" dirty="0" smtClean="0"/>
              <a:t>Self-Esteem and Self-Acceptance</a:t>
            </a:r>
            <a:endParaRPr lang="en-US" dirty="0"/>
          </a:p>
        </p:txBody>
      </p:sp>
      <p:sp>
        <p:nvSpPr>
          <p:cNvPr id="9220" name="Rectangle 8"/>
          <p:cNvSpPr>
            <a:spLocks noGrp="1" noChangeArrowheads="1"/>
          </p:cNvSpPr>
          <p:nvPr>
            <p:ph idx="1"/>
          </p:nvPr>
        </p:nvSpPr>
        <p:spPr>
          <a:xfrm>
            <a:off x="365125" y="1141413"/>
            <a:ext cx="8551151" cy="5106987"/>
          </a:xfrm>
        </p:spPr>
        <p:txBody>
          <a:bodyPr/>
          <a:lstStyle/>
          <a:p>
            <a:r>
              <a:rPr lang="en-US" dirty="0" smtClean="0"/>
              <a:t>The way you define yourself is your </a:t>
            </a:r>
            <a:r>
              <a:rPr lang="en-US" i="1" dirty="0" smtClean="0"/>
              <a:t>self-concept</a:t>
            </a:r>
            <a:r>
              <a:rPr lang="en-US" dirty="0" smtClean="0"/>
              <a:t>.</a:t>
            </a:r>
          </a:p>
          <a:p>
            <a:r>
              <a:rPr lang="en-US" dirty="0" smtClean="0"/>
              <a:t>The way you evaluate yourself is your </a:t>
            </a:r>
            <a:r>
              <a:rPr lang="en-US" i="1" dirty="0" smtClean="0"/>
              <a:t>self-esteem</a:t>
            </a:r>
            <a:r>
              <a:rPr lang="en-US" dirty="0" smtClean="0"/>
              <a:t>.</a:t>
            </a:r>
          </a:p>
          <a:p>
            <a:r>
              <a:rPr lang="en-US" dirty="0" smtClean="0"/>
              <a:t>Your acceptance of yourself influences your relationship choices.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Grp="1" noChangeArrowheads="1"/>
          </p:cNvSpPr>
          <p:nvPr>
            <p:ph type="title"/>
          </p:nvPr>
        </p:nvSpPr>
        <p:spPr/>
        <p:txBody>
          <a:bodyPr/>
          <a:lstStyle/>
          <a:p>
            <a:r>
              <a:rPr lang="en-US" dirty="0" smtClean="0"/>
              <a:t>Family Relationships</a:t>
            </a:r>
            <a:endParaRPr lang="en-US" dirty="0"/>
          </a:p>
        </p:txBody>
      </p:sp>
      <p:sp>
        <p:nvSpPr>
          <p:cNvPr id="10244" name="Rectangle 8"/>
          <p:cNvSpPr>
            <a:spLocks noGrp="1" noChangeArrowheads="1"/>
          </p:cNvSpPr>
          <p:nvPr>
            <p:ph idx="1"/>
          </p:nvPr>
        </p:nvSpPr>
        <p:spPr/>
        <p:txBody>
          <a:bodyPr/>
          <a:lstStyle/>
          <a:p>
            <a:r>
              <a:rPr lang="en-US" dirty="0" smtClean="0"/>
              <a:t>A </a:t>
            </a:r>
            <a:r>
              <a:rPr lang="en-US" i="1" dirty="0" smtClean="0"/>
              <a:t>family</a:t>
            </a:r>
            <a:r>
              <a:rPr lang="en-US" dirty="0" smtClean="0"/>
              <a:t> is a recognizable group of people with shared roles, tasks, boundaries, and personalities.</a:t>
            </a:r>
          </a:p>
          <a:p>
            <a:r>
              <a:rPr lang="en-US" dirty="0" smtClean="0"/>
              <a:t>Healthy families foster a sense of security and feelings of belonging.</a:t>
            </a:r>
          </a:p>
          <a:p>
            <a:r>
              <a:rPr lang="en-US" dirty="0" smtClean="0"/>
              <a:t>Healthy families nurture and support.</a:t>
            </a:r>
          </a:p>
          <a:p>
            <a:r>
              <a:rPr lang="en-US" dirty="0" smtClean="0"/>
              <a:t>It is from our family of origin, the people present in our household during our first years of life, that we initially learn about feelings, problem solving, love, intimacy, and gender roles.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title"/>
          </p:nvPr>
        </p:nvSpPr>
        <p:spPr/>
        <p:txBody>
          <a:bodyPr/>
          <a:lstStyle/>
          <a:p>
            <a:r>
              <a:rPr lang="en-US" dirty="0" smtClean="0"/>
              <a:t>Friendships</a:t>
            </a:r>
            <a:endParaRPr lang="en-US" dirty="0"/>
          </a:p>
        </p:txBody>
      </p:sp>
      <p:sp>
        <p:nvSpPr>
          <p:cNvPr id="11268" name="Rectangle 9"/>
          <p:cNvSpPr>
            <a:spLocks noGrp="1" noChangeArrowheads="1"/>
          </p:cNvSpPr>
          <p:nvPr>
            <p:ph sz="half" idx="1"/>
          </p:nvPr>
        </p:nvSpPr>
        <p:spPr>
          <a:xfrm>
            <a:off x="365124" y="1141413"/>
            <a:ext cx="4285704" cy="5106987"/>
          </a:xfrm>
        </p:spPr>
        <p:txBody>
          <a:bodyPr/>
          <a:lstStyle/>
          <a:p>
            <a:r>
              <a:rPr lang="en-US" dirty="0" smtClean="0"/>
              <a:t>Friendships are unique because they are</a:t>
            </a:r>
            <a:br>
              <a:rPr lang="en-US" dirty="0" smtClean="0"/>
            </a:br>
            <a:r>
              <a:rPr lang="en-US" dirty="0" smtClean="0"/>
              <a:t>voluntary relationships.</a:t>
            </a:r>
          </a:p>
          <a:p>
            <a:r>
              <a:rPr lang="en-US" dirty="0" smtClean="0"/>
              <a:t>Friends provide emotional stability, and having strong friendships may predict success in loving</a:t>
            </a:r>
            <a:br>
              <a:rPr lang="en-US" dirty="0" smtClean="0"/>
            </a:br>
            <a:r>
              <a:rPr lang="en-US" dirty="0" smtClean="0"/>
              <a:t>relationships.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7" name="Picture 6" descr="misc_04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515" y="1354018"/>
            <a:ext cx="4009799" cy="3094086"/>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903</TotalTime>
  <Words>2532</Words>
  <Application>Microsoft Macintosh PowerPoint</Application>
  <PresentationFormat>On-screen Show (4:3)</PresentationFormat>
  <Paragraphs>235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HA5Lect_template</vt:lpstr>
      <vt:lpstr>Chapter 4:  Building Healthy Relationships and Communicating Effectively</vt:lpstr>
      <vt:lpstr>Did You PREPARE and Did You LEARN?</vt:lpstr>
      <vt:lpstr>Did You PREPARE and Did You LEARN?</vt:lpstr>
      <vt:lpstr>Intimate Relationships</vt:lpstr>
      <vt:lpstr>Does an Intimate Relationship Have to Be Sexual?</vt:lpstr>
      <vt:lpstr>Relating to Yourself</vt:lpstr>
      <vt:lpstr>Self-Esteem and Self-Acceptance</vt:lpstr>
      <vt:lpstr>Family Relationships</vt:lpstr>
      <vt:lpstr>Friendships</vt:lpstr>
      <vt:lpstr>Romantic Relationships</vt:lpstr>
      <vt:lpstr>Sternberg's Triangular Theory of Love</vt:lpstr>
      <vt:lpstr>Strategies for Success in Relationships</vt:lpstr>
      <vt:lpstr>Strategies for Success in Relationships</vt:lpstr>
      <vt:lpstr>Healthy versus Unhealthy Relationships</vt:lpstr>
      <vt:lpstr>Communicating: A Key to Good Relationships</vt:lpstr>
      <vt:lpstr>He Says/She Says</vt:lpstr>
      <vt:lpstr>Becoming a Better Listener</vt:lpstr>
      <vt:lpstr>Using Nonverbal Communication</vt:lpstr>
      <vt:lpstr>How Can I Communicate Better?</vt:lpstr>
      <vt:lpstr>Managing Conflict Through Communication</vt:lpstr>
      <vt:lpstr>Committed Relationships</vt:lpstr>
      <vt:lpstr>Common Parenting Styles</vt:lpstr>
      <vt:lpstr>When Relationships Falter</vt:lpstr>
      <vt:lpstr>Confronting Couple Issues</vt:lpstr>
      <vt:lpstr>Confronting Couple Issues</vt:lpstr>
      <vt:lpstr>When and Why Relationships End</vt:lpstr>
      <vt:lpstr>Coping with Failed Relationships</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Pawan Kr Bhambrah</cp:lastModifiedBy>
  <cp:revision>104</cp:revision>
  <dcterms:created xsi:type="dcterms:W3CDTF">2007-09-26T05:29:17Z</dcterms:created>
  <dcterms:modified xsi:type="dcterms:W3CDTF">2015-01-14T08:58:25Z</dcterms:modified>
</cp:coreProperties>
</file>