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0"/>
  </p:notesMasterIdLst>
  <p:handoutMasterIdLst>
    <p:handoutMasterId r:id="rId51"/>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305"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C9F"/>
    <a:srgbClr val="E87A4C"/>
    <a:srgbClr val="C8E718"/>
    <a:srgbClr val="478F86"/>
    <a:srgbClr val="DF5647"/>
    <a:srgbClr val="C80A2B"/>
    <a:srgbClr val="BE191F"/>
    <a:srgbClr val="1CA4CC"/>
    <a:srgbClr val="F04F23"/>
    <a:srgbClr val="F570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3900" autoAdjust="0"/>
  </p:normalViewPr>
  <p:slideViewPr>
    <p:cSldViewPr snapToGrid="0">
      <p:cViewPr varScale="1">
        <p:scale>
          <a:sx n="135" d="100"/>
          <a:sy n="135" d="100"/>
        </p:scale>
        <p:origin x="-2184" y="-120"/>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29/01/15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5DD2988-8AFB-3F41-ACC9-8B6D1CC26535}" type="slidenum">
              <a:rPr lang="en-US" sz="1200">
                <a:cs typeface="Arial" charset="0"/>
              </a:rPr>
              <a:pPr/>
              <a:t>10</a:t>
            </a:fld>
            <a:endParaRPr lang="en-US" sz="1200" dirty="0">
              <a:cs typeface="Arial" charset="0"/>
            </a:endParaRPr>
          </a:p>
        </p:txBody>
      </p:sp>
      <p:sp>
        <p:nvSpPr>
          <p:cNvPr id="34818"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85271F-9C48-3D43-B63B-C21906BB781E}" type="slidenum">
              <a:rPr lang="en-US" sz="1200">
                <a:cs typeface="Arial" charset="0"/>
              </a:rPr>
              <a:pPr/>
              <a:t>11</a:t>
            </a:fld>
            <a:endParaRPr lang="en-US" sz="1200" dirty="0">
              <a:cs typeface="Arial" charset="0"/>
            </a:endParaRPr>
          </a:p>
        </p:txBody>
      </p:sp>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cs typeface="ＭＳ Ｐゴシック" charset="0"/>
              </a:rPr>
              <a:t>Ask students for examples</a:t>
            </a:r>
            <a:r>
              <a:rPr lang="en-US" dirty="0">
                <a:ea typeface="ＭＳ Ｐゴシック" charset="0"/>
                <a:cs typeface="ＭＳ Ｐゴシック" charset="0"/>
              </a:rPr>
              <a:t> of what might be considered drug misuse.</a:t>
            </a:r>
          </a:p>
          <a:p>
            <a:pPr eaLnBrk="1" hangingPunct="1">
              <a:spcBef>
                <a:spcPct val="0"/>
              </a:spcBef>
            </a:pPr>
            <a:endParaRPr lang="en-US" dirty="0">
              <a:ea typeface="ＭＳ Ｐゴシック" charset="0"/>
              <a:cs typeface="ＭＳ Ｐゴシック" charset="0"/>
            </a:endParaRPr>
          </a:p>
          <a:p>
            <a:pPr eaLnBrk="1" hangingPunct="1">
              <a:spcBef>
                <a:spcPct val="0"/>
              </a:spcBef>
            </a:pPr>
            <a:r>
              <a:rPr lang="en-US" dirty="0">
                <a:ea typeface="ＭＳ Ｐゴシック" charset="0"/>
                <a:cs typeface="ＭＳ Ｐゴシック" charset="0"/>
              </a:rPr>
              <a:t>Examples are taking someone </a:t>
            </a:r>
            <a:r>
              <a:rPr lang="en-US" dirty="0" smtClean="0">
                <a:ea typeface="ＭＳ Ｐゴシック" charset="0"/>
                <a:cs typeface="ＭＳ Ｐゴシック" charset="0"/>
              </a:rPr>
              <a:t>else</a:t>
            </a:r>
            <a:r>
              <a:rPr lang="fr-FR" dirty="0" smtClean="0">
                <a:ea typeface="ＭＳ Ｐゴシック" charset="0"/>
                <a:cs typeface="ＭＳ Ｐゴシック" charset="0"/>
              </a:rPr>
              <a:t>'</a:t>
            </a:r>
            <a:r>
              <a:rPr lang="en-US" dirty="0" smtClean="0">
                <a:ea typeface="ＭＳ Ｐゴシック" charset="0"/>
                <a:cs typeface="ＭＳ Ｐゴシック" charset="0"/>
              </a:rPr>
              <a:t>s </a:t>
            </a:r>
            <a:r>
              <a:rPr lang="en-US" dirty="0">
                <a:ea typeface="ＭＳ Ｐゴシック" charset="0"/>
                <a:cs typeface="ＭＳ Ｐゴシック" charset="0"/>
              </a:rPr>
              <a:t>prescription, taking more than the recommended dose, not following the prescription label, taking a drug for a purpose for which it is not intended, and so on.</a:t>
            </a:r>
          </a:p>
        </p:txBody>
      </p:sp>
      <p:sp>
        <p:nvSpPr>
          <p:cNvPr id="368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348A3CC-F655-954B-9D07-3BA553AB51FC}" type="slidenum">
              <a:rPr lang="en-US" sz="1200">
                <a:cs typeface="Arial" charset="0"/>
              </a:rPr>
              <a:pPr algn="r" eaLnBrk="1" hangingPunct="1"/>
              <a:t>11</a:t>
            </a:fld>
            <a:endParaRPr lang="en-US" sz="1200"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EEB8F1-36BE-ED44-9766-DE087D464E4A}" type="slidenum">
              <a:rPr lang="en-US" sz="1200">
                <a:cs typeface="Arial" charset="0"/>
              </a:rPr>
              <a:pPr/>
              <a:t>12</a:t>
            </a:fld>
            <a:endParaRPr lang="en-US" sz="1200" dirty="0">
              <a:cs typeface="Arial" charset="0"/>
            </a:endParaRPr>
          </a:p>
        </p:txBody>
      </p:sp>
      <p:sp>
        <p:nvSpPr>
          <p:cNvPr id="38914"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8248CF7-06C9-2743-96E9-34FD2E4A1B4F}" type="slidenum">
              <a:rPr lang="en-US" sz="1200">
                <a:cs typeface="Arial" charset="0"/>
              </a:rPr>
              <a:pPr/>
              <a:t>13</a:t>
            </a:fld>
            <a:endParaRPr lang="en-US" sz="1200" dirty="0">
              <a:cs typeface="Arial" charset="0"/>
            </a:endParaRPr>
          </a:p>
        </p:txBody>
      </p:sp>
      <p:sp>
        <p:nvSpPr>
          <p:cNvPr id="40962"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8248CF7-06C9-2743-96E9-34FD2E4A1B4F}" type="slidenum">
              <a:rPr lang="en-US" sz="1200">
                <a:cs typeface="Arial" charset="0"/>
              </a:rPr>
              <a:pPr/>
              <a:t>14</a:t>
            </a:fld>
            <a:endParaRPr lang="en-US" sz="1200" dirty="0">
              <a:cs typeface="Arial" charset="0"/>
            </a:endParaRPr>
          </a:p>
        </p:txBody>
      </p:sp>
      <p:sp>
        <p:nvSpPr>
          <p:cNvPr id="40962"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1B4CCF5-6864-534E-A4BA-E3919440A195}" type="slidenum">
              <a:rPr lang="en-US" sz="1200">
                <a:cs typeface="Arial" charset="0"/>
              </a:rPr>
              <a:pPr/>
              <a:t>15</a:t>
            </a:fld>
            <a:endParaRPr lang="en-US" sz="1200" dirty="0">
              <a:cs typeface="Arial" charset="0"/>
            </a:endParaRPr>
          </a:p>
        </p:txBody>
      </p:sp>
      <p:sp>
        <p:nvSpPr>
          <p:cNvPr id="43010"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E3C33F-B8F6-044E-A821-9CFF81F29144}" type="slidenum">
              <a:rPr lang="en-US" sz="1200">
                <a:cs typeface="Arial" charset="0"/>
              </a:rPr>
              <a:pPr/>
              <a:t>16</a:t>
            </a:fld>
            <a:endParaRPr lang="en-US" sz="1200" dirty="0">
              <a:cs typeface="Arial" charset="0"/>
            </a:endParaRPr>
          </a:p>
        </p:txBody>
      </p:sp>
      <p:sp>
        <p:nvSpPr>
          <p:cNvPr id="45058"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4B60272-44CD-9C45-9052-DB7AF4F2E225}" type="slidenum">
              <a:rPr lang="en-US" sz="1200">
                <a:cs typeface="Arial" charset="0"/>
              </a:rPr>
              <a:pPr/>
              <a:t>17</a:t>
            </a:fld>
            <a:endParaRPr lang="en-US" sz="1200" dirty="0">
              <a:cs typeface="Arial" charset="0"/>
            </a:endParaRPr>
          </a:p>
        </p:txBody>
      </p:sp>
      <p:sp>
        <p:nvSpPr>
          <p:cNvPr id="47106"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87830EB-D8C4-554F-A0B2-2A81161AE649}" type="slidenum">
              <a:rPr lang="en-US" sz="1200">
                <a:cs typeface="Arial" charset="0"/>
              </a:rPr>
              <a:pPr/>
              <a:t>18</a:t>
            </a:fld>
            <a:endParaRPr lang="en-US" sz="1200" dirty="0">
              <a:cs typeface="Arial" charset="0"/>
            </a:endParaRPr>
          </a:p>
        </p:txBody>
      </p:sp>
      <p:sp>
        <p:nvSpPr>
          <p:cNvPr id="49154"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5"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EDF1EC-507B-5148-9A3E-E5CA4574D7A2}" type="slidenum">
              <a:rPr lang="en-US" sz="1200">
                <a:cs typeface="Arial" charset="0"/>
              </a:rPr>
              <a:pPr/>
              <a:t>19</a:t>
            </a:fld>
            <a:endParaRPr lang="en-US" sz="1200" dirty="0">
              <a:cs typeface="Arial" charset="0"/>
            </a:endParaRPr>
          </a:p>
        </p:txBody>
      </p:sp>
      <p:sp>
        <p:nvSpPr>
          <p:cNvPr id="51202"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99458DF-51C2-E449-A382-7F1D307AF1E6}" type="slidenum">
              <a:rPr lang="en-US" sz="1200">
                <a:cs typeface="Arial" charset="0"/>
              </a:rPr>
              <a:pPr/>
              <a:t>2</a:t>
            </a:fld>
            <a:endParaRPr lang="en-US" sz="1200" dirty="0">
              <a:cs typeface="Arial" charset="0"/>
            </a:endParaRPr>
          </a:p>
        </p:txBody>
      </p:sp>
      <p:sp>
        <p:nvSpPr>
          <p:cNvPr id="18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cs typeface="ＭＳ Ｐゴシック" charset="0"/>
              </a:rPr>
              <a:t>Ask students to write </a:t>
            </a:r>
            <a:r>
              <a:rPr lang="en-US" dirty="0">
                <a:ea typeface="ＭＳ Ｐゴシック" charset="0"/>
                <a:cs typeface="ＭＳ Ｐゴシック" charset="0"/>
              </a:rPr>
              <a:t>down any illicit drug they have ever used. Have them consider using tobacco or alcohol earlier than the legal ages. Ask them to leave their names off their papers. Pass around an envelope in which to collect the answers. As you move through the lecture, review their answers with the group.</a:t>
            </a:r>
          </a:p>
          <a:p>
            <a:endParaRPr lang="en-US" dirty="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D7C0F09-5953-124B-8677-673DBAC1CB90}" type="slidenum">
              <a:rPr lang="en-US" sz="1200">
                <a:cs typeface="Arial" charset="0"/>
              </a:rPr>
              <a:pPr/>
              <a:t>20</a:t>
            </a:fld>
            <a:endParaRPr lang="en-US" sz="1200" dirty="0">
              <a:cs typeface="Arial" charset="0"/>
            </a:endParaRPr>
          </a:p>
        </p:txBody>
      </p:sp>
      <p:sp>
        <p:nvSpPr>
          <p:cNvPr id="53250"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D622C06-B394-AB49-BBEE-B6C54331836B}" type="slidenum">
              <a:rPr lang="en-US" sz="1200">
                <a:cs typeface="Arial" charset="0"/>
              </a:rPr>
              <a:pPr/>
              <a:t>21</a:t>
            </a:fld>
            <a:endParaRPr lang="en-US" sz="1200" dirty="0">
              <a:cs typeface="Arial" charset="0"/>
            </a:endParaRPr>
          </a:p>
        </p:txBody>
      </p:sp>
      <p:sp>
        <p:nvSpPr>
          <p:cNvPr id="55298"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9"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9659C9-2BA4-7C41-A597-4D51FACD958E}" type="slidenum">
              <a:rPr lang="en-US" sz="1200">
                <a:cs typeface="Arial" charset="0"/>
              </a:rPr>
              <a:pPr/>
              <a:t>22</a:t>
            </a:fld>
            <a:endParaRPr lang="en-US" sz="1200" dirty="0">
              <a:cs typeface="Arial" charset="0"/>
            </a:endParaRPr>
          </a:p>
        </p:txBody>
      </p:sp>
      <p:sp>
        <p:nvSpPr>
          <p:cNvPr id="57346"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763205-2264-254A-AC80-8FC3DAE13F1B}" type="slidenum">
              <a:rPr lang="en-US" sz="1200">
                <a:cs typeface="Arial" charset="0"/>
              </a:rPr>
              <a:pPr/>
              <a:t>23</a:t>
            </a:fld>
            <a:endParaRPr lang="en-US" sz="1200" dirty="0">
              <a:cs typeface="Arial" charset="0"/>
            </a:endParaRPr>
          </a:p>
        </p:txBody>
      </p:sp>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As dose increases, users become irritable and apprehensive, and their behavior may turn paranoid or violent.</a:t>
            </a:r>
          </a:p>
        </p:txBody>
      </p:sp>
      <p:sp>
        <p:nvSpPr>
          <p:cNvPr id="593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2AD4873-F1A4-5240-83F7-D25A73A16EEE}" type="slidenum">
              <a:rPr lang="en-US" sz="1200">
                <a:cs typeface="Arial" charset="0"/>
              </a:rPr>
              <a:pPr algn="r" eaLnBrk="1" hangingPunct="1"/>
              <a:t>23</a:t>
            </a:fld>
            <a:endParaRPr lang="en-US" sz="1200" dirty="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ED9F153-8B0E-F547-8F3E-23C62EB6EF91}" type="slidenum">
              <a:rPr lang="en-US" sz="1200">
                <a:cs typeface="Arial" charset="0"/>
              </a:rPr>
              <a:pPr/>
              <a:t>24</a:t>
            </a:fld>
            <a:endParaRPr lang="en-US" sz="1200" dirty="0">
              <a:cs typeface="Arial" charset="0"/>
            </a:endParaRPr>
          </a:p>
        </p:txBody>
      </p:sp>
      <p:sp>
        <p:nvSpPr>
          <p:cNvPr id="61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6851B76-5E25-3246-ABF4-4459267E58F7}" type="slidenum">
              <a:rPr lang="en-US" sz="1200">
                <a:cs typeface="Arial" charset="0"/>
              </a:rPr>
              <a:pPr algn="r" eaLnBrk="1" hangingPunct="1"/>
              <a:t>24</a:t>
            </a:fld>
            <a:endParaRPr lang="en-US" sz="1200" dirty="0">
              <a:cs typeface="Arial"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1E2C87-8A20-7444-9405-89FA22D9C56C}" type="slidenum">
              <a:rPr lang="en-US" sz="1200">
                <a:cs typeface="Arial" charset="0"/>
              </a:rPr>
              <a:pPr/>
              <a:t>25</a:t>
            </a:fld>
            <a:endParaRPr lang="en-US" sz="1200" dirty="0">
              <a:cs typeface="Arial" charset="0"/>
            </a:endParaRPr>
          </a:p>
        </p:txBody>
      </p:sp>
      <p:sp>
        <p:nvSpPr>
          <p:cNvPr id="63490"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A9EFB1-58DE-9B40-BE23-F7C61C3F346E}" type="slidenum">
              <a:rPr lang="en-US" sz="1200">
                <a:cs typeface="Arial" charset="0"/>
              </a:rPr>
              <a:pPr/>
              <a:t>26</a:t>
            </a:fld>
            <a:endParaRPr lang="en-US" sz="1200" dirty="0">
              <a:cs typeface="Arial" charset="0"/>
            </a:endParaRPr>
          </a:p>
        </p:txBody>
      </p:sp>
      <p:sp>
        <p:nvSpPr>
          <p:cNvPr id="65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192B8F-A5A3-8D48-9AF0-B1811F8278BD}" type="slidenum">
              <a:rPr lang="en-US" sz="1200">
                <a:cs typeface="Arial" charset="0"/>
              </a:rPr>
              <a:pPr/>
              <a:t>27</a:t>
            </a:fld>
            <a:endParaRPr lang="en-US" sz="1200" dirty="0">
              <a:cs typeface="Arial" charset="0"/>
            </a:endParaRPr>
          </a:p>
        </p:txBody>
      </p:sp>
      <p:sp>
        <p:nvSpPr>
          <p:cNvPr id="67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24DB2C4-213D-6E46-A6FA-33C51CB73565}" type="slidenum">
              <a:rPr lang="en-US" sz="1200">
                <a:cs typeface="Arial" charset="0"/>
              </a:rPr>
              <a:pPr/>
              <a:t>28</a:t>
            </a:fld>
            <a:endParaRPr lang="en-US" sz="1200" dirty="0">
              <a:cs typeface="Arial" charset="0"/>
            </a:endParaRPr>
          </a:p>
        </p:txBody>
      </p:sp>
      <p:sp>
        <p:nvSpPr>
          <p:cNvPr id="696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D90F55C-BD2D-FE4C-A042-1A6E3748F737}" type="slidenum">
              <a:rPr lang="en-US" sz="1200">
                <a:cs typeface="Arial" charset="0"/>
              </a:rPr>
              <a:pPr algn="r" eaLnBrk="1" hangingPunct="1"/>
              <a:t>28</a:t>
            </a:fld>
            <a:endParaRPr lang="en-US" sz="1200" dirty="0">
              <a:cs typeface="Arial"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The Facts</a:t>
            </a:r>
          </a:p>
          <a:p>
            <a:pPr lvl="1" eaLnBrk="1" hangingPunct="1">
              <a:spcBef>
                <a:spcPct val="0"/>
              </a:spcBef>
            </a:pPr>
            <a:r>
              <a:rPr lang="en-US" dirty="0">
                <a:ea typeface="ＭＳ Ｐゴシック" charset="0"/>
              </a:rPr>
              <a:t>Marijuana is the most widely used illegal drug in the United States (by about 12 million).</a:t>
            </a:r>
          </a:p>
          <a:p>
            <a:pPr lvl="1" eaLnBrk="1" hangingPunct="1">
              <a:spcBef>
                <a:spcPct val="0"/>
              </a:spcBef>
            </a:pPr>
            <a:r>
              <a:rPr lang="en-US" dirty="0">
                <a:ea typeface="ＭＳ Ｐゴシック" charset="0"/>
              </a:rPr>
              <a:t>Marijuana is a drug derived from the cannabis plant, which contains the active ingredient THC.</a:t>
            </a:r>
          </a:p>
          <a:p>
            <a:pPr eaLnBrk="1" hangingPunct="1">
              <a:spcBef>
                <a:spcPct val="0"/>
              </a:spcBef>
            </a:pPr>
            <a:r>
              <a:rPr lang="en-US" dirty="0">
                <a:ea typeface="ＭＳ Ｐゴシック" charset="0"/>
                <a:cs typeface="ＭＳ Ｐゴシック" charset="0"/>
              </a:rPr>
              <a:t>How Users Feel</a:t>
            </a:r>
          </a:p>
          <a:p>
            <a:pPr lvl="1" eaLnBrk="1" hangingPunct="1">
              <a:spcBef>
                <a:spcPct val="0"/>
              </a:spcBef>
            </a:pPr>
            <a:r>
              <a:rPr lang="en-US" dirty="0">
                <a:ea typeface="ＭＳ Ｐゴシック" charset="0"/>
              </a:rPr>
              <a:t>A mild sense of euphoria, a sense of slowed time, a dreamy type of self-absorption, and some impairment in thinking and communicating. The euphoria peaks within a half hour and usually lasts about 3 hours.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32878E-BB6F-9347-A76A-84E84648F0FC}" type="slidenum">
              <a:rPr lang="en-US" sz="1200">
                <a:cs typeface="Arial" charset="0"/>
              </a:rPr>
              <a:pPr/>
              <a:t>29</a:t>
            </a:fld>
            <a:endParaRPr lang="en-US" sz="1200" dirty="0">
              <a:cs typeface="Arial" charset="0"/>
            </a:endParaRPr>
          </a:p>
        </p:txBody>
      </p:sp>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39DA6D-03B2-5141-8B36-40D934C547F9}" type="slidenum">
              <a:rPr lang="en-US" sz="1200">
                <a:cs typeface="Arial" charset="0"/>
              </a:rPr>
              <a:pPr/>
              <a:t>3</a:t>
            </a:fld>
            <a:endParaRPr lang="en-US" sz="1200" dirty="0">
              <a:cs typeface="Arial" charset="0"/>
            </a:endParaRPr>
          </a:p>
        </p:txBody>
      </p:sp>
      <p:sp>
        <p:nvSpPr>
          <p:cNvPr id="20482"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A7B059-B966-F145-BBCC-99B273B52C57}" type="slidenum">
              <a:rPr lang="en-US" sz="1200">
                <a:cs typeface="Arial" charset="0"/>
              </a:rPr>
              <a:pPr/>
              <a:t>30</a:t>
            </a:fld>
            <a:endParaRPr lang="en-US" sz="1200" dirty="0">
              <a:cs typeface="Arial" charset="0"/>
            </a:endParaRPr>
          </a:p>
        </p:txBody>
      </p:sp>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Pregnant women who smoke are at higher risk for stillbirth, miscarriage, delivering low birth weight babies and babies with abnormalities of the nervous system.</a:t>
            </a:r>
          </a:p>
        </p:txBody>
      </p:sp>
      <p:sp>
        <p:nvSpPr>
          <p:cNvPr id="737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44EEB95-9BA8-C04A-A79C-E253AD0E0AC6}" type="slidenum">
              <a:rPr lang="en-US" sz="1200">
                <a:cs typeface="Arial" charset="0"/>
              </a:rPr>
              <a:pPr algn="r" eaLnBrk="1" hangingPunct="1"/>
              <a:t>30</a:t>
            </a:fld>
            <a:endParaRPr lang="en-US" sz="1200" dirty="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AE8ACEE-A249-2C4D-99AC-260A5DE70E77}" type="slidenum">
              <a:rPr lang="en-US" sz="1200">
                <a:cs typeface="Arial" charset="0"/>
              </a:rPr>
              <a:pPr/>
              <a:t>31</a:t>
            </a:fld>
            <a:endParaRPr lang="en-US" sz="1200" dirty="0">
              <a:cs typeface="Arial" charset="0"/>
            </a:endParaRPr>
          </a:p>
        </p:txBody>
      </p:sp>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37A709-4B76-2348-BB26-51DD3F83EABC}" type="slidenum">
              <a:rPr lang="en-US" sz="1200">
                <a:cs typeface="Arial" charset="0"/>
              </a:rPr>
              <a:pPr/>
              <a:t>32</a:t>
            </a:fld>
            <a:endParaRPr lang="en-US" sz="1200" dirty="0">
              <a:cs typeface="Arial" charset="0"/>
            </a:endParaRPr>
          </a:p>
        </p:txBody>
      </p:sp>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1BDE635-4248-5043-B555-20DDFCFB63D4}" type="slidenum">
              <a:rPr lang="en-US" sz="1200">
                <a:cs typeface="Arial" charset="0"/>
              </a:rPr>
              <a:pPr/>
              <a:t>33</a:t>
            </a:fld>
            <a:endParaRPr lang="en-US" sz="1200" dirty="0">
              <a:cs typeface="Arial" charset="0"/>
            </a:endParaRPr>
          </a:p>
        </p:txBody>
      </p:sp>
      <p:sp>
        <p:nvSpPr>
          <p:cNvPr id="79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People smoking K2 may experience several adverse health effects such as hallucinations, severe agitation, extremely elevated heart rate and blood pressure, coma, suicide attempts, and drug dependence, which is not common among cannabis users.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910E271-32DA-1546-93B2-E4973B8D1507}" type="slidenum">
              <a:rPr lang="en-US" sz="1200">
                <a:cs typeface="Arial" charset="0"/>
              </a:rPr>
              <a:pPr/>
              <a:t>34</a:t>
            </a:fld>
            <a:endParaRPr lang="en-US" sz="1200" dirty="0">
              <a:cs typeface="Arial" charset="0"/>
            </a:endParaRPr>
          </a:p>
        </p:txBody>
      </p:sp>
      <p:sp>
        <p:nvSpPr>
          <p:cNvPr id="81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AADD9DA-8BF6-6E42-B95A-18139376D9C2}" type="slidenum">
              <a:rPr lang="en-US" sz="1200">
                <a:cs typeface="Arial" charset="0"/>
              </a:rPr>
              <a:pPr algn="r" eaLnBrk="1" hangingPunct="1"/>
              <a:t>34</a:t>
            </a:fld>
            <a:endParaRPr lang="en-US" sz="1200" dirty="0">
              <a:cs typeface="Arial"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The Facts</a:t>
            </a:r>
          </a:p>
          <a:p>
            <a:pPr lvl="1" eaLnBrk="1" hangingPunct="1">
              <a:spcBef>
                <a:spcPct val="0"/>
              </a:spcBef>
            </a:pPr>
            <a:r>
              <a:rPr lang="en-US" dirty="0">
                <a:ea typeface="ＭＳ Ｐゴシック" charset="0"/>
              </a:rPr>
              <a:t>Benzodiazepines are sedative-hypnotics.</a:t>
            </a:r>
          </a:p>
          <a:p>
            <a:pPr lvl="1" eaLnBrk="1" hangingPunct="1">
              <a:spcBef>
                <a:spcPct val="0"/>
              </a:spcBef>
            </a:pPr>
            <a:r>
              <a:rPr lang="en-US" dirty="0">
                <a:ea typeface="ＭＳ Ｐゴシック" charset="0"/>
              </a:rPr>
              <a:t>Rohypnol is the </a:t>
            </a:r>
            <a:r>
              <a:rPr lang="en-US" dirty="0" smtClean="0">
                <a:ea typeface="ＭＳ Ｐゴシック" charset="0"/>
              </a:rPr>
              <a:t>"date rape" </a:t>
            </a:r>
            <a:r>
              <a:rPr lang="en-US" dirty="0">
                <a:ea typeface="ＭＳ Ｐゴシック" charset="0"/>
              </a:rPr>
              <a:t>drug.</a:t>
            </a:r>
          </a:p>
          <a:p>
            <a:pPr eaLnBrk="1" hangingPunct="1">
              <a:spcBef>
                <a:spcPct val="0"/>
              </a:spcBef>
            </a:pPr>
            <a:r>
              <a:rPr lang="en-US" dirty="0">
                <a:ea typeface="ＭＳ Ｐゴシック" charset="0"/>
                <a:cs typeface="ＭＳ Ｐゴシック" charset="0"/>
              </a:rPr>
              <a:t>How Users Feel</a:t>
            </a:r>
          </a:p>
          <a:p>
            <a:pPr lvl="1" eaLnBrk="1" hangingPunct="1">
              <a:spcBef>
                <a:spcPct val="0"/>
              </a:spcBef>
            </a:pPr>
            <a:r>
              <a:rPr lang="en-US" dirty="0">
                <a:ea typeface="ＭＳ Ｐゴシック" charset="0"/>
              </a:rPr>
              <a:t>Low doses reduce or relieve tension but may cause rapid mood changes, impaired judgment, and impaired social and occupational functioning.</a:t>
            </a:r>
          </a:p>
          <a:p>
            <a:pPr lvl="1" eaLnBrk="1" hangingPunct="1">
              <a:spcBef>
                <a:spcPct val="0"/>
              </a:spcBef>
            </a:pPr>
            <a:r>
              <a:rPr lang="en-US" dirty="0">
                <a:ea typeface="ＭＳ Ｐゴシック" charset="0"/>
              </a:rPr>
              <a:t>High doses produce slurred speech, drowsiness, and stupor.</a:t>
            </a:r>
          </a:p>
          <a:p>
            <a:pPr eaLnBrk="1" hangingPunct="1">
              <a:spcBef>
                <a:spcPct val="0"/>
              </a:spcBef>
            </a:pPr>
            <a:r>
              <a:rPr lang="en-US" dirty="0">
                <a:ea typeface="ＭＳ Ｐゴシック" charset="0"/>
                <a:cs typeface="ＭＳ Ｐゴシック" charset="0"/>
              </a:rPr>
              <a:t>Side Effects</a:t>
            </a:r>
          </a:p>
          <a:p>
            <a:pPr lvl="1" eaLnBrk="1" hangingPunct="1">
              <a:spcBef>
                <a:spcPct val="0"/>
              </a:spcBef>
            </a:pPr>
            <a:r>
              <a:rPr lang="en-US" dirty="0">
                <a:ea typeface="ＭＳ Ｐゴシック" charset="0"/>
              </a:rPr>
              <a:t>Physical and psychological dependence within 2 to 4 weeks</a:t>
            </a:r>
          </a:p>
          <a:p>
            <a:pPr lvl="1" eaLnBrk="1" hangingPunct="1">
              <a:spcBef>
                <a:spcPct val="0"/>
              </a:spcBef>
            </a:pPr>
            <a:r>
              <a:rPr lang="en-US" dirty="0">
                <a:ea typeface="ＭＳ Ｐゴシック" charset="0"/>
              </a:rPr>
              <a:t>Cross-tolerance is a complication</a:t>
            </a:r>
          </a:p>
          <a:p>
            <a:pPr lvl="1" eaLnBrk="1" hangingPunct="1">
              <a:spcBef>
                <a:spcPct val="0"/>
              </a:spcBef>
            </a:pPr>
            <a:r>
              <a:rPr lang="en-US" dirty="0">
                <a:ea typeface="ＭＳ Ｐゴシック" charset="0"/>
              </a:rPr>
              <a:t>Mood and behavior changes, slurred speech, poor coordination, unsteady gait, involuntary eye movements, impaired attention or memory, and stupor and coma</a:t>
            </a:r>
          </a:p>
          <a:p>
            <a:pPr lvl="1" eaLnBrk="1" hangingPunct="1">
              <a:spcBef>
                <a:spcPct val="0"/>
              </a:spcBef>
            </a:pPr>
            <a:r>
              <a:rPr lang="en-US" dirty="0">
                <a:ea typeface="ＭＳ Ｐゴシック" charset="0"/>
              </a:rPr>
              <a:t>Synergistic effect when used in combination with alcohol</a:t>
            </a:r>
          </a:p>
          <a:p>
            <a:pPr lvl="1" eaLnBrk="1" hangingPunct="1">
              <a:spcBef>
                <a:spcPct val="0"/>
              </a:spcBef>
            </a:pPr>
            <a:endParaRPr lang="en-US" dirty="0">
              <a:ea typeface="ＭＳ Ｐゴシック" charset="0"/>
            </a:endParaRPr>
          </a:p>
          <a:p>
            <a:pPr eaLnBrk="1" hangingPunct="1">
              <a:spcBef>
                <a:spcPct val="0"/>
              </a:spcBef>
            </a:pPr>
            <a:r>
              <a:rPr lang="en-US" dirty="0">
                <a:ea typeface="ＭＳ Ｐゴシック" charset="0"/>
                <a:cs typeface="ＭＳ Ｐゴシック" charset="0"/>
              </a:rPr>
              <a:t>Gamma hydroxybutyrate (GBH) is a CNS depressant known to have euphoric, sedative, and anabolic effects. Its use can result in loss of memory, unconsciousness, amnesia, and even death.</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0CE56E-25D0-EF4F-ADCD-3C0CCF95C9DB}" type="slidenum">
              <a:rPr lang="en-US" sz="1200">
                <a:cs typeface="Arial" charset="0"/>
              </a:rPr>
              <a:pPr/>
              <a:t>35</a:t>
            </a:fld>
            <a:endParaRPr lang="en-US" sz="1200" dirty="0">
              <a:cs typeface="Arial" charset="0"/>
            </a:endParaRPr>
          </a:p>
        </p:txBody>
      </p:sp>
      <p:sp>
        <p:nvSpPr>
          <p:cNvPr id="839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B418823-36A9-514E-BB37-19AEB2A10DB9}" type="slidenum">
              <a:rPr lang="en-US" sz="1200">
                <a:cs typeface="Arial" charset="0"/>
              </a:rPr>
              <a:pPr algn="r" eaLnBrk="1" hangingPunct="1"/>
              <a:t>35</a:t>
            </a:fld>
            <a:endParaRPr lang="en-US" sz="1200" dirty="0">
              <a:cs typeface="Arial"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Opioids cause drowsiness, relieve pain, and induce euphoria.</a:t>
            </a:r>
          </a:p>
          <a:p>
            <a:pPr eaLnBrk="1" hangingPunct="1">
              <a:spcBef>
                <a:spcPct val="0"/>
              </a:spcBef>
            </a:pPr>
            <a:endParaRPr lang="en-US" dirty="0">
              <a:ea typeface="ＭＳ Ｐゴシック" charset="0"/>
              <a:cs typeface="ＭＳ Ｐゴシック" charset="0"/>
            </a:endParaRPr>
          </a:p>
          <a:p>
            <a:pPr eaLnBrk="1" hangingPunct="1">
              <a:spcBef>
                <a:spcPct val="0"/>
              </a:spcBef>
            </a:pPr>
            <a:r>
              <a:rPr lang="en-US" dirty="0">
                <a:ea typeface="ＭＳ Ｐゴシック" charset="0"/>
                <a:cs typeface="ＭＳ Ｐゴシック" charset="0"/>
              </a:rPr>
              <a:t>How Users Feel</a:t>
            </a:r>
          </a:p>
          <a:p>
            <a:pPr lvl="1" eaLnBrk="1" hangingPunct="1">
              <a:spcBef>
                <a:spcPct val="0"/>
              </a:spcBef>
            </a:pPr>
            <a:r>
              <a:rPr lang="en-US" dirty="0">
                <a:ea typeface="ＭＳ Ｐゴシック" charset="0"/>
              </a:rPr>
              <a:t>Opiates are depressants, causing drowsiness; they can relieve pain and induce euphoria.</a:t>
            </a:r>
          </a:p>
          <a:p>
            <a:pPr eaLnBrk="1" hangingPunct="1">
              <a:spcBef>
                <a:spcPct val="0"/>
              </a:spcBef>
            </a:pPr>
            <a:r>
              <a:rPr lang="en-US" dirty="0">
                <a:ea typeface="ＭＳ Ｐゴシック" charset="0"/>
                <a:cs typeface="ＭＳ Ｐゴシック" charset="0"/>
              </a:rPr>
              <a:t>Side Effects</a:t>
            </a:r>
          </a:p>
          <a:p>
            <a:pPr lvl="1" eaLnBrk="1" hangingPunct="1">
              <a:spcBef>
                <a:spcPct val="0"/>
              </a:spcBef>
            </a:pPr>
            <a:r>
              <a:rPr lang="en-US" dirty="0">
                <a:ea typeface="ＭＳ Ｐゴシック" charset="0"/>
              </a:rPr>
              <a:t>These include, lethargy, weight loss, loss of sex drive, anxiety, insomnia, and restlessness.</a:t>
            </a:r>
          </a:p>
          <a:p>
            <a:pPr lvl="1" eaLnBrk="1" hangingPunct="1">
              <a:spcBef>
                <a:spcPct val="0"/>
              </a:spcBef>
            </a:pPr>
            <a:r>
              <a:rPr lang="en-US" dirty="0">
                <a:ea typeface="ＭＳ Ｐゴシック" charset="0"/>
              </a:rPr>
              <a:t>Overdose causes shock, coma, and depressed respiration.</a:t>
            </a:r>
          </a:p>
          <a:p>
            <a:pPr eaLnBrk="1" hangingPunct="1">
              <a:spcBef>
                <a:spcPct val="0"/>
              </a:spcBef>
            </a:pPr>
            <a:r>
              <a:rPr lang="en-US" dirty="0">
                <a:ea typeface="ＭＳ Ｐゴシック" charset="0"/>
                <a:cs typeface="ＭＳ Ｐゴシック" charset="0"/>
              </a:rPr>
              <a:t>Long-Term Injection of Opioids</a:t>
            </a:r>
          </a:p>
          <a:p>
            <a:pPr lvl="1" eaLnBrk="1" hangingPunct="1">
              <a:spcBef>
                <a:spcPct val="0"/>
              </a:spcBef>
            </a:pPr>
            <a:r>
              <a:rPr lang="en-US" dirty="0">
                <a:ea typeface="ＭＳ Ｐゴシック" charset="0"/>
              </a:rPr>
              <a:t>This poses risks of infection of the heart lining and valves, skin abscesses, and lung congestion.</a:t>
            </a:r>
          </a:p>
          <a:p>
            <a:pPr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272AB79-16D3-B746-87E1-F1B8007CFB46}" type="slidenum">
              <a:rPr lang="en-US" sz="1200">
                <a:cs typeface="Arial" charset="0"/>
              </a:rPr>
              <a:pPr/>
              <a:t>36</a:t>
            </a:fld>
            <a:endParaRPr lang="en-US" sz="1200" dirty="0">
              <a:cs typeface="Arial" charset="0"/>
            </a:endParaRPr>
          </a:p>
        </p:txBody>
      </p:sp>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ea typeface="ＭＳ Ｐゴシック" charset="0"/>
              <a:cs typeface="ＭＳ Ｐゴシック" charset="0"/>
            </a:endParaRPr>
          </a:p>
        </p:txBody>
      </p:sp>
      <p:sp>
        <p:nvSpPr>
          <p:cNvPr id="860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56CDF9C-8FE8-884C-9507-AFD5D14E48F8}" type="slidenum">
              <a:rPr lang="en-US" sz="1200">
                <a:cs typeface="Arial" charset="0"/>
              </a:rPr>
              <a:pPr algn="r" eaLnBrk="1" hangingPunct="1"/>
              <a:t>36</a:t>
            </a:fld>
            <a:endParaRPr lang="en-US" sz="1200" dirty="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1BAF7B4-8A96-844C-83B0-573F2615545B}" type="slidenum">
              <a:rPr lang="en-US" sz="1200">
                <a:cs typeface="Arial" charset="0"/>
              </a:rPr>
              <a:pPr/>
              <a:t>37</a:t>
            </a:fld>
            <a:endParaRPr lang="en-US" sz="1200" dirty="0">
              <a:cs typeface="Arial" charset="0"/>
            </a:endParaRPr>
          </a:p>
        </p:txBody>
      </p:sp>
      <p:sp>
        <p:nvSpPr>
          <p:cNvPr id="880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42123F1-EDBD-9D4D-92E9-E60BC6F7C070}" type="slidenum">
              <a:rPr lang="en-US" sz="1200">
                <a:cs typeface="Arial" charset="0"/>
              </a:rPr>
              <a:pPr algn="r" eaLnBrk="1" hangingPunct="1"/>
              <a:t>37</a:t>
            </a:fld>
            <a:endParaRPr lang="en-US" sz="1200" dirty="0">
              <a:cs typeface="Arial"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9471CB-3E39-E044-8C5D-6141C742516C}" type="slidenum">
              <a:rPr lang="en-US" sz="1200">
                <a:cs typeface="Arial" charset="0"/>
              </a:rPr>
              <a:pPr/>
              <a:t>38</a:t>
            </a:fld>
            <a:endParaRPr lang="en-US" sz="1200" dirty="0">
              <a:cs typeface="Arial" charset="0"/>
            </a:endParaRPr>
          </a:p>
        </p:txBody>
      </p:sp>
      <p:sp>
        <p:nvSpPr>
          <p:cNvPr id="901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0D3699C-64AA-7C44-8434-BDF4238F056B}" type="slidenum">
              <a:rPr lang="en-US" sz="1200">
                <a:cs typeface="Arial" charset="0"/>
              </a:rPr>
              <a:pPr algn="r" eaLnBrk="1" hangingPunct="1"/>
              <a:t>38</a:t>
            </a:fld>
            <a:endParaRPr lang="en-US" sz="1200" dirty="0">
              <a:cs typeface="Arial"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7AABB5-24B8-CF4B-B0C1-99021F2E27F0}" type="slidenum">
              <a:rPr lang="en-US" sz="1200">
                <a:cs typeface="Arial" charset="0"/>
              </a:rPr>
              <a:pPr/>
              <a:t>39</a:t>
            </a:fld>
            <a:endParaRPr lang="en-US" sz="1200" dirty="0">
              <a:cs typeface="Arial" charset="0"/>
            </a:endParaRPr>
          </a:p>
        </p:txBody>
      </p:sp>
      <p:sp>
        <p:nvSpPr>
          <p:cNvPr id="921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BF1E0A0-E6BC-6948-A03C-DEA0BC7993CE}" type="slidenum">
              <a:rPr lang="en-US" sz="1200"/>
              <a:pPr algn="r" eaLnBrk="1" hangingPunct="1"/>
              <a:t>39</a:t>
            </a:fld>
            <a:endParaRPr lang="en-US" sz="1200" dirty="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DC8A4E3-EB55-C447-9CBB-A1F69DBC4064}" type="slidenum">
              <a:rPr lang="en-US" sz="1200">
                <a:cs typeface="Arial" charset="0"/>
              </a:rPr>
              <a:pPr/>
              <a:t>4</a:t>
            </a:fld>
            <a:endParaRPr lang="en-US" sz="1200" dirty="0">
              <a:cs typeface="Arial" charset="0"/>
            </a:endParaRPr>
          </a:p>
        </p:txBody>
      </p:sp>
      <p:sp>
        <p:nvSpPr>
          <p:cNvPr id="22530"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A39FFC-0B70-D74B-AEF4-1CF6209F966D}" type="slidenum">
              <a:rPr lang="en-US" sz="1200">
                <a:cs typeface="Arial" charset="0"/>
              </a:rPr>
              <a:pPr/>
              <a:t>40</a:t>
            </a:fld>
            <a:endParaRPr lang="en-US" sz="1200" dirty="0">
              <a:cs typeface="Arial" charset="0"/>
            </a:endParaRPr>
          </a:p>
        </p:txBody>
      </p:sp>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Research has shown that club drugs can produce hallucinations, paranoia, amnesia, dangerous increases in heart rate and blood pressure, coma, and in some cases death.</a:t>
            </a:r>
          </a:p>
        </p:txBody>
      </p:sp>
      <p:sp>
        <p:nvSpPr>
          <p:cNvPr id="942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C0FA7CA-2D40-C243-8211-06FA8EB10A72}" type="slidenum">
              <a:rPr lang="en-US" sz="1200">
                <a:cs typeface="Arial" charset="0"/>
              </a:rPr>
              <a:pPr algn="r" eaLnBrk="1" hangingPunct="1"/>
              <a:t>40</a:t>
            </a:fld>
            <a:endParaRPr lang="en-US" sz="1200" dirty="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17AD12-9301-904B-A1E6-5BEC8AAAA3F8}" type="slidenum">
              <a:rPr lang="en-US" sz="1200">
                <a:cs typeface="Arial" charset="0"/>
              </a:rPr>
              <a:pPr/>
              <a:t>41</a:t>
            </a:fld>
            <a:endParaRPr lang="en-US" sz="1200" dirty="0">
              <a:cs typeface="Arial" charset="0"/>
            </a:endParaRPr>
          </a:p>
        </p:txBody>
      </p:sp>
      <p:sp>
        <p:nvSpPr>
          <p:cNvPr id="96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C6C2B89-9E70-8844-98B3-9043AA34A390}" type="slidenum">
              <a:rPr lang="en-US" sz="1200">
                <a:cs typeface="Arial" charset="0"/>
              </a:rPr>
              <a:pPr/>
              <a:t>42</a:t>
            </a:fld>
            <a:endParaRPr lang="en-US" sz="1200" dirty="0">
              <a:cs typeface="Arial" charset="0"/>
            </a:endParaRPr>
          </a:p>
        </p:txBody>
      </p:sp>
      <p:sp>
        <p:nvSpPr>
          <p:cNvPr id="983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0896AD1-B980-5941-A2F5-2D52C813ABFE}" type="slidenum">
              <a:rPr lang="en-US" sz="1200">
                <a:cs typeface="Arial" charset="0"/>
              </a:rPr>
              <a:pPr algn="r" eaLnBrk="1" hangingPunct="1"/>
              <a:t>42</a:t>
            </a:fld>
            <a:endParaRPr lang="en-US" sz="1200" dirty="0">
              <a:cs typeface="Arial"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cs typeface="ＭＳ Ｐゴシック" charset="0"/>
              </a:rPr>
              <a:t>Ask students </a:t>
            </a:r>
            <a:r>
              <a:rPr lang="en-US" dirty="0">
                <a:ea typeface="ＭＳ Ｐゴシック" charset="0"/>
                <a:cs typeface="ＭＳ Ｐゴシック" charset="0"/>
              </a:rPr>
              <a:t>who is more likely to use these types of drugs?</a:t>
            </a:r>
          </a:p>
          <a:p>
            <a:pPr eaLnBrk="1" hangingPunct="1">
              <a:spcBef>
                <a:spcPct val="0"/>
              </a:spcBef>
            </a:pPr>
            <a:r>
              <a:rPr lang="en-US" dirty="0">
                <a:ea typeface="ＭＳ Ｐゴシック" charset="0"/>
                <a:cs typeface="ＭＳ Ｐゴシック" charset="0"/>
              </a:rPr>
              <a:t>What common household products are dangerous?</a:t>
            </a:r>
          </a:p>
          <a:p>
            <a:pPr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66737D-B8C1-4847-B628-313CAD51F69D}" type="slidenum">
              <a:rPr lang="en-US" sz="1200">
                <a:cs typeface="Arial" charset="0"/>
              </a:rPr>
              <a:pPr/>
              <a:t>43</a:t>
            </a:fld>
            <a:endParaRPr lang="en-US" sz="1200" dirty="0">
              <a:cs typeface="Arial" charset="0"/>
            </a:endParaRPr>
          </a:p>
        </p:txBody>
      </p:sp>
      <p:sp>
        <p:nvSpPr>
          <p:cNvPr id="1003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B86F056-B490-CA41-B1C0-80079ECCD498}" type="slidenum">
              <a:rPr lang="en-US" sz="1200">
                <a:cs typeface="Arial" charset="0"/>
              </a:rPr>
              <a:pPr algn="r" eaLnBrk="1" hangingPunct="1"/>
              <a:t>43</a:t>
            </a:fld>
            <a:endParaRPr lang="en-US" sz="1200" dirty="0">
              <a:cs typeface="Arial"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Most steroids are obtained illegally. At one time an estimated 17 to 20 percent of college athletes used them. Now that the National Collegiate Athletic Association (NCAA) has instituted stricter drug-testing policies, the reported use of anabolic steroids among intercollegiate athletes has dropped.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DD8048-F501-8C4A-9C06-92904D4C6CBD}" type="slidenum">
              <a:rPr lang="en-US" sz="1200">
                <a:cs typeface="Arial" charset="0"/>
              </a:rPr>
              <a:pPr/>
              <a:t>44</a:t>
            </a:fld>
            <a:endParaRPr lang="en-US" sz="1200" dirty="0">
              <a:cs typeface="Arial" charset="0"/>
            </a:endParaRPr>
          </a:p>
        </p:txBody>
      </p:sp>
      <p:sp>
        <p:nvSpPr>
          <p:cNvPr id="102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C3FB4F-E867-F540-B378-3875DE0DBF5E}" type="slidenum">
              <a:rPr lang="en-US" sz="1200">
                <a:cs typeface="Arial" charset="0"/>
              </a:rPr>
              <a:pPr/>
              <a:t>45</a:t>
            </a:fld>
            <a:endParaRPr lang="en-US" sz="1200" dirty="0">
              <a:cs typeface="Arial" charset="0"/>
            </a:endParaRPr>
          </a:p>
        </p:txBody>
      </p:sp>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For college students, treatment may require time away from school. Some colleges and universities offer special services to recovering students.</a:t>
            </a:r>
          </a:p>
        </p:txBody>
      </p:sp>
      <p:sp>
        <p:nvSpPr>
          <p:cNvPr id="1044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D16CA42-2F58-DC45-87B1-A6C6ACDC06CF}" type="slidenum">
              <a:rPr lang="en-US" sz="1200">
                <a:cs typeface="Arial" charset="0"/>
              </a:rPr>
              <a:pPr algn="r" eaLnBrk="1" hangingPunct="1"/>
              <a:t>45</a:t>
            </a:fld>
            <a:endParaRPr lang="en-US" sz="1200" dirty="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507743-96EB-344F-8A53-D67A6423FCA2}" type="slidenum">
              <a:rPr lang="en-US" sz="1200">
                <a:cs typeface="Arial" charset="0"/>
              </a:rPr>
              <a:pPr/>
              <a:t>46</a:t>
            </a:fld>
            <a:endParaRPr lang="en-US" sz="1200" dirty="0">
              <a:cs typeface="Arial" charset="0"/>
            </a:endParaRPr>
          </a:p>
        </p:txBody>
      </p:sp>
      <p:sp>
        <p:nvSpPr>
          <p:cNvPr id="1064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1AB224-86CF-944A-A5B3-96DA22F66D53}" type="slidenum">
              <a:rPr lang="en-US" sz="1200">
                <a:cs typeface="Arial" charset="0"/>
              </a:rPr>
              <a:pPr/>
              <a:t>47</a:t>
            </a:fld>
            <a:endParaRPr lang="en-US" sz="1200" dirty="0">
              <a:cs typeface="Arial" charset="0"/>
            </a:endParaRPr>
          </a:p>
        </p:txBody>
      </p:sp>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Harm-reduction approaches have been widely used in needle-exchange programs, where injection drug users receive clean needles and syringes as well as bleach for cleaning needles. These efforts help to reduce the number of cases of HIV and hepatitis B. Harm reduction may involve changing the legal sanctions associated with drug use, increasing the availability of treatment services to drug abusers, and/or attempting to change drug </a:t>
            </a:r>
            <a:r>
              <a:rPr lang="en-US" dirty="0" smtClean="0">
                <a:ea typeface="ＭＳ Ｐゴシック" charset="0"/>
                <a:cs typeface="ＭＳ Ｐゴシック" charset="0"/>
              </a:rPr>
              <a:t>users</a:t>
            </a:r>
            <a:r>
              <a:rPr lang="fr-FR" dirty="0" smtClean="0">
                <a:ea typeface="ＭＳ Ｐゴシック" charset="0"/>
                <a:cs typeface="ＭＳ Ｐゴシック" charset="0"/>
              </a:rPr>
              <a:t>'</a:t>
            </a:r>
            <a:r>
              <a:rPr lang="en-US" dirty="0" smtClean="0">
                <a:ea typeface="ＭＳ Ｐゴシック" charset="0"/>
                <a:cs typeface="ＭＳ Ｐゴシック" charset="0"/>
              </a:rPr>
              <a:t> </a:t>
            </a:r>
            <a:r>
              <a:rPr lang="en-US" dirty="0">
                <a:ea typeface="ＭＳ Ｐゴシック" charset="0"/>
                <a:cs typeface="ＭＳ Ｐゴシック" charset="0"/>
              </a:rPr>
              <a:t>behavior through education.</a:t>
            </a:r>
          </a:p>
        </p:txBody>
      </p:sp>
      <p:sp>
        <p:nvSpPr>
          <p:cNvPr id="1085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43EBA2F3-CD62-0944-9A93-1022ED0811E8}" type="slidenum">
              <a:rPr lang="en-US" sz="1200">
                <a:cs typeface="Arial" charset="0"/>
              </a:rPr>
              <a:pPr algn="r" eaLnBrk="1" hangingPunct="1"/>
              <a:t>47</a:t>
            </a:fld>
            <a:endParaRPr lang="en-US" sz="1200" dirty="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577836F-937D-BC49-8F73-92867DB59B60}" type="slidenum">
              <a:rPr lang="en-US" sz="1200">
                <a:cs typeface="Arial" charset="0"/>
              </a:rPr>
              <a:pPr/>
              <a:t>48</a:t>
            </a:fld>
            <a:endParaRPr lang="en-US" sz="1200" dirty="0">
              <a:cs typeface="Arial" charset="0"/>
            </a:endParaRPr>
          </a:p>
        </p:txBody>
      </p:sp>
      <p:sp>
        <p:nvSpPr>
          <p:cNvPr id="110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5FDB11F-69EE-1B48-A724-067B212BB826}" type="slidenum">
              <a:rPr lang="en-US" sz="1200">
                <a:cs typeface="Arial" charset="0"/>
              </a:rPr>
              <a:pPr/>
              <a:t>5</a:t>
            </a:fld>
            <a:endParaRPr lang="en-US" sz="1200" dirty="0">
              <a:cs typeface="Arial" charset="0"/>
            </a:endParaRPr>
          </a:p>
        </p:txBody>
      </p:sp>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All addicting drugs can activate the </a:t>
            </a:r>
            <a:r>
              <a:rPr lang="en-US" dirty="0" smtClean="0">
                <a:ea typeface="ＭＳ Ｐゴシック" charset="0"/>
                <a:cs typeface="ＭＳ Ｐゴシック" charset="0"/>
              </a:rPr>
              <a:t>brain</a:t>
            </a:r>
            <a:r>
              <a:rPr lang="fr-FR" dirty="0" smtClean="0">
                <a:ea typeface="ＭＳ Ｐゴシック" charset="0"/>
                <a:cs typeface="ＭＳ Ｐゴシック" charset="0"/>
              </a:rPr>
              <a:t>'</a:t>
            </a:r>
            <a:r>
              <a:rPr lang="en-US" dirty="0" smtClean="0">
                <a:ea typeface="ＭＳ Ｐゴシック" charset="0"/>
                <a:cs typeface="ＭＳ Ｐゴシック" charset="0"/>
              </a:rPr>
              <a:t>s </a:t>
            </a:r>
            <a:r>
              <a:rPr lang="en-US" dirty="0">
                <a:ea typeface="ＭＳ Ｐゴシック" charset="0"/>
                <a:cs typeface="ＭＳ Ｐゴシック" charset="0"/>
              </a:rPr>
              <a:t>pleasure circuit. Drug addiction is a biological, pathological process that alters the way in which the pleasure center functions. Psychoactive drugs change the way the brain works by affecting chemical neurotransmission, either enhancing or suppressing it.</a:t>
            </a:r>
          </a:p>
        </p:txBody>
      </p:sp>
      <p:sp>
        <p:nvSpPr>
          <p:cNvPr id="245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8CD2FEC-B477-CD45-B5C7-34668831228A}" type="slidenum">
              <a:rPr lang="en-US" sz="1200">
                <a:cs typeface="Arial" charset="0"/>
              </a:rPr>
              <a:pPr algn="r" eaLnBrk="1" hangingPunct="1"/>
              <a:t>5</a:t>
            </a:fld>
            <a:endParaRPr lang="en-US" sz="1200"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FEA8457-B74D-2F4F-80DC-10E2CC5C57D4}" type="slidenum">
              <a:rPr lang="en-US" sz="1200">
                <a:cs typeface="Arial" charset="0"/>
              </a:rPr>
              <a:pPr/>
              <a:t>6</a:t>
            </a:fld>
            <a:endParaRPr lang="en-US" sz="1200" dirty="0">
              <a:cs typeface="Arial" charset="0"/>
            </a:endParaRPr>
          </a:p>
        </p:txBody>
      </p:sp>
      <p:sp>
        <p:nvSpPr>
          <p:cNvPr id="26626"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24CE06D-8CD4-9342-AC55-B2B1E3CDA1DC}" type="slidenum">
              <a:rPr lang="en-US" sz="1200">
                <a:cs typeface="Arial" charset="0"/>
              </a:rPr>
              <a:pPr/>
              <a:t>7</a:t>
            </a:fld>
            <a:endParaRPr lang="en-US" sz="1200" dirty="0">
              <a:cs typeface="Arial" charset="0"/>
            </a:endParaRPr>
          </a:p>
        </p:txBody>
      </p:sp>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More than 10,000 prescription drugs are sold in the United States.</a:t>
            </a:r>
          </a:p>
          <a:p>
            <a:pPr eaLnBrk="1" hangingPunct="1">
              <a:spcBef>
                <a:spcPct val="0"/>
              </a:spcBef>
            </a:pPr>
            <a:r>
              <a:rPr lang="en-US" dirty="0">
                <a:ea typeface="ＭＳ Ｐゴシック" charset="0"/>
                <a:cs typeface="ＭＳ Ｐゴシック" charset="0"/>
              </a:rPr>
              <a:t>More than 100,000 OTC drugs are available.</a:t>
            </a:r>
          </a:p>
          <a:p>
            <a:pPr eaLnBrk="1" hangingPunct="1">
              <a:spcBef>
                <a:spcPct val="0"/>
              </a:spcBef>
            </a:pPr>
            <a:r>
              <a:rPr lang="en-US" dirty="0">
                <a:ea typeface="ＭＳ Ｐゴシック" charset="0"/>
                <a:cs typeface="ＭＳ Ｐゴシック" charset="0"/>
              </a:rPr>
              <a:t>Recreational drugs are a vague category of drugs that contain chemicals to help people relax or socialize. Alcohol, tobacco, and caffeine products are in this category.</a:t>
            </a:r>
          </a:p>
          <a:p>
            <a:pPr eaLnBrk="1" hangingPunct="1">
              <a:spcBef>
                <a:spcPct val="0"/>
              </a:spcBef>
            </a:pPr>
            <a:r>
              <a:rPr lang="en-US" dirty="0">
                <a:ea typeface="ＭＳ Ｐゴシック" charset="0"/>
                <a:cs typeface="ＭＳ Ｐゴシック" charset="0"/>
              </a:rPr>
              <a:t>There are about 750 herbal preparations.</a:t>
            </a:r>
          </a:p>
          <a:p>
            <a:pPr eaLnBrk="1" hangingPunct="1">
              <a:spcBef>
                <a:spcPct val="0"/>
              </a:spcBef>
            </a:pPr>
            <a:r>
              <a:rPr lang="en-US" dirty="0">
                <a:ea typeface="ＭＳ Ｐゴシック" charset="0"/>
                <a:cs typeface="ＭＳ Ｐゴシック" charset="0"/>
              </a:rPr>
              <a:t>Illicit drugs are generally recognized as harmful.</a:t>
            </a:r>
          </a:p>
          <a:p>
            <a:pPr eaLnBrk="1" hangingPunct="1">
              <a:spcBef>
                <a:spcPct val="0"/>
              </a:spcBef>
            </a:pPr>
            <a:r>
              <a:rPr lang="en-US" dirty="0">
                <a:ea typeface="ＭＳ Ｐゴシック" charset="0"/>
                <a:cs typeface="ＭＳ Ｐゴシック" charset="0"/>
              </a:rPr>
              <a:t>Commercial preparations are universally used, yet they are not recognized as drugs. They include perfumes, cosmetics, household cleansers, paints, glues, dyes, inks, and pesticides.</a:t>
            </a:r>
          </a:p>
        </p:txBody>
      </p:sp>
      <p:sp>
        <p:nvSpPr>
          <p:cNvPr id="286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918A711-EAD6-6144-9FA1-37E443F8BF37}" type="slidenum">
              <a:rPr lang="en-US" sz="1200">
                <a:cs typeface="Arial" charset="0"/>
              </a:rPr>
              <a:pPr algn="r" eaLnBrk="1" hangingPunct="1"/>
              <a:t>7</a:t>
            </a:fld>
            <a:endParaRPr lang="en-US" sz="1200"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288CD8B-E174-9A4D-BCD6-C5D89B1A6F8A}" type="slidenum">
              <a:rPr lang="en-US" sz="1200">
                <a:cs typeface="Arial" charset="0"/>
              </a:rPr>
              <a:pPr/>
              <a:t>8</a:t>
            </a:fld>
            <a:endParaRPr lang="en-US" sz="1200" dirty="0">
              <a:cs typeface="Arial" charset="0"/>
            </a:endParaRPr>
          </a:p>
        </p:txBody>
      </p:sp>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Generally, inhalation causes the drug to reach the brain quicker, followed by intravenous injection.</a:t>
            </a:r>
          </a:p>
        </p:txBody>
      </p:sp>
      <p:sp>
        <p:nvSpPr>
          <p:cNvPr id="307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E314B99-03AC-D94A-B91D-9A787994D87C}" type="slidenum">
              <a:rPr lang="en-US" sz="1200">
                <a:cs typeface="Arial" charset="0"/>
              </a:rPr>
              <a:pPr algn="r" eaLnBrk="1" hangingPunct="1"/>
              <a:t>8</a:t>
            </a:fld>
            <a:endParaRPr lang="en-US" sz="1200"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0EBFEA-8C65-C74A-ADEF-C5042E212F7E}" type="slidenum">
              <a:rPr lang="en-US" sz="1200">
                <a:cs typeface="Arial" charset="0"/>
              </a:rPr>
              <a:pPr/>
              <a:t>9</a:t>
            </a:fld>
            <a:endParaRPr lang="en-US" sz="1200" dirty="0">
              <a:cs typeface="Arial" charset="0"/>
            </a:endParaRPr>
          </a:p>
        </p:txBody>
      </p:sp>
      <p:sp>
        <p:nvSpPr>
          <p:cNvPr id="32770"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smtClean="0"/>
          </a:p>
        </p:txBody>
      </p:sp>
      <p:sp>
        <p:nvSpPr>
          <p:cNvPr id="4113" name="Rectangle 17"/>
          <p:cNvSpPr>
            <a:spLocks noGrp="1" noChangeArrowheads="1"/>
          </p:cNvSpPr>
          <p:nvPr>
            <p:ph type="ftr" sz="quarter" idx="3"/>
          </p:nvPr>
        </p:nvSpPr>
        <p:spPr/>
        <p:txBody>
          <a:bodyPr/>
          <a:lstStyle>
            <a:lvl1pPr>
              <a:defRPr/>
            </a:lvl1pPr>
          </a:lstStyle>
          <a:p>
            <a:r>
              <a:rPr lang="en-GB" dirty="0" smtClean="0"/>
              <a:t>© 2016 Pearson Education, Inc.</a:t>
            </a:r>
            <a:endParaRPr lang="en-GB" dirty="0"/>
          </a:p>
        </p:txBody>
      </p:sp>
      <p:sp>
        <p:nvSpPr>
          <p:cNvPr id="4101" name="Rectangle 5"/>
          <p:cNvSpPr>
            <a:spLocks noChangeArrowheads="1"/>
          </p:cNvSpPr>
          <p:nvPr/>
        </p:nvSpPr>
        <p:spPr bwMode="auto">
          <a:xfrm>
            <a:off x="-6350" y="0"/>
            <a:ext cx="9162288" cy="609600"/>
          </a:xfrm>
          <a:prstGeom prst="rect">
            <a:avLst/>
          </a:prstGeom>
          <a:solidFill>
            <a:srgbClr val="C8E718"/>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tx1"/>
                </a:solidFill>
              </a:rPr>
              <a:t>Chapter </a:t>
            </a:r>
            <a:r>
              <a:rPr lang="en-US" sz="2800" dirty="0" smtClean="0">
                <a:solidFill>
                  <a:schemeClr val="tx1"/>
                </a:solidFill>
              </a:rPr>
              <a:t>12 </a:t>
            </a:r>
            <a:r>
              <a:rPr lang="en-US" sz="2800" dirty="0">
                <a:solidFill>
                  <a:schemeClr val="tx1"/>
                </a:solidFill>
              </a:rPr>
              <a:t>Lecture</a:t>
            </a:r>
          </a:p>
        </p:txBody>
      </p:sp>
      <p:pic>
        <p:nvPicPr>
          <p:cNvPr id="10" name="Picture 9" descr="DONA5483_14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1807" y="608152"/>
            <a:ext cx="488723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87A4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44C9F"/>
              </a:buClr>
              <a:defRPr/>
            </a:lvl1pPr>
            <a:lvl2pPr marL="800100" indent="-342900">
              <a:buClr>
                <a:srgbClr val="344C9F"/>
              </a:buClr>
              <a:buFont typeface="Arial"/>
              <a:buChar char="•"/>
              <a:defRPr/>
            </a:lvl2pPr>
            <a:lvl3pPr>
              <a:buClr>
                <a:srgbClr val="344C9F"/>
              </a:buClr>
              <a:defRPr/>
            </a:lvl3pPr>
            <a:lvl4pPr>
              <a:buClr>
                <a:srgbClr val="344C9F"/>
              </a:buClr>
              <a:defRPr/>
            </a:lvl4pPr>
            <a:lvl5pPr>
              <a:buClr>
                <a:srgbClr val="344C9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8720" y="0"/>
            <a:ext cx="7955280" cy="579438"/>
          </a:xfrm>
        </p:spPr>
        <p:txBody>
          <a:bodyPr/>
          <a:lstStyle>
            <a:lvl1pPr>
              <a:defRPr>
                <a:solidFill>
                  <a:srgbClr val="E87A4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499616"/>
            <a:ext cx="8229600" cy="5106987"/>
          </a:xfrm>
        </p:spPr>
        <p:txBody>
          <a:bodyPr/>
          <a:lstStyle>
            <a:lvl1pPr marL="514350" indent="-514350">
              <a:buClrTx/>
              <a:buFont typeface="+mj-lt"/>
              <a:buAutoNum type="arabicPeriod"/>
              <a:defRPr/>
            </a:lvl1pPr>
            <a:lvl2pPr marL="800100" indent="-342900">
              <a:buClr>
                <a:srgbClr val="344C9F"/>
              </a:buClr>
              <a:buFont typeface="Arial"/>
              <a:buChar char="•"/>
              <a:defRPr/>
            </a:lvl2pPr>
            <a:lvl3pPr>
              <a:buClr>
                <a:srgbClr val="344C9F"/>
              </a:buClr>
              <a:defRPr/>
            </a:lvl3pPr>
            <a:lvl4pPr>
              <a:buClr>
                <a:srgbClr val="344C9F"/>
              </a:buClr>
              <a:defRPr/>
            </a:lvl4pPr>
            <a:lvl5pPr>
              <a:buClr>
                <a:srgbClr val="344C9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7"/>
          <p:cNvSpPr>
            <a:spLocks noGrp="1" noChangeArrowheads="1"/>
          </p:cNvSpPr>
          <p:nvPr>
            <p:ph type="ftr" sz="quarter" idx="3"/>
          </p:nvPr>
        </p:nvSpPr>
        <p:spPr>
          <a:xfrm>
            <a:off x="87313" y="6613525"/>
            <a:ext cx="5399087" cy="179388"/>
          </a:xfrm>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62238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GB" dirty="0" smtClean="0"/>
              <a:t>© 2016 Pearson Education, Inc.</a:t>
            </a:r>
            <a:endParaRPr lang="en-GB" dirty="0"/>
          </a:p>
        </p:txBody>
      </p:sp>
    </p:spTree>
    <p:extLst>
      <p:ext uri="{BB962C8B-B14F-4D97-AF65-F5344CB8AC3E}">
        <p14:creationId xmlns:p14="http://schemas.microsoft.com/office/powerpoint/2010/main" val="164235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2016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53" r:id="rId4"/>
    <p:sldLayoutId id="2147483655" r:id="rId5"/>
  </p:sldLayoutIdLst>
  <p:hf sldNum="0" hdr="0" dt="0"/>
  <p:txStyles>
    <p:titleStyle>
      <a:lvl1pPr algn="l" rtl="0" fontAlgn="base">
        <a:spcBef>
          <a:spcPct val="50000"/>
        </a:spcBef>
        <a:spcAft>
          <a:spcPct val="0"/>
        </a:spcAft>
        <a:defRPr sz="3200" b="1">
          <a:solidFill>
            <a:srgbClr val="E87A4C"/>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44C9F"/>
        </a:buClr>
        <a:buFont typeface="Arial"/>
        <a:buChar char="•"/>
        <a:defRPr sz="2800">
          <a:solidFill>
            <a:schemeClr val="tx1"/>
          </a:solidFill>
          <a:latin typeface="+mn-lt"/>
          <a:ea typeface="+mn-ea"/>
          <a:cs typeface="+mn-cs"/>
        </a:defRPr>
      </a:lvl1pPr>
      <a:lvl2pPr marL="800100" indent="-342900" algn="l" rtl="0" fontAlgn="base">
        <a:spcBef>
          <a:spcPct val="20000"/>
        </a:spcBef>
        <a:spcAft>
          <a:spcPct val="0"/>
        </a:spcAft>
        <a:buClr>
          <a:srgbClr val="344C9F"/>
        </a:buClr>
        <a:buFont typeface="Arial"/>
        <a:buChar char="•"/>
        <a:tabLst/>
        <a:defRPr sz="2800">
          <a:solidFill>
            <a:schemeClr val="tx1"/>
          </a:solidFill>
          <a:latin typeface="+mn-lt"/>
          <a:ea typeface="+mn-ea"/>
        </a:defRPr>
      </a:lvl2pPr>
      <a:lvl3pPr marL="1143000" indent="-228600" algn="l" rtl="0" fontAlgn="base">
        <a:spcBef>
          <a:spcPct val="20000"/>
        </a:spcBef>
        <a:spcAft>
          <a:spcPct val="0"/>
        </a:spcAft>
        <a:buClr>
          <a:srgbClr val="344C9F"/>
        </a:buClr>
        <a:buFont typeface="Arial"/>
        <a:buChar char="•"/>
        <a:defRPr sz="2400">
          <a:solidFill>
            <a:schemeClr val="tx1"/>
          </a:solidFill>
          <a:latin typeface="+mn-lt"/>
          <a:ea typeface="+mn-ea"/>
        </a:defRPr>
      </a:lvl3pPr>
      <a:lvl4pPr marL="1600200" indent="-228600" algn="l" rtl="0" fontAlgn="base">
        <a:spcBef>
          <a:spcPct val="20000"/>
        </a:spcBef>
        <a:spcAft>
          <a:spcPct val="0"/>
        </a:spcAft>
        <a:buClr>
          <a:srgbClr val="344C9F"/>
        </a:buClr>
        <a:buFont typeface="Arial"/>
        <a:buChar char="•"/>
        <a:defRPr sz="2000">
          <a:solidFill>
            <a:schemeClr val="tx1"/>
          </a:solidFill>
          <a:latin typeface="+mn-lt"/>
          <a:ea typeface="+mn-ea"/>
        </a:defRPr>
      </a:lvl4pPr>
      <a:lvl5pPr marL="2057400" indent="-228600" algn="l" rtl="0" fontAlgn="base">
        <a:spcBef>
          <a:spcPct val="20000"/>
        </a:spcBef>
        <a:spcAft>
          <a:spcPct val="0"/>
        </a:spcAft>
        <a:buClr>
          <a:srgbClr val="344C9F"/>
        </a:buClr>
        <a:buFont typeface="Arial"/>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Other/02_PPTLecture_LEC/02_psychosocial_health.mov" TargetMode="External"/><Relationship Id="rId4" Type="http://schemas.openxmlformats.org/officeDocument/2006/relationships/image" Target="../media/image4.jpeg"/><Relationship Id="rId5" Type="http://schemas.openxmlformats.org/officeDocument/2006/relationships/hyperlink" Target="government_crackdown_on_painkillers.mp4" TargetMode="External"/><Relationship Id="rId6" Type="http://schemas.openxmlformats.org/officeDocument/2006/relationships/image" Target="../media/image5.jpe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1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1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2890391"/>
            <a:ext cx="3200282" cy="2062103"/>
          </a:xfrm>
        </p:spPr>
        <p:txBody>
          <a:bodyPr/>
          <a:lstStyle/>
          <a:p>
            <a:r>
              <a:rPr lang="en-US" dirty="0" smtClean="0"/>
              <a:t>Chapter 12: </a:t>
            </a:r>
            <a:br>
              <a:rPr lang="en-US" dirty="0" smtClean="0"/>
            </a:br>
            <a:r>
              <a:rPr lang="en-US" dirty="0"/>
              <a:t>Avoiding Drug Misuse and Abuse</a:t>
            </a:r>
          </a:p>
        </p:txBody>
      </p:sp>
      <p:sp>
        <p:nvSpPr>
          <p:cNvPr id="5" name="Rectangle 17"/>
          <p:cNvSpPr>
            <a:spLocks noGrp="1" noChangeArrowheads="1"/>
          </p:cNvSpPr>
          <p:nvPr>
            <p:ph type="ftr" sz="quarter" idx="3"/>
          </p:nvPr>
        </p:nvSpPr>
        <p:spPr/>
        <p:txBody>
          <a:bodyPr/>
          <a:lstStyle/>
          <a:p>
            <a:r>
              <a:rPr lang="en-GB" dirty="0" smtClean="0"/>
              <a:t>© 2016 Pearson Education, Inc.</a:t>
            </a:r>
            <a:endParaRPr lang="en-GB" dirty="0"/>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0"/>
          <p:cNvSpPr>
            <a:spLocks noGrp="1" noChangeArrowheads="1"/>
          </p:cNvSpPr>
          <p:nvPr>
            <p:ph type="title"/>
          </p:nvPr>
        </p:nvSpPr>
        <p:spPr/>
        <p:txBody>
          <a:bodyPr/>
          <a:lstStyle/>
          <a:p>
            <a:r>
              <a:rPr lang="en-US" dirty="0" smtClean="0"/>
              <a:t>Drug Interactions</a:t>
            </a:r>
            <a:endParaRPr lang="en-US" dirty="0"/>
          </a:p>
        </p:txBody>
      </p:sp>
      <p:sp>
        <p:nvSpPr>
          <p:cNvPr id="12299" name="Rectangle 11"/>
          <p:cNvSpPr>
            <a:spLocks noGrp="1" noChangeArrowheads="1"/>
          </p:cNvSpPr>
          <p:nvPr>
            <p:ph type="body" idx="1"/>
          </p:nvPr>
        </p:nvSpPr>
        <p:spPr>
          <a:xfrm>
            <a:off x="365125" y="1141413"/>
            <a:ext cx="8229600" cy="5235818"/>
          </a:xfrm>
        </p:spPr>
        <p:txBody>
          <a:bodyPr/>
          <a:lstStyle/>
          <a:p>
            <a:r>
              <a:rPr lang="en-US" sz="2400" dirty="0" smtClean="0"/>
              <a:t>Polydrug use: Where several substances are taken simultaneously</a:t>
            </a:r>
          </a:p>
          <a:p>
            <a:r>
              <a:rPr lang="en-US" sz="2400" dirty="0" smtClean="0"/>
              <a:t>Synergism (potentiation): Where the effects of two or more drugs are multiplied beyond what is expected if each were taken alone</a:t>
            </a:r>
          </a:p>
          <a:p>
            <a:r>
              <a:rPr lang="en-US" sz="2400" dirty="0" smtClean="0"/>
              <a:t>Antagonism: Where one drug blocks the action of another drug</a:t>
            </a:r>
          </a:p>
          <a:p>
            <a:r>
              <a:rPr lang="en-US" sz="2400" dirty="0" smtClean="0"/>
              <a:t>Inhibition: Where the effects of one drug are eliminated or reduced by the presence of another drug</a:t>
            </a:r>
          </a:p>
          <a:p>
            <a:r>
              <a:rPr lang="en-US" sz="2400" dirty="0" smtClean="0"/>
              <a:t>Intolerance: When drugs combine in the body to produce extremely uncomfortable reactions</a:t>
            </a:r>
          </a:p>
          <a:p>
            <a:r>
              <a:rPr lang="en-US" sz="2400" dirty="0" smtClean="0"/>
              <a:t>Cross-tolerance: Where tolerance to one drug transfers to a second drug</a:t>
            </a:r>
            <a:endParaRPr lang="en-US" sz="2400"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841633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6"/>
          <p:cNvSpPr>
            <a:spLocks noGrp="1" noChangeArrowheads="1"/>
          </p:cNvSpPr>
          <p:nvPr>
            <p:ph type="title"/>
          </p:nvPr>
        </p:nvSpPr>
        <p:spPr/>
        <p:txBody>
          <a:bodyPr/>
          <a:lstStyle/>
          <a:p>
            <a:r>
              <a:rPr lang="en-US" dirty="0" smtClean="0"/>
              <a:t>Using, Misusing, and Abusing Drugs</a:t>
            </a:r>
            <a:endParaRPr lang="en-US" dirty="0"/>
          </a:p>
        </p:txBody>
      </p:sp>
      <p:sp>
        <p:nvSpPr>
          <p:cNvPr id="13316" name="Rectangle 7"/>
          <p:cNvSpPr>
            <a:spLocks noGrp="1" noChangeArrowheads="1"/>
          </p:cNvSpPr>
          <p:nvPr>
            <p:ph type="body" idx="1"/>
          </p:nvPr>
        </p:nvSpPr>
        <p:spPr/>
        <p:txBody>
          <a:bodyPr/>
          <a:lstStyle/>
          <a:p>
            <a:r>
              <a:rPr lang="en-US" i="1" dirty="0" smtClean="0"/>
              <a:t>Drug misuse</a:t>
            </a:r>
            <a:r>
              <a:rPr lang="en-US" dirty="0" smtClean="0"/>
              <a:t> involves using a drug for a purpose other than that for which it was intended.</a:t>
            </a:r>
          </a:p>
          <a:p>
            <a:r>
              <a:rPr lang="en-US" i="1" dirty="0" smtClean="0"/>
              <a:t>Drug abuse</a:t>
            </a:r>
            <a:r>
              <a:rPr lang="en-US" dirty="0" smtClean="0"/>
              <a:t>, the excessive use of any drug, may cause serious harm.</a:t>
            </a:r>
          </a:p>
          <a:p>
            <a:r>
              <a:rPr lang="en-US" dirty="0" smtClean="0"/>
              <a:t>Both misuse and abuse can lead to addiction.</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5281464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6"/>
          <p:cNvSpPr>
            <a:spLocks noGrp="1" noChangeArrowheads="1"/>
          </p:cNvSpPr>
          <p:nvPr>
            <p:ph type="title"/>
          </p:nvPr>
        </p:nvSpPr>
        <p:spPr/>
        <p:txBody>
          <a:bodyPr/>
          <a:lstStyle/>
          <a:p>
            <a:r>
              <a:rPr lang="en-US" dirty="0" smtClean="0"/>
              <a:t>Abuse of Over-the-Counter (OTC) Drugs</a:t>
            </a:r>
            <a:endParaRPr lang="en-US" dirty="0"/>
          </a:p>
        </p:txBody>
      </p:sp>
      <p:sp>
        <p:nvSpPr>
          <p:cNvPr id="14340" name="Rectangle 7"/>
          <p:cNvSpPr>
            <a:spLocks noGrp="1" noChangeArrowheads="1"/>
          </p:cNvSpPr>
          <p:nvPr>
            <p:ph type="body" idx="1"/>
          </p:nvPr>
        </p:nvSpPr>
        <p:spPr/>
        <p:txBody>
          <a:bodyPr/>
          <a:lstStyle/>
          <a:p>
            <a:r>
              <a:rPr lang="en-US" dirty="0" smtClean="0"/>
              <a:t>OTC medications can be abused, with resultant health complications.</a:t>
            </a:r>
          </a:p>
          <a:p>
            <a:r>
              <a:rPr lang="en-US" dirty="0" smtClean="0"/>
              <a:t>The most likely candidates for abuse are teens, young adults, and people over aged 65.</a:t>
            </a:r>
          </a:p>
          <a:p>
            <a:r>
              <a:rPr lang="en-US" dirty="0" smtClean="0"/>
              <a:t>Examples of abused OTC drugs include sleep aids, cold medicines, and diet pills.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5395160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6"/>
          <p:cNvSpPr>
            <a:spLocks noGrp="1" noChangeArrowheads="1"/>
          </p:cNvSpPr>
          <p:nvPr>
            <p:ph type="title"/>
          </p:nvPr>
        </p:nvSpPr>
        <p:spPr>
          <a:xfrm>
            <a:off x="0" y="0"/>
            <a:ext cx="9144000" cy="1077218"/>
          </a:xfrm>
        </p:spPr>
        <p:txBody>
          <a:bodyPr/>
          <a:lstStyle/>
          <a:p>
            <a:r>
              <a:rPr lang="en-US" dirty="0" smtClean="0"/>
              <a:t>Nonmedical Use or Abuse of Prescription Drugs</a:t>
            </a:r>
            <a:endParaRPr lang="en-US" dirty="0"/>
          </a:p>
        </p:txBody>
      </p:sp>
      <p:sp>
        <p:nvSpPr>
          <p:cNvPr id="15364" name="Rectangle 7"/>
          <p:cNvSpPr>
            <a:spLocks noGrp="1" noChangeArrowheads="1"/>
          </p:cNvSpPr>
          <p:nvPr>
            <p:ph type="body" idx="1"/>
          </p:nvPr>
        </p:nvSpPr>
        <p:spPr/>
        <p:txBody>
          <a:bodyPr/>
          <a:lstStyle/>
          <a:p>
            <a:r>
              <a:rPr lang="en-US" dirty="0" smtClean="0"/>
              <a:t>Only marijuana is more widely abused than prescription drugs.</a:t>
            </a:r>
          </a:p>
          <a:p>
            <a:r>
              <a:rPr lang="en-US" dirty="0" smtClean="0"/>
              <a:t>Over 6.1 million Americans over the age of 12 have used prescription drugs for nonmedical reasons in the last month.</a:t>
            </a:r>
          </a:p>
          <a:p>
            <a:r>
              <a:rPr lang="en-US" dirty="0" smtClean="0"/>
              <a:t>The prescription drugs most likely to be abused include opioids/narcotics, depressants, and stimulants.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4766386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6"/>
          <p:cNvSpPr>
            <a:spLocks noGrp="1" noChangeArrowheads="1"/>
          </p:cNvSpPr>
          <p:nvPr>
            <p:ph type="title"/>
          </p:nvPr>
        </p:nvSpPr>
        <p:spPr>
          <a:xfrm>
            <a:off x="1188720" y="0"/>
            <a:ext cx="7955280" cy="1077218"/>
          </a:xfrm>
        </p:spPr>
        <p:txBody>
          <a:bodyPr/>
          <a:lstStyle/>
          <a:p>
            <a:r>
              <a:rPr lang="en-US" dirty="0"/>
              <a:t>See It! Video: Government Crackdown on Painkillers</a:t>
            </a:r>
          </a:p>
        </p:txBody>
      </p:sp>
      <p:sp>
        <p:nvSpPr>
          <p:cNvPr id="15364" name="Rectangle 7"/>
          <p:cNvSpPr>
            <a:spLocks noGrp="1" noChangeArrowheads="1"/>
          </p:cNvSpPr>
          <p:nvPr>
            <p:ph idx="1"/>
          </p:nvPr>
        </p:nvSpPr>
        <p:spPr/>
        <p:txBody>
          <a:bodyPr/>
          <a:lstStyle/>
          <a:p>
            <a:pPr marL="0" indent="0">
              <a:buNone/>
            </a:pPr>
            <a:r>
              <a:rPr lang="en-US" b="1" dirty="0"/>
              <a:t>Discussion Questions</a:t>
            </a:r>
          </a:p>
          <a:p>
            <a:r>
              <a:rPr lang="en-US" dirty="0" smtClean="0"/>
              <a:t>How </a:t>
            </a:r>
            <a:r>
              <a:rPr lang="en-US" dirty="0"/>
              <a:t>have some medical doctors contributed to the prescription drug epidemic?</a:t>
            </a:r>
          </a:p>
          <a:p>
            <a:r>
              <a:rPr lang="en-US" dirty="0" smtClean="0"/>
              <a:t>Will </a:t>
            </a:r>
            <a:r>
              <a:rPr lang="en-US" dirty="0"/>
              <a:t>greater restrictions on </a:t>
            </a:r>
            <a:r>
              <a:rPr lang="en-US" dirty="0" err="1"/>
              <a:t>Vicodin</a:t>
            </a:r>
            <a:r>
              <a:rPr lang="en-US" dirty="0"/>
              <a:t> and other painkillers help reduce drug use and appeal or will people become more aggressive in searching for the drug(s)? Explain your answer.</a:t>
            </a:r>
          </a:p>
          <a:p>
            <a:r>
              <a:rPr lang="en-US" dirty="0" smtClean="0"/>
              <a:t>Given </a:t>
            </a:r>
            <a:r>
              <a:rPr lang="en-US" dirty="0"/>
              <a:t>the number of Americans hooked on </a:t>
            </a:r>
            <a:r>
              <a:rPr lang="en-US" dirty="0" err="1"/>
              <a:t>Vicodin</a:t>
            </a:r>
            <a:r>
              <a:rPr lang="en-US" dirty="0"/>
              <a:t>, how might restrictive measures decrease use? What are appropriate measures of restriction?</a:t>
            </a:r>
          </a:p>
        </p:txBody>
      </p:sp>
      <p:sp>
        <p:nvSpPr>
          <p:cNvPr id="2" name="Footer Placeholder 1"/>
          <p:cNvSpPr>
            <a:spLocks noGrp="1"/>
          </p:cNvSpPr>
          <p:nvPr>
            <p:ph type="ftr" sz="quarter" idx="3"/>
          </p:nvPr>
        </p:nvSpPr>
        <p:spPr/>
        <p:txBody>
          <a:bodyPr/>
          <a:lstStyle/>
          <a:p>
            <a:r>
              <a:rPr lang="en-GB" dirty="0" smtClean="0"/>
              <a:t>© 2016 Pearson Education, Inc.</a:t>
            </a:r>
            <a:endParaRPr lang="en-GB" dirty="0"/>
          </a:p>
        </p:txBody>
      </p:sp>
      <p:pic>
        <p:nvPicPr>
          <p:cNvPr id="5" name="Picture 5" descr="ABCNewswht7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65" y="122238"/>
            <a:ext cx="1247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layVideo-01">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565" y="527050"/>
            <a:ext cx="12557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5377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6"/>
          <p:cNvSpPr>
            <a:spLocks noGrp="1" noChangeArrowheads="1"/>
          </p:cNvSpPr>
          <p:nvPr>
            <p:ph type="title"/>
          </p:nvPr>
        </p:nvSpPr>
        <p:spPr>
          <a:xfrm>
            <a:off x="0" y="0"/>
            <a:ext cx="9144000" cy="1077218"/>
          </a:xfrm>
        </p:spPr>
        <p:txBody>
          <a:bodyPr/>
          <a:lstStyle/>
          <a:p>
            <a:r>
              <a:rPr lang="en-US" dirty="0" smtClean="0"/>
              <a:t>College Students and Prescription Drug Abuse</a:t>
            </a:r>
            <a:endParaRPr lang="en-US" dirty="0"/>
          </a:p>
        </p:txBody>
      </p:sp>
      <p:sp>
        <p:nvSpPr>
          <p:cNvPr id="16391" name="Rectangle 7"/>
          <p:cNvSpPr>
            <a:spLocks noGrp="1" noChangeArrowheads="1"/>
          </p:cNvSpPr>
          <p:nvPr>
            <p:ph type="body" idx="1"/>
          </p:nvPr>
        </p:nvSpPr>
        <p:spPr/>
        <p:txBody>
          <a:bodyPr/>
          <a:lstStyle/>
          <a:p>
            <a:r>
              <a:rPr lang="en-US" dirty="0" smtClean="0"/>
              <a:t>Prescription drugs can be as unsafe or even more unsafe that illegal drugs.</a:t>
            </a:r>
          </a:p>
          <a:p>
            <a:r>
              <a:rPr lang="en-US" dirty="0" smtClean="0"/>
              <a:t>3 percent of teenagers age 12 to 17 and 5 percent of people 18 to 25 reported abusing prescription drugs in the past month.</a:t>
            </a:r>
          </a:p>
          <a:p>
            <a:r>
              <a:rPr lang="en-US" dirty="0" smtClean="0"/>
              <a:t>Nearly 15 percent of twelfth-graders reporting abuse of prescription drugs by the time they graduate from high school.</a:t>
            </a:r>
          </a:p>
          <a:p>
            <a:r>
              <a:rPr lang="en-US" dirty="0" smtClean="0"/>
              <a:t>Stimulant drugs used to treat attention deficit hyperactivity disorder (ADHD) are of particular concern.</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4477748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title"/>
          </p:nvPr>
        </p:nvSpPr>
        <p:spPr/>
        <p:txBody>
          <a:bodyPr/>
          <a:lstStyle/>
          <a:p>
            <a:r>
              <a:rPr lang="en-US" dirty="0" smtClean="0"/>
              <a:t>Illicit Drugs</a:t>
            </a:r>
            <a:endParaRPr lang="en-US" dirty="0"/>
          </a:p>
        </p:txBody>
      </p:sp>
      <p:sp>
        <p:nvSpPr>
          <p:cNvPr id="17415" name="Rectangle 7"/>
          <p:cNvSpPr>
            <a:spLocks noGrp="1" noChangeArrowheads="1"/>
          </p:cNvSpPr>
          <p:nvPr>
            <p:ph type="body" idx="1"/>
          </p:nvPr>
        </p:nvSpPr>
        <p:spPr/>
        <p:txBody>
          <a:bodyPr/>
          <a:lstStyle/>
          <a:p>
            <a:r>
              <a:rPr lang="en-US" altLang="en-US" dirty="0" smtClean="0"/>
              <a:t>In the past month, approximately 6.1 million Americans age 12 and older used prescription drugs for nonmedical reasons.</a:t>
            </a:r>
          </a:p>
          <a:p>
            <a:r>
              <a:rPr lang="en-US" altLang="en-US" dirty="0" smtClean="0"/>
              <a:t>In 2013, 14.9 percent of college students reported illegally using prescription drugs. Marijuana use is also on the rise.</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8013726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GB" dirty="0" smtClean="0"/>
              <a:t>© 2016 Pearson Education, Inc.</a:t>
            </a:r>
            <a:endParaRPr lang="en-GB" dirty="0"/>
          </a:p>
        </p:txBody>
      </p:sp>
      <p:pic>
        <p:nvPicPr>
          <p:cNvPr id="5" name="Picture 4" descr="table_12_01.jpg"/>
          <p:cNvPicPr>
            <a:picLocks noChangeAspect="1"/>
          </p:cNvPicPr>
          <p:nvPr/>
        </p:nvPicPr>
        <p:blipFill rotWithShape="1">
          <a:blip r:embed="rId3">
            <a:extLst>
              <a:ext uri="{28A0092B-C50C-407E-A947-70E740481C1C}">
                <a14:useLocalDpi xmlns:a14="http://schemas.microsoft.com/office/drawing/2010/main" val="0"/>
              </a:ext>
            </a:extLst>
          </a:blip>
          <a:srcRect b="2626"/>
          <a:stretch/>
        </p:blipFill>
        <p:spPr>
          <a:xfrm>
            <a:off x="2886456" y="198154"/>
            <a:ext cx="3371088" cy="6458297"/>
          </a:xfrm>
          <a:prstGeom prst="rect">
            <a:avLst/>
          </a:prstGeom>
        </p:spPr>
      </p:pic>
    </p:spTree>
    <p:extLst>
      <p:ext uri="{BB962C8B-B14F-4D97-AF65-F5344CB8AC3E}">
        <p14:creationId xmlns:p14="http://schemas.microsoft.com/office/powerpoint/2010/main" val="7782978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6"/>
          <p:cNvSpPr>
            <a:spLocks noGrp="1" noChangeArrowheads="1"/>
          </p:cNvSpPr>
          <p:nvPr>
            <p:ph type="title"/>
          </p:nvPr>
        </p:nvSpPr>
        <p:spPr/>
        <p:txBody>
          <a:bodyPr/>
          <a:lstStyle/>
          <a:p>
            <a:r>
              <a:rPr lang="en-US" dirty="0" smtClean="0"/>
              <a:t>Why Do Some College Students Use Drugs?</a:t>
            </a:r>
            <a:endParaRPr lang="en-US" dirty="0"/>
          </a:p>
        </p:txBody>
      </p:sp>
      <p:sp>
        <p:nvSpPr>
          <p:cNvPr id="19460" name="Rectangle 7"/>
          <p:cNvSpPr>
            <a:spLocks noGrp="1" noChangeArrowheads="1"/>
          </p:cNvSpPr>
          <p:nvPr>
            <p:ph type="body" idx="1"/>
          </p:nvPr>
        </p:nvSpPr>
        <p:spPr/>
        <p:txBody>
          <a:bodyPr/>
          <a:lstStyle/>
          <a:p>
            <a:r>
              <a:rPr lang="en-US" dirty="0" smtClean="0"/>
              <a:t>Positive expectations</a:t>
            </a:r>
          </a:p>
          <a:p>
            <a:r>
              <a:rPr lang="en-US" dirty="0" smtClean="0"/>
              <a:t>Genetics and family history</a:t>
            </a:r>
          </a:p>
          <a:p>
            <a:r>
              <a:rPr lang="en-US" dirty="0" smtClean="0"/>
              <a:t>Substance use in high school</a:t>
            </a:r>
          </a:p>
          <a:p>
            <a:r>
              <a:rPr lang="en-US" dirty="0" smtClean="0"/>
              <a:t>Mental health problems</a:t>
            </a:r>
          </a:p>
          <a:p>
            <a:r>
              <a:rPr lang="en-US" dirty="0" smtClean="0"/>
              <a:t>Sorority and fraternity membership</a:t>
            </a:r>
          </a:p>
          <a:p>
            <a:r>
              <a:rPr lang="en-US" dirty="0" smtClean="0"/>
              <a:t>Stress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4698332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p:cNvSpPr>
            <a:spLocks noGrp="1" noChangeArrowheads="1"/>
          </p:cNvSpPr>
          <p:nvPr>
            <p:ph type="title"/>
          </p:nvPr>
        </p:nvSpPr>
        <p:spPr>
          <a:xfrm>
            <a:off x="0" y="0"/>
            <a:ext cx="9144000" cy="1077218"/>
          </a:xfrm>
        </p:spPr>
        <p:txBody>
          <a:bodyPr/>
          <a:lstStyle/>
          <a:p>
            <a:r>
              <a:rPr lang="en-US" dirty="0" smtClean="0"/>
              <a:t>Why </a:t>
            </a:r>
            <a:r>
              <a:rPr lang="en-US" i="1" dirty="0" smtClean="0"/>
              <a:t>Don</a:t>
            </a:r>
            <a:r>
              <a:rPr lang="fr-FR" i="1" dirty="0" smtClean="0"/>
              <a:t>'</a:t>
            </a:r>
            <a:r>
              <a:rPr lang="en-US" i="1" dirty="0" smtClean="0"/>
              <a:t>t</a:t>
            </a:r>
            <a:r>
              <a:rPr lang="en-US" dirty="0" smtClean="0"/>
              <a:t> Some College Students Use Drugs?</a:t>
            </a:r>
            <a:endParaRPr lang="en-US" dirty="0"/>
          </a:p>
        </p:txBody>
      </p:sp>
      <p:sp>
        <p:nvSpPr>
          <p:cNvPr id="20484" name="Rectangle 7"/>
          <p:cNvSpPr>
            <a:spLocks noGrp="1" noChangeArrowheads="1"/>
          </p:cNvSpPr>
          <p:nvPr>
            <p:ph type="body" idx="1"/>
          </p:nvPr>
        </p:nvSpPr>
        <p:spPr/>
        <p:txBody>
          <a:bodyPr/>
          <a:lstStyle/>
          <a:p>
            <a:r>
              <a:rPr lang="en-US" dirty="0" smtClean="0"/>
              <a:t>Parental attitudes and behavior</a:t>
            </a:r>
          </a:p>
          <a:p>
            <a:r>
              <a:rPr lang="en-US" dirty="0" smtClean="0"/>
              <a:t>Religion and spirituality</a:t>
            </a:r>
          </a:p>
          <a:p>
            <a:r>
              <a:rPr lang="en-US" dirty="0" smtClean="0"/>
              <a:t>Student engagement</a:t>
            </a:r>
          </a:p>
          <a:p>
            <a:r>
              <a:rPr lang="en-US" dirty="0" smtClean="0"/>
              <a:t>College athletics</a:t>
            </a:r>
          </a:p>
          <a:p>
            <a:r>
              <a:rPr lang="en-US" dirty="0" smtClean="0"/>
              <a:t>Healthy social network</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4797876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title"/>
          </p:nvPr>
        </p:nvSpPr>
        <p:spPr/>
        <p:txBody>
          <a:bodyPr/>
          <a:lstStyle/>
          <a:p>
            <a:r>
              <a:rPr lang="en-US" dirty="0" smtClean="0"/>
              <a:t>Did you </a:t>
            </a:r>
            <a:r>
              <a:rPr lang="en-US" i="1" dirty="0" smtClean="0"/>
              <a:t>PREPARE</a:t>
            </a:r>
            <a:r>
              <a:rPr lang="en-US" dirty="0" smtClean="0"/>
              <a:t> and did you </a:t>
            </a:r>
            <a:r>
              <a:rPr lang="en-US" i="1" dirty="0" smtClean="0"/>
              <a:t>LEARN</a:t>
            </a:r>
            <a:r>
              <a:rPr lang="en-US" dirty="0" smtClean="0"/>
              <a:t>?</a:t>
            </a:r>
            <a:endParaRPr lang="en-US" dirty="0"/>
          </a:p>
        </p:txBody>
      </p:sp>
      <p:sp>
        <p:nvSpPr>
          <p:cNvPr id="4103" name="Rectangle 7"/>
          <p:cNvSpPr>
            <a:spLocks noGrp="1" noChangeArrowheads="1"/>
          </p:cNvSpPr>
          <p:nvPr>
            <p:ph type="body" idx="1"/>
          </p:nvPr>
        </p:nvSpPr>
        <p:spPr/>
        <p:txBody>
          <a:bodyPr/>
          <a:lstStyle/>
          <a:p>
            <a:r>
              <a:rPr lang="en-US" dirty="0" smtClean="0"/>
              <a:t>Explain how drugs affect physical functions and activate the brain</a:t>
            </a:r>
            <a:r>
              <a:rPr lang="fr-FR" dirty="0" smtClean="0"/>
              <a:t>'</a:t>
            </a:r>
            <a:r>
              <a:rPr lang="en-US" dirty="0" smtClean="0"/>
              <a:t>s pleasure circuit.</a:t>
            </a:r>
          </a:p>
          <a:p>
            <a:r>
              <a:rPr lang="en-US" dirty="0" smtClean="0"/>
              <a:t>List and describe the six categories of drugs and their routes of administration.</a:t>
            </a:r>
          </a:p>
          <a:p>
            <a:r>
              <a:rPr lang="en-US" dirty="0" smtClean="0"/>
              <a:t>Review problems relating to the misuse and abuse of prescription drugs, including the use of illicit drugs among college students.</a:t>
            </a:r>
            <a:endParaRPr lang="en-US" dirty="0"/>
          </a:p>
        </p:txBody>
      </p:sp>
      <p:sp>
        <p:nvSpPr>
          <p:cNvPr id="9" name="Footer Placeholder 8"/>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9946637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ChangeArrowheads="1"/>
          </p:cNvSpPr>
          <p:nvPr>
            <p:ph type="title"/>
          </p:nvPr>
        </p:nvSpPr>
        <p:spPr/>
        <p:txBody>
          <a:bodyPr/>
          <a:lstStyle/>
          <a:p>
            <a:r>
              <a:rPr lang="en-US" dirty="0" smtClean="0"/>
              <a:t>Common Drugs of Abuse</a:t>
            </a:r>
            <a:endParaRPr lang="en-US" dirty="0"/>
          </a:p>
        </p:txBody>
      </p:sp>
      <p:sp>
        <p:nvSpPr>
          <p:cNvPr id="21508" name="Rectangle 7"/>
          <p:cNvSpPr>
            <a:spLocks noGrp="1" noChangeArrowheads="1"/>
          </p:cNvSpPr>
          <p:nvPr>
            <p:ph type="body" idx="1"/>
          </p:nvPr>
        </p:nvSpPr>
        <p:spPr/>
        <p:txBody>
          <a:bodyPr/>
          <a:lstStyle/>
          <a:p>
            <a:r>
              <a:rPr lang="en-US" dirty="0" smtClean="0"/>
              <a:t>Stimulants</a:t>
            </a:r>
          </a:p>
          <a:p>
            <a:r>
              <a:rPr lang="en-US" dirty="0" smtClean="0"/>
              <a:t>Marijuana and other cannabinoids</a:t>
            </a:r>
          </a:p>
          <a:p>
            <a:r>
              <a:rPr lang="en-US" dirty="0" smtClean="0"/>
              <a:t>Depressants and narcotics</a:t>
            </a:r>
          </a:p>
          <a:p>
            <a:r>
              <a:rPr lang="en-US" dirty="0" smtClean="0"/>
              <a:t>Hallucinogens</a:t>
            </a:r>
          </a:p>
          <a:p>
            <a:r>
              <a:rPr lang="en-US" dirty="0" smtClean="0"/>
              <a:t>Inhalants</a:t>
            </a:r>
          </a:p>
          <a:p>
            <a:r>
              <a:rPr lang="en-US" dirty="0" smtClean="0"/>
              <a:t>Steroids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7721400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GB" dirty="0" smtClean="0"/>
              <a:t>© 2016 Pearson Education, Inc.</a:t>
            </a:r>
            <a:endParaRPr lang="en-GB" dirty="0"/>
          </a:p>
        </p:txBody>
      </p:sp>
      <p:pic>
        <p:nvPicPr>
          <p:cNvPr id="4" name="Picture 3" descr="table_12_02_01.jpg"/>
          <p:cNvPicPr>
            <a:picLocks noChangeAspect="1"/>
          </p:cNvPicPr>
          <p:nvPr/>
        </p:nvPicPr>
        <p:blipFill rotWithShape="1">
          <a:blip r:embed="rId3">
            <a:extLst>
              <a:ext uri="{28A0092B-C50C-407E-A947-70E740481C1C}">
                <a14:useLocalDpi xmlns:a14="http://schemas.microsoft.com/office/drawing/2010/main" val="0"/>
              </a:ext>
            </a:extLst>
          </a:blip>
          <a:srcRect b="2898"/>
          <a:stretch/>
        </p:blipFill>
        <p:spPr>
          <a:xfrm>
            <a:off x="592470" y="305484"/>
            <a:ext cx="7959060" cy="6247033"/>
          </a:xfrm>
          <a:prstGeom prst="rect">
            <a:avLst/>
          </a:prstGeom>
        </p:spPr>
      </p:pic>
    </p:spTree>
    <p:extLst>
      <p:ext uri="{BB962C8B-B14F-4D97-AF65-F5344CB8AC3E}">
        <p14:creationId xmlns:p14="http://schemas.microsoft.com/office/powerpoint/2010/main" val="23460969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GB" dirty="0" smtClean="0"/>
              <a:t>© 2016 Pearson Education, Inc.</a:t>
            </a:r>
            <a:endParaRPr lang="en-GB" dirty="0"/>
          </a:p>
        </p:txBody>
      </p:sp>
      <p:pic>
        <p:nvPicPr>
          <p:cNvPr id="3" name="Picture 2" descr="table_12_02_02.jpg"/>
          <p:cNvPicPr>
            <a:picLocks noChangeAspect="1"/>
          </p:cNvPicPr>
          <p:nvPr/>
        </p:nvPicPr>
        <p:blipFill rotWithShape="1">
          <a:blip r:embed="rId3">
            <a:extLst>
              <a:ext uri="{28A0092B-C50C-407E-A947-70E740481C1C}">
                <a14:useLocalDpi xmlns:a14="http://schemas.microsoft.com/office/drawing/2010/main" val="0"/>
              </a:ext>
            </a:extLst>
          </a:blip>
          <a:srcRect b="2935"/>
          <a:stretch/>
        </p:blipFill>
        <p:spPr>
          <a:xfrm>
            <a:off x="271272" y="497095"/>
            <a:ext cx="8601456" cy="5863810"/>
          </a:xfrm>
          <a:prstGeom prst="rect">
            <a:avLst/>
          </a:prstGeom>
        </p:spPr>
      </p:pic>
    </p:spTree>
    <p:extLst>
      <p:ext uri="{BB962C8B-B14F-4D97-AF65-F5344CB8AC3E}">
        <p14:creationId xmlns:p14="http://schemas.microsoft.com/office/powerpoint/2010/main" val="9455254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4"/>
          <p:cNvSpPr>
            <a:spLocks noGrp="1" noChangeArrowheads="1"/>
          </p:cNvSpPr>
          <p:nvPr>
            <p:ph type="title"/>
          </p:nvPr>
        </p:nvSpPr>
        <p:spPr/>
        <p:txBody>
          <a:bodyPr/>
          <a:lstStyle/>
          <a:p>
            <a:r>
              <a:rPr lang="en-US" dirty="0" smtClean="0"/>
              <a:t>Stimulants</a:t>
            </a:r>
            <a:endParaRPr lang="en-US" dirty="0"/>
          </a:p>
        </p:txBody>
      </p:sp>
      <p:sp>
        <p:nvSpPr>
          <p:cNvPr id="24580" name="Rectangle 15"/>
          <p:cNvSpPr>
            <a:spLocks noGrp="1" noChangeArrowheads="1"/>
          </p:cNvSpPr>
          <p:nvPr>
            <p:ph type="body" idx="1"/>
          </p:nvPr>
        </p:nvSpPr>
        <p:spPr/>
        <p:txBody>
          <a:bodyPr/>
          <a:lstStyle/>
          <a:p>
            <a:r>
              <a:rPr lang="en-US" dirty="0" smtClean="0"/>
              <a:t>Cocaine is one of the most powerful naturally occurring stimulants.</a:t>
            </a:r>
          </a:p>
          <a:p>
            <a:r>
              <a:rPr lang="en-US" dirty="0" smtClean="0"/>
              <a:t>It can be snorted, smoked, and injected.</a:t>
            </a:r>
          </a:p>
          <a:p>
            <a:r>
              <a:rPr lang="en-US" i="1" dirty="0" smtClean="0"/>
              <a:t>Freebase</a:t>
            </a:r>
            <a:r>
              <a:rPr lang="en-US" dirty="0" smtClean="0"/>
              <a:t> is obtained by removing the hydrochloride salt from cocaine powder.</a:t>
            </a:r>
          </a:p>
          <a:p>
            <a:r>
              <a:rPr lang="en-US" dirty="0" smtClean="0"/>
              <a:t>Cocaine is an anesthetic and a central nervous system (CNS) stimulant.</a:t>
            </a:r>
          </a:p>
          <a:p>
            <a:r>
              <a:rPr lang="en-US" dirty="0" smtClean="0"/>
              <a:t>High doses can lead to increased heart rate and blood pressure, weight loss, convulsions, muscle twitching, and other effects.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739478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6"/>
          <p:cNvSpPr>
            <a:spLocks noGrp="1" noChangeArrowheads="1"/>
          </p:cNvSpPr>
          <p:nvPr>
            <p:ph type="title"/>
          </p:nvPr>
        </p:nvSpPr>
        <p:spPr/>
        <p:txBody>
          <a:bodyPr/>
          <a:lstStyle/>
          <a:p>
            <a:r>
              <a:rPr lang="en-US" dirty="0" smtClean="0"/>
              <a:t>Stimulants</a:t>
            </a:r>
            <a:endParaRPr lang="en-US" dirty="0"/>
          </a:p>
        </p:txBody>
      </p:sp>
      <p:sp>
        <p:nvSpPr>
          <p:cNvPr id="25604" name="Rectangle 7"/>
          <p:cNvSpPr>
            <a:spLocks noGrp="1" noChangeArrowheads="1"/>
          </p:cNvSpPr>
          <p:nvPr>
            <p:ph type="body" idx="1"/>
          </p:nvPr>
        </p:nvSpPr>
        <p:spPr>
          <a:xfrm>
            <a:off x="365125" y="1141413"/>
            <a:ext cx="8229600" cy="5235818"/>
          </a:xfrm>
        </p:spPr>
        <p:txBody>
          <a:bodyPr/>
          <a:lstStyle/>
          <a:p>
            <a:r>
              <a:rPr lang="en-US" sz="2600" dirty="0" smtClean="0"/>
              <a:t>Amphetamines are also called bennies, dex, meth, speed, cross tops, uppers, and ice.</a:t>
            </a:r>
          </a:p>
          <a:p>
            <a:pPr lvl="1"/>
            <a:r>
              <a:rPr lang="en-US" sz="2600" dirty="0" smtClean="0"/>
              <a:t>Adderall and Ritalin are used for medical purposes.</a:t>
            </a:r>
          </a:p>
          <a:p>
            <a:pPr lvl="1"/>
            <a:r>
              <a:rPr lang="en-US" sz="2600" dirty="0" smtClean="0"/>
              <a:t>Recently, these drugs have become popular on college campuses (for "all nighters").</a:t>
            </a:r>
          </a:p>
          <a:p>
            <a:r>
              <a:rPr lang="en-US" sz="2600" dirty="0" smtClean="0"/>
              <a:t>Methamphetamine is powerfully addicting and easily made using over-the-counter drugs.</a:t>
            </a:r>
          </a:p>
          <a:p>
            <a:pPr lvl="1"/>
            <a:r>
              <a:rPr lang="en-US" sz="2600" dirty="0" smtClean="0"/>
              <a:t>Small doses increase alertness and decrease appetite.</a:t>
            </a:r>
          </a:p>
          <a:p>
            <a:pPr lvl="1"/>
            <a:r>
              <a:rPr lang="en-US" sz="2600" dirty="0" smtClean="0"/>
              <a:t>Large doses can lead to convulsions, hallucinations, and death.</a:t>
            </a:r>
            <a:endParaRPr lang="en-US" sz="2600"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5607694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6"/>
          <p:cNvSpPr>
            <a:spLocks noGrp="1" noChangeArrowheads="1"/>
          </p:cNvSpPr>
          <p:nvPr>
            <p:ph type="title"/>
          </p:nvPr>
        </p:nvSpPr>
        <p:spPr>
          <a:xfrm>
            <a:off x="0" y="0"/>
            <a:ext cx="9144000" cy="1077218"/>
          </a:xfrm>
        </p:spPr>
        <p:txBody>
          <a:bodyPr/>
          <a:lstStyle/>
          <a:p>
            <a:r>
              <a:rPr lang="en-US" dirty="0" smtClean="0"/>
              <a:t>Physical Consequences of Methamphetamine</a:t>
            </a:r>
            <a:endParaRPr lang="en-US" dirty="0"/>
          </a:p>
        </p:txBody>
      </p:sp>
      <p:sp>
        <p:nvSpPr>
          <p:cNvPr id="26628" name="Rectangle 17"/>
          <p:cNvSpPr>
            <a:spLocks noGrp="1" noChangeArrowheads="1"/>
          </p:cNvSpPr>
          <p:nvPr>
            <p:ph type="body" idx="1"/>
          </p:nvPr>
        </p:nvSpPr>
        <p:spPr>
          <a:xfrm>
            <a:off x="365125" y="4485678"/>
            <a:ext cx="8587484" cy="1987905"/>
          </a:xfrm>
        </p:spPr>
        <p:txBody>
          <a:bodyPr/>
          <a:lstStyle/>
          <a:p>
            <a:r>
              <a:rPr lang="en-US" dirty="0" smtClean="0"/>
              <a:t>The physical consequences of methamphetamine use are often dramatic. The </a:t>
            </a:r>
            <a:r>
              <a:rPr lang="en-US" smtClean="0"/>
              <a:t>photos above show </a:t>
            </a:r>
            <a:r>
              <a:rPr lang="en-US" dirty="0" smtClean="0"/>
              <a:t>a person before and 1.5 years after methamphetamine use.</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12" name="Picture 11" descr="misc_12_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545" y="1066027"/>
            <a:ext cx="5874910" cy="3468321"/>
          </a:xfrm>
          <a:prstGeom prst="rect">
            <a:avLst/>
          </a:prstGeom>
        </p:spPr>
      </p:pic>
    </p:spTree>
    <p:extLst>
      <p:ext uri="{BB962C8B-B14F-4D97-AF65-F5344CB8AC3E}">
        <p14:creationId xmlns:p14="http://schemas.microsoft.com/office/powerpoint/2010/main" val="32336338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6"/>
          <p:cNvSpPr>
            <a:spLocks noGrp="1" noChangeArrowheads="1"/>
          </p:cNvSpPr>
          <p:nvPr>
            <p:ph type="title"/>
          </p:nvPr>
        </p:nvSpPr>
        <p:spPr/>
        <p:txBody>
          <a:bodyPr/>
          <a:lstStyle/>
          <a:p>
            <a:r>
              <a:rPr lang="en-US" dirty="0" smtClean="0"/>
              <a:t>Caffeine</a:t>
            </a:r>
            <a:endParaRPr lang="en-US" dirty="0"/>
          </a:p>
        </p:txBody>
      </p:sp>
      <p:sp>
        <p:nvSpPr>
          <p:cNvPr id="27655" name="Rectangle 7"/>
          <p:cNvSpPr>
            <a:spLocks noGrp="1" noChangeArrowheads="1"/>
          </p:cNvSpPr>
          <p:nvPr>
            <p:ph type="body" idx="1"/>
          </p:nvPr>
        </p:nvSpPr>
        <p:spPr/>
        <p:txBody>
          <a:bodyPr/>
          <a:lstStyle/>
          <a:p>
            <a:r>
              <a:rPr lang="en-US" altLang="en-US" dirty="0" smtClean="0"/>
              <a:t>Caffeine is the most popular and widely consumed drug in the United States.</a:t>
            </a:r>
          </a:p>
          <a:p>
            <a:r>
              <a:rPr lang="en-US" altLang="en-US" dirty="0" smtClean="0"/>
              <a:t>More than half of Americans use caffeine.</a:t>
            </a:r>
          </a:p>
          <a:p>
            <a:r>
              <a:rPr lang="en-US" altLang="en-US" dirty="0" smtClean="0"/>
              <a:t>Made from xanthines, caffeine is a mild CNS stimulant that enhances mental alertness and reduces feelings of drowsiness.</a:t>
            </a:r>
          </a:p>
          <a:p>
            <a:r>
              <a:rPr lang="en-US" altLang="en-US" dirty="0" smtClean="0"/>
              <a:t>It takes 4 to 6 hours for the body to metabolize half of the caffeine ingested.</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8222600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9"/>
          <p:cNvSpPr>
            <a:spLocks noGrp="1" noChangeArrowheads="1"/>
          </p:cNvSpPr>
          <p:nvPr>
            <p:ph type="title"/>
          </p:nvPr>
        </p:nvSpPr>
        <p:spPr/>
        <p:txBody>
          <a:bodyPr/>
          <a:lstStyle/>
          <a:p>
            <a:pPr eaLnBrk="1" hangingPunct="1">
              <a:defRPr/>
            </a:pPr>
            <a:r>
              <a:rPr lang="en-US" dirty="0">
                <a:latin typeface="Arial" charset="0"/>
                <a:cs typeface="Arial" charset="0"/>
              </a:rPr>
              <a:t>Caffeine Content Comparison</a:t>
            </a:r>
          </a:p>
        </p:txBody>
      </p:sp>
      <p:sp>
        <p:nvSpPr>
          <p:cNvPr id="2" name="Footer Placeholder 1"/>
          <p:cNvSpPr>
            <a:spLocks noGrp="1"/>
          </p:cNvSpPr>
          <p:nvPr>
            <p:ph type="ftr" sz="quarter" idx="10"/>
          </p:nvPr>
        </p:nvSpPr>
        <p:spPr/>
        <p:txBody>
          <a:bodyPr/>
          <a:lstStyle/>
          <a:p>
            <a:pPr>
              <a:defRPr/>
            </a:pPr>
            <a:r>
              <a:rPr lang="en-GB" dirty="0" smtClean="0"/>
              <a:t>© 2016 Pearson Education, Inc.</a:t>
            </a:r>
            <a:endParaRPr lang="en-GB" dirty="0"/>
          </a:p>
        </p:txBody>
      </p:sp>
      <p:pic>
        <p:nvPicPr>
          <p:cNvPr id="3" name="Picture 2" descr="figure_12_04_labeled.jpg"/>
          <p:cNvPicPr>
            <a:picLocks noChangeAspect="1"/>
          </p:cNvPicPr>
          <p:nvPr/>
        </p:nvPicPr>
        <p:blipFill rotWithShape="1">
          <a:blip r:embed="rId3">
            <a:extLst>
              <a:ext uri="{28A0092B-C50C-407E-A947-70E740481C1C}">
                <a14:useLocalDpi xmlns:a14="http://schemas.microsoft.com/office/drawing/2010/main" val="0"/>
              </a:ext>
            </a:extLst>
          </a:blip>
          <a:srcRect b="2786"/>
          <a:stretch/>
        </p:blipFill>
        <p:spPr>
          <a:xfrm>
            <a:off x="662248" y="819307"/>
            <a:ext cx="7819505" cy="5543638"/>
          </a:xfrm>
          <a:prstGeom prst="rect">
            <a:avLst/>
          </a:prstGeom>
        </p:spPr>
      </p:pic>
    </p:spTree>
    <p:extLst>
      <p:ext uri="{BB962C8B-B14F-4D97-AF65-F5344CB8AC3E}">
        <p14:creationId xmlns:p14="http://schemas.microsoft.com/office/powerpoint/2010/main" val="204008176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
          <p:cNvSpPr>
            <a:spLocks noGrp="1" noChangeArrowheads="1"/>
          </p:cNvSpPr>
          <p:nvPr>
            <p:ph type="title"/>
          </p:nvPr>
        </p:nvSpPr>
        <p:spPr/>
        <p:txBody>
          <a:bodyPr/>
          <a:lstStyle/>
          <a:p>
            <a:r>
              <a:rPr lang="en-US" dirty="0" smtClean="0"/>
              <a:t>Marijuana</a:t>
            </a:r>
            <a:endParaRPr lang="en-US" dirty="0"/>
          </a:p>
        </p:txBody>
      </p:sp>
      <p:sp>
        <p:nvSpPr>
          <p:cNvPr id="29700" name="Rectangle 11"/>
          <p:cNvSpPr>
            <a:spLocks noGrp="1" noChangeArrowheads="1"/>
          </p:cNvSpPr>
          <p:nvPr>
            <p:ph type="body" idx="1"/>
          </p:nvPr>
        </p:nvSpPr>
        <p:spPr/>
        <p:txBody>
          <a:bodyPr/>
          <a:lstStyle/>
          <a:p>
            <a:r>
              <a:rPr lang="en-US" dirty="0" smtClean="0"/>
              <a:t>Active ingredient</a:t>
            </a:r>
          </a:p>
          <a:p>
            <a:pPr lvl="1"/>
            <a:r>
              <a:rPr lang="en-US" dirty="0" smtClean="0"/>
              <a:t>Tetrahydrocannabinol (THC) is the psychoactive substance in marijuana.</a:t>
            </a:r>
          </a:p>
          <a:p>
            <a:r>
              <a:rPr lang="en-US" dirty="0" smtClean="0"/>
              <a:t>Physical effects </a:t>
            </a:r>
          </a:p>
          <a:p>
            <a:pPr lvl="1"/>
            <a:r>
              <a:rPr lang="en-US" dirty="0" smtClean="0"/>
              <a:t>Dilation of blood vessels in the eyes, dry mouth, increased appetite, lowered blood pressure, and mild muscular weakness</a:t>
            </a:r>
          </a:p>
          <a:p>
            <a:pPr lvl="1"/>
            <a:r>
              <a:rPr lang="en-US" dirty="0" smtClean="0"/>
              <a:t>Severe anxiety, panic, paranoia, and psychosis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2631110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6"/>
          <p:cNvSpPr>
            <a:spLocks noGrp="1" noChangeArrowheads="1"/>
          </p:cNvSpPr>
          <p:nvPr>
            <p:ph type="title"/>
          </p:nvPr>
        </p:nvSpPr>
        <p:spPr/>
        <p:txBody>
          <a:bodyPr/>
          <a:lstStyle/>
          <a:p>
            <a:r>
              <a:rPr lang="en-US" dirty="0" smtClean="0"/>
              <a:t>Marijuana and Driving</a:t>
            </a:r>
            <a:endParaRPr lang="en-US" dirty="0"/>
          </a:p>
        </p:txBody>
      </p:sp>
      <p:sp>
        <p:nvSpPr>
          <p:cNvPr id="30724" name="Rectangle 7"/>
          <p:cNvSpPr>
            <a:spLocks noGrp="1" noChangeArrowheads="1"/>
          </p:cNvSpPr>
          <p:nvPr>
            <p:ph type="body" idx="1"/>
          </p:nvPr>
        </p:nvSpPr>
        <p:spPr/>
        <p:txBody>
          <a:bodyPr/>
          <a:lstStyle/>
          <a:p>
            <a:r>
              <a:rPr lang="en-US" dirty="0" smtClean="0"/>
              <a:t>Marijuana substantially reduces a driver</a:t>
            </a:r>
            <a:r>
              <a:rPr lang="fr-FR" dirty="0" smtClean="0"/>
              <a:t>'</a:t>
            </a:r>
            <a:r>
              <a:rPr lang="en-US" dirty="0" smtClean="0"/>
              <a:t>s ability to react and make quick decisions. Users often fail to recognize their impairment. Marijuana is the most prevalent illegal drug detected in impaired drivers, fatally injured drivers, and motor vehicle crash victims.</a:t>
            </a:r>
          </a:p>
          <a:p>
            <a:r>
              <a:rPr lang="en-US" dirty="0" smtClean="0"/>
              <a:t>Even a moderate dose alone impairs driving; but when marijuana is combined with alcohol, the two drugs synergize.</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0052286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Grp="1" noChangeArrowheads="1"/>
          </p:cNvSpPr>
          <p:nvPr>
            <p:ph type="title"/>
          </p:nvPr>
        </p:nvSpPr>
        <p:spPr/>
        <p:txBody>
          <a:bodyPr/>
          <a:lstStyle/>
          <a:p>
            <a:r>
              <a:rPr lang="en-US" dirty="0" smtClean="0"/>
              <a:t>Did you </a:t>
            </a:r>
            <a:r>
              <a:rPr lang="en-US" i="1" dirty="0" smtClean="0"/>
              <a:t>PREPARE</a:t>
            </a:r>
            <a:r>
              <a:rPr lang="en-US" dirty="0" smtClean="0"/>
              <a:t> and did you </a:t>
            </a:r>
            <a:r>
              <a:rPr lang="en-US" i="1" dirty="0" smtClean="0"/>
              <a:t>LEARN</a:t>
            </a:r>
            <a:r>
              <a:rPr lang="en-US" dirty="0" smtClean="0"/>
              <a:t>?</a:t>
            </a:r>
            <a:endParaRPr lang="en-US" dirty="0"/>
          </a:p>
        </p:txBody>
      </p:sp>
      <p:sp>
        <p:nvSpPr>
          <p:cNvPr id="5127" name="Rectangle 7"/>
          <p:cNvSpPr>
            <a:spLocks noGrp="1" noChangeArrowheads="1"/>
          </p:cNvSpPr>
          <p:nvPr>
            <p:ph type="body" idx="1"/>
          </p:nvPr>
        </p:nvSpPr>
        <p:spPr/>
        <p:txBody>
          <a:bodyPr/>
          <a:lstStyle/>
          <a:p>
            <a:r>
              <a:rPr lang="en-US" altLang="en-US" dirty="0" smtClean="0"/>
              <a:t>Discuss the use and abuse of controlled substances, including cocaine, amphetamines, marijuana, opioids, hallucinogens, club drugs, inhalants, and steroids.</a:t>
            </a:r>
          </a:p>
          <a:p>
            <a:r>
              <a:rPr lang="en-US" altLang="en-US" dirty="0" smtClean="0"/>
              <a:t>Provide examples of treatment and recovery options for addicts and their effectiveness.</a:t>
            </a:r>
          </a:p>
          <a:p>
            <a:r>
              <a:rPr lang="en-US" altLang="en-US" dirty="0" smtClean="0"/>
              <a:t>Profile illicit drug use in the United States, including who uses illicit drugs, financial impact, and impact on college campuses and the workplace.</a:t>
            </a:r>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41173765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6"/>
          <p:cNvSpPr>
            <a:spLocks noGrp="1" noChangeArrowheads="1"/>
          </p:cNvSpPr>
          <p:nvPr>
            <p:ph type="title"/>
          </p:nvPr>
        </p:nvSpPr>
        <p:spPr/>
        <p:txBody>
          <a:bodyPr/>
          <a:lstStyle/>
          <a:p>
            <a:r>
              <a:rPr lang="en-US" dirty="0" smtClean="0"/>
              <a:t>Effects of Chronic Marijuana Use</a:t>
            </a:r>
            <a:endParaRPr lang="en-US" dirty="0"/>
          </a:p>
        </p:txBody>
      </p:sp>
      <p:sp>
        <p:nvSpPr>
          <p:cNvPr id="31748" name="Rectangle 7"/>
          <p:cNvSpPr>
            <a:spLocks noGrp="1" noChangeArrowheads="1"/>
          </p:cNvSpPr>
          <p:nvPr>
            <p:ph type="body" idx="1"/>
          </p:nvPr>
        </p:nvSpPr>
        <p:spPr/>
        <p:txBody>
          <a:bodyPr/>
          <a:lstStyle/>
          <a:p>
            <a:r>
              <a:rPr lang="en-US" dirty="0" smtClean="0"/>
              <a:t>Marijuana contains 50 to 70 percent more carcinogenic hydrocarbons than tobacco smoke, and because of the way it is smoked, the lungs have longer exposure to carcinogens.</a:t>
            </a:r>
          </a:p>
          <a:p>
            <a:r>
              <a:rPr lang="en-US" dirty="0" smtClean="0"/>
              <a:t>Chronic use results in chronic bronchitis, emphysema, oxygen-depleted blood supply, higher risk of testicular cancer, higher risk of mental health problems, and suppressed immune system.</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9017802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4"/>
          <p:cNvSpPr>
            <a:spLocks noGrp="1" noChangeArrowheads="1"/>
          </p:cNvSpPr>
          <p:nvPr>
            <p:ph type="title"/>
          </p:nvPr>
        </p:nvSpPr>
        <p:spPr/>
        <p:txBody>
          <a:bodyPr/>
          <a:lstStyle/>
          <a:p>
            <a:pPr eaLnBrk="1" hangingPunct="1">
              <a:defRPr/>
            </a:pPr>
            <a:r>
              <a:rPr lang="en-US" dirty="0">
                <a:latin typeface="Arial" charset="0"/>
                <a:cs typeface="Arial" charset="0"/>
              </a:rPr>
              <a:t>Did You Know?</a:t>
            </a:r>
          </a:p>
        </p:txBody>
      </p:sp>
      <p:sp>
        <p:nvSpPr>
          <p:cNvPr id="2" name="Footer Placeholder 1"/>
          <p:cNvSpPr>
            <a:spLocks noGrp="1"/>
          </p:cNvSpPr>
          <p:nvPr>
            <p:ph type="ftr" sz="quarter" idx="10"/>
          </p:nvPr>
        </p:nvSpPr>
        <p:spPr/>
        <p:txBody>
          <a:bodyPr/>
          <a:lstStyle/>
          <a:p>
            <a:pPr>
              <a:defRPr/>
            </a:pPr>
            <a:r>
              <a:rPr lang="en-GB" dirty="0" smtClean="0"/>
              <a:t>© 2016 Pearson Education, Inc.</a:t>
            </a:r>
            <a:endParaRPr lang="en-GB" dirty="0"/>
          </a:p>
        </p:txBody>
      </p:sp>
      <p:pic>
        <p:nvPicPr>
          <p:cNvPr id="3" name="Picture 2" descr="didyouknow_12.jpg"/>
          <p:cNvPicPr>
            <a:picLocks noChangeAspect="1"/>
          </p:cNvPicPr>
          <p:nvPr/>
        </p:nvPicPr>
        <p:blipFill rotWithShape="1">
          <a:blip r:embed="rId3">
            <a:extLst>
              <a:ext uri="{28A0092B-C50C-407E-A947-70E740481C1C}">
                <a14:useLocalDpi xmlns:a14="http://schemas.microsoft.com/office/drawing/2010/main" val="0"/>
              </a:ext>
            </a:extLst>
          </a:blip>
          <a:srcRect b="2626"/>
          <a:stretch/>
        </p:blipFill>
        <p:spPr>
          <a:xfrm>
            <a:off x="1938620" y="551998"/>
            <a:ext cx="5266761" cy="6006200"/>
          </a:xfrm>
          <a:prstGeom prst="rect">
            <a:avLst/>
          </a:prstGeom>
        </p:spPr>
      </p:pic>
    </p:spTree>
    <p:extLst>
      <p:ext uri="{BB962C8B-B14F-4D97-AF65-F5344CB8AC3E}">
        <p14:creationId xmlns:p14="http://schemas.microsoft.com/office/powerpoint/2010/main" val="266879890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Grp="1" noChangeArrowheads="1"/>
          </p:cNvSpPr>
          <p:nvPr>
            <p:ph type="title"/>
          </p:nvPr>
        </p:nvSpPr>
        <p:spPr/>
        <p:txBody>
          <a:bodyPr/>
          <a:lstStyle/>
          <a:p>
            <a:r>
              <a:rPr lang="en-US" dirty="0" smtClean="0"/>
              <a:t>Marijuana as Medicine</a:t>
            </a:r>
            <a:endParaRPr lang="en-US" dirty="0"/>
          </a:p>
        </p:txBody>
      </p:sp>
      <p:sp>
        <p:nvSpPr>
          <p:cNvPr id="33796" name="Rectangle 7"/>
          <p:cNvSpPr>
            <a:spLocks noGrp="1" noChangeArrowheads="1"/>
          </p:cNvSpPr>
          <p:nvPr>
            <p:ph type="body" idx="1"/>
          </p:nvPr>
        </p:nvSpPr>
        <p:spPr/>
        <p:txBody>
          <a:bodyPr/>
          <a:lstStyle/>
          <a:p>
            <a:r>
              <a:rPr lang="en-US" dirty="0" smtClean="0"/>
              <a:t>Reduces severe nausea and vomiting caused by chemotherapy</a:t>
            </a:r>
          </a:p>
          <a:p>
            <a:r>
              <a:rPr lang="en-US" dirty="0" smtClean="0"/>
              <a:t>Improves appetite</a:t>
            </a:r>
          </a:p>
          <a:p>
            <a:r>
              <a:rPr lang="en-US" dirty="0" smtClean="0"/>
              <a:t>Forestalls the loss of muscle mass associated with the AIDS wasting syndrome</a:t>
            </a:r>
          </a:p>
          <a:p>
            <a:r>
              <a:rPr lang="en-US" dirty="0" smtClean="0"/>
              <a:t>Reduces muscle pain and spasticity caused by multiple sclerosis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3165839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6"/>
          <p:cNvSpPr>
            <a:spLocks noGrp="1" noChangeArrowheads="1"/>
          </p:cNvSpPr>
          <p:nvPr>
            <p:ph type="title"/>
          </p:nvPr>
        </p:nvSpPr>
        <p:spPr/>
        <p:txBody>
          <a:bodyPr/>
          <a:lstStyle/>
          <a:p>
            <a:r>
              <a:rPr lang="en-US" dirty="0" smtClean="0"/>
              <a:t>Synthetic Marijuana</a:t>
            </a:r>
            <a:endParaRPr lang="en-US" dirty="0"/>
          </a:p>
        </p:txBody>
      </p:sp>
      <p:sp>
        <p:nvSpPr>
          <p:cNvPr id="34820" name="Rectangle 7"/>
          <p:cNvSpPr>
            <a:spLocks noGrp="1" noChangeArrowheads="1"/>
          </p:cNvSpPr>
          <p:nvPr>
            <p:ph type="body" idx="1"/>
          </p:nvPr>
        </p:nvSpPr>
        <p:spPr/>
        <p:txBody>
          <a:bodyPr/>
          <a:lstStyle/>
          <a:p>
            <a:r>
              <a:rPr lang="en-US" dirty="0" smtClean="0"/>
              <a:t>Also known as K2 or "Spice"</a:t>
            </a:r>
          </a:p>
          <a:p>
            <a:r>
              <a:rPr lang="en-US" dirty="0" smtClean="0"/>
              <a:t>Mimics marijuana intoxication but with longer duration and poor detection on urine drug screens.</a:t>
            </a:r>
          </a:p>
          <a:p>
            <a:r>
              <a:rPr lang="en-US" dirty="0" smtClean="0"/>
              <a:t>K2 is used by nearly 1 in 10 college students and is more commonly used by males and first- and second-year college students.</a:t>
            </a:r>
          </a:p>
          <a:p>
            <a:r>
              <a:rPr lang="en-US" dirty="0" smtClean="0"/>
              <a:t>The most common way of smoking K2 was in a "joint," followed by hookah use.</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10043134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6"/>
          <p:cNvSpPr>
            <a:spLocks noGrp="1" noChangeArrowheads="1"/>
          </p:cNvSpPr>
          <p:nvPr>
            <p:ph type="title"/>
          </p:nvPr>
        </p:nvSpPr>
        <p:spPr>
          <a:xfrm>
            <a:off x="0" y="0"/>
            <a:ext cx="9144000" cy="1077218"/>
          </a:xfrm>
        </p:spPr>
        <p:txBody>
          <a:bodyPr/>
          <a:lstStyle/>
          <a:p>
            <a:r>
              <a:rPr lang="en-US" dirty="0" smtClean="0"/>
              <a:t>Depressants: Benzodiazepines and Barbiturates</a:t>
            </a:r>
            <a:endParaRPr lang="en-US" dirty="0"/>
          </a:p>
        </p:txBody>
      </p:sp>
      <p:sp>
        <p:nvSpPr>
          <p:cNvPr id="35844" name="Rectangle 7"/>
          <p:cNvSpPr>
            <a:spLocks noGrp="1" noChangeArrowheads="1"/>
          </p:cNvSpPr>
          <p:nvPr>
            <p:ph type="body" idx="1"/>
          </p:nvPr>
        </p:nvSpPr>
        <p:spPr/>
        <p:txBody>
          <a:bodyPr/>
          <a:lstStyle/>
          <a:p>
            <a:r>
              <a:rPr lang="en-US" dirty="0" smtClean="0"/>
              <a:t>These are sedative drugs that promote mental calmness and reduce anxiety, while hypnotic drugs promote sleep or drowsiness.</a:t>
            </a:r>
          </a:p>
          <a:p>
            <a:r>
              <a:rPr lang="en-US" dirty="0" smtClean="0"/>
              <a:t>Sedatives depress the CNS.</a:t>
            </a:r>
          </a:p>
          <a:p>
            <a:r>
              <a:rPr lang="en-US" dirty="0" smtClean="0"/>
              <a:t>These drugs are commonly prescribed for tension, muscular strain, sleep problems, anxiety, panic attacks, and to treat alcohol withdrawal.</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71755164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6"/>
          <p:cNvSpPr>
            <a:spLocks noGrp="1" noChangeArrowheads="1"/>
          </p:cNvSpPr>
          <p:nvPr>
            <p:ph type="title"/>
          </p:nvPr>
        </p:nvSpPr>
        <p:spPr/>
        <p:txBody>
          <a:bodyPr/>
          <a:lstStyle/>
          <a:p>
            <a:r>
              <a:rPr lang="en-US" dirty="0" smtClean="0"/>
              <a:t>Depressants: Opiates</a:t>
            </a:r>
            <a:endParaRPr lang="en-US" dirty="0"/>
          </a:p>
        </p:txBody>
      </p:sp>
      <p:sp>
        <p:nvSpPr>
          <p:cNvPr id="36868" name="Rectangle 7"/>
          <p:cNvSpPr>
            <a:spLocks noGrp="1" noChangeArrowheads="1"/>
          </p:cNvSpPr>
          <p:nvPr>
            <p:ph type="body" idx="1"/>
          </p:nvPr>
        </p:nvSpPr>
        <p:spPr>
          <a:xfrm>
            <a:off x="365125" y="1141413"/>
            <a:ext cx="8229600" cy="5388943"/>
          </a:xfrm>
        </p:spPr>
        <p:txBody>
          <a:bodyPr/>
          <a:lstStyle/>
          <a:p>
            <a:r>
              <a:rPr lang="en-US" sz="2600" dirty="0" smtClean="0"/>
              <a:t>Powerful depressants of the CNS</a:t>
            </a:r>
          </a:p>
          <a:p>
            <a:pPr lvl="1"/>
            <a:r>
              <a:rPr lang="en-US" sz="2600" dirty="0" smtClean="0"/>
              <a:t>Also called narcotics</a:t>
            </a:r>
          </a:p>
          <a:p>
            <a:r>
              <a:rPr lang="en-US" sz="2600" dirty="0" smtClean="0"/>
              <a:t>Derived from opium, the dark, resinous substance made from the juice of the opium poppy</a:t>
            </a:r>
          </a:p>
          <a:p>
            <a:pPr lvl="1"/>
            <a:r>
              <a:rPr lang="en-US" sz="2600" dirty="0" smtClean="0"/>
              <a:t>Derivatives: morphine and codeine</a:t>
            </a:r>
          </a:p>
          <a:p>
            <a:pPr lvl="1"/>
            <a:r>
              <a:rPr lang="en-US" sz="2600" dirty="0" smtClean="0"/>
              <a:t>Synthetic opiates: Percodan, Demerol, and Dilaudid</a:t>
            </a:r>
          </a:p>
          <a:p>
            <a:pPr lvl="1"/>
            <a:r>
              <a:rPr lang="en-US" sz="2600" dirty="0" smtClean="0"/>
              <a:t>OxyContin is another powerful opiate.</a:t>
            </a:r>
          </a:p>
          <a:p>
            <a:pPr lvl="1"/>
            <a:r>
              <a:rPr lang="en-US" sz="2600" dirty="0" smtClean="0"/>
              <a:t>Heroin is highly addictive.</a:t>
            </a:r>
          </a:p>
          <a:p>
            <a:r>
              <a:rPr lang="en-US" sz="2600" dirty="0" smtClean="0"/>
              <a:t>Endorphins (opiate-like substances) are manufactured in the body and have many receptor sites.</a:t>
            </a:r>
            <a:endParaRPr lang="en-US" sz="2600"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25447510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Grp="1" noChangeArrowheads="1"/>
          </p:cNvSpPr>
          <p:nvPr>
            <p:ph type="title"/>
          </p:nvPr>
        </p:nvSpPr>
        <p:spPr/>
        <p:txBody>
          <a:bodyPr/>
          <a:lstStyle/>
          <a:p>
            <a:r>
              <a:rPr lang="en-US" dirty="0" smtClean="0"/>
              <a:t>Treatment for Heroin Addiction</a:t>
            </a:r>
            <a:endParaRPr lang="en-US" dirty="0"/>
          </a:p>
        </p:txBody>
      </p:sp>
      <p:sp>
        <p:nvSpPr>
          <p:cNvPr id="37892" name="Rectangle 7"/>
          <p:cNvSpPr>
            <a:spLocks noGrp="1" noChangeArrowheads="1"/>
          </p:cNvSpPr>
          <p:nvPr>
            <p:ph type="body" idx="1"/>
          </p:nvPr>
        </p:nvSpPr>
        <p:spPr/>
        <p:txBody>
          <a:bodyPr/>
          <a:lstStyle/>
          <a:p>
            <a:r>
              <a:rPr lang="en-US" dirty="0" smtClean="0"/>
              <a:t>Most treatment programs for heroin addiction are not very successful.</a:t>
            </a:r>
          </a:p>
          <a:p>
            <a:r>
              <a:rPr lang="en-US" dirty="0" smtClean="0"/>
              <a:t>Distinct pattern of withdrawal:</a:t>
            </a:r>
          </a:p>
          <a:p>
            <a:pPr lvl="1"/>
            <a:r>
              <a:rPr lang="en-US" dirty="0" smtClean="0"/>
              <a:t>Sleep disturbance, irritability, and muscle tremors occur 12 hours after the initial dose.</a:t>
            </a:r>
          </a:p>
          <a:p>
            <a:pPr lvl="1"/>
            <a:r>
              <a:rPr lang="en-US" dirty="0" smtClean="0"/>
              <a:t>Nausea, abdominal cramps, vomiting, and diarrhea occur 24 to 72 hours after the last use in the withdrawal process.</a:t>
            </a:r>
          </a:p>
          <a:p>
            <a:r>
              <a:rPr lang="en-US" dirty="0" smtClean="0"/>
              <a:t>Methadone is a synthetic narcotic that blocks the effects of opiate withdrawal.</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94052822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6"/>
          <p:cNvSpPr>
            <a:spLocks noGrp="1" noChangeArrowheads="1"/>
          </p:cNvSpPr>
          <p:nvPr>
            <p:ph type="title"/>
          </p:nvPr>
        </p:nvSpPr>
        <p:spPr/>
        <p:txBody>
          <a:bodyPr/>
          <a:lstStyle/>
          <a:p>
            <a:r>
              <a:rPr lang="en-US" dirty="0" smtClean="0"/>
              <a:t>Hallucinogens</a:t>
            </a:r>
            <a:endParaRPr lang="en-US" dirty="0"/>
          </a:p>
        </p:txBody>
      </p:sp>
      <p:sp>
        <p:nvSpPr>
          <p:cNvPr id="38916" name="Rectangle 7"/>
          <p:cNvSpPr>
            <a:spLocks noGrp="1" noChangeArrowheads="1"/>
          </p:cNvSpPr>
          <p:nvPr>
            <p:ph type="body" idx="1"/>
          </p:nvPr>
        </p:nvSpPr>
        <p:spPr/>
        <p:txBody>
          <a:bodyPr/>
          <a:lstStyle/>
          <a:p>
            <a:r>
              <a:rPr lang="en-US" i="1" dirty="0" smtClean="0"/>
              <a:t>Hallucinogens</a:t>
            </a:r>
            <a:r>
              <a:rPr lang="en-US" dirty="0" smtClean="0"/>
              <a:t>, or </a:t>
            </a:r>
            <a:r>
              <a:rPr lang="en-US" i="1" dirty="0" smtClean="0"/>
              <a:t>psychedelics</a:t>
            </a:r>
            <a:r>
              <a:rPr lang="en-US" dirty="0" smtClean="0"/>
              <a:t>, are a group of mind-altering drugs that affect the brain and nervous system and bring about changes in thought, self-awareness, emotion, and sensation.</a:t>
            </a:r>
          </a:p>
          <a:p>
            <a:r>
              <a:rPr lang="en-US" dirty="0" smtClean="0"/>
              <a:t>Major receptor sites are in the reticular formation, located in the brainstem; when a hallucinogen reaches this site, messages become scrambled.</a:t>
            </a:r>
          </a:p>
          <a:p>
            <a:r>
              <a:rPr lang="en-US" i="1" dirty="0" smtClean="0"/>
              <a:t>Synesthesia</a:t>
            </a:r>
            <a:r>
              <a:rPr lang="en-US" dirty="0" smtClean="0"/>
              <a:t> occurs when sensory messages are mixed (one smells colors or hears tastes).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23052289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6"/>
          <p:cNvSpPr>
            <a:spLocks noGrp="1" noChangeArrowheads="1"/>
          </p:cNvSpPr>
          <p:nvPr>
            <p:ph type="title"/>
          </p:nvPr>
        </p:nvSpPr>
        <p:spPr/>
        <p:txBody>
          <a:bodyPr/>
          <a:lstStyle/>
          <a:p>
            <a:r>
              <a:rPr lang="en-US" dirty="0" smtClean="0"/>
              <a:t>Hallucinogens</a:t>
            </a:r>
            <a:endParaRPr lang="en-US" dirty="0"/>
          </a:p>
        </p:txBody>
      </p:sp>
      <p:sp>
        <p:nvSpPr>
          <p:cNvPr id="40967" name="Rectangle 7"/>
          <p:cNvSpPr>
            <a:spLocks noGrp="1" noChangeArrowheads="1"/>
          </p:cNvSpPr>
          <p:nvPr>
            <p:ph type="body" idx="1"/>
          </p:nvPr>
        </p:nvSpPr>
        <p:spPr/>
        <p:txBody>
          <a:bodyPr/>
          <a:lstStyle/>
          <a:p>
            <a:r>
              <a:rPr lang="en-US" altLang="en-US" dirty="0" smtClean="0"/>
              <a:t>LSD (lysergic acid diethylamide)</a:t>
            </a:r>
          </a:p>
          <a:p>
            <a:r>
              <a:rPr lang="en-US" altLang="en-US" dirty="0" smtClean="0"/>
              <a:t>Mescaline, derived from the peyote cactus</a:t>
            </a:r>
          </a:p>
          <a:p>
            <a:r>
              <a:rPr lang="en-US" altLang="en-US" dirty="0" smtClean="0"/>
              <a:t>Psilocybin, also known as the "magic mushroom"</a:t>
            </a:r>
          </a:p>
          <a:p>
            <a:r>
              <a:rPr lang="en-US" altLang="en-US" dirty="0" smtClean="0"/>
              <a:t>Phencyclidine (PCP) is a synthetic substance that was originally developed as an anesthetic.</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6839502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
          <p:cNvSpPr>
            <a:spLocks noGrp="1" noChangeArrowheads="1"/>
          </p:cNvSpPr>
          <p:nvPr>
            <p:ph type="title"/>
          </p:nvPr>
        </p:nvSpPr>
        <p:spPr/>
        <p:txBody>
          <a:bodyPr/>
          <a:lstStyle/>
          <a:p>
            <a:pPr eaLnBrk="1" hangingPunct="1">
              <a:defRPr/>
            </a:pPr>
            <a:r>
              <a:rPr lang="en-US" dirty="0">
                <a:latin typeface="Arial" charset="0"/>
                <a:cs typeface="Arial" charset="0"/>
              </a:rPr>
              <a:t>Hallucinogens: LSD</a:t>
            </a:r>
          </a:p>
        </p:txBody>
      </p:sp>
      <p:sp>
        <p:nvSpPr>
          <p:cNvPr id="40964" name="Rectangle 11"/>
          <p:cNvSpPr>
            <a:spLocks noGrp="1" noChangeArrowheads="1"/>
          </p:cNvSpPr>
          <p:nvPr>
            <p:ph type="body" idx="1"/>
          </p:nvPr>
        </p:nvSpPr>
        <p:spPr/>
        <p:txBody>
          <a:bodyPr/>
          <a:lstStyle/>
          <a:p>
            <a:pPr eaLnBrk="1" hangingPunct="1">
              <a:defRPr/>
            </a:pPr>
            <a:r>
              <a:rPr lang="en-US" dirty="0">
                <a:latin typeface="Arial" charset="0"/>
                <a:cs typeface="+mn-cs"/>
              </a:rPr>
              <a:t>LSD is the most notorious hallucinogen</a:t>
            </a:r>
            <a:r>
              <a:rPr lang="en-US" dirty="0" smtClean="0">
                <a:latin typeface="Arial" charset="0"/>
                <a:cs typeface="+mn-cs"/>
              </a:rPr>
              <a:t>.</a:t>
            </a:r>
            <a:endParaRPr lang="en-US" dirty="0">
              <a:latin typeface="Arial" charset="0"/>
              <a:cs typeface="+mn-cs"/>
            </a:endParaRPr>
          </a:p>
          <a:p>
            <a:pPr eaLnBrk="1" hangingPunct="1">
              <a:defRPr/>
            </a:pPr>
            <a:r>
              <a:rPr lang="en-US" dirty="0">
                <a:latin typeface="Arial" charset="0"/>
                <a:cs typeface="+mn-cs"/>
              </a:rPr>
              <a:t>Its physiological effects include increased heart rate, elevated blood pressure and temperature, muscle tremors, gooseflesh, headaches, and mild nausea</a:t>
            </a:r>
            <a:r>
              <a:rPr lang="en-US" dirty="0" smtClean="0">
                <a:latin typeface="Arial" charset="0"/>
                <a:cs typeface="+mn-cs"/>
              </a:rPr>
              <a:t>.</a:t>
            </a:r>
            <a:endParaRPr lang="en-US" dirty="0">
              <a:latin typeface="Arial" charset="0"/>
              <a:cs typeface="+mn-cs"/>
            </a:endParaRPr>
          </a:p>
          <a:p>
            <a:pPr eaLnBrk="1" hangingPunct="1">
              <a:defRPr/>
            </a:pPr>
            <a:r>
              <a:rPr lang="en-US" dirty="0">
                <a:latin typeface="Arial" charset="0"/>
                <a:cs typeface="+mn-cs"/>
              </a:rPr>
              <a:t>Its psychological effects include euphoria, dysphoria (sense of foreboding), shortened attention span, introspection, and distorted perceptions.</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2243369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Grp="1" noChangeArrowheads="1"/>
          </p:cNvSpPr>
          <p:nvPr>
            <p:ph type="title"/>
          </p:nvPr>
        </p:nvSpPr>
        <p:spPr/>
        <p:txBody>
          <a:bodyPr/>
          <a:lstStyle/>
          <a:p>
            <a:r>
              <a:rPr lang="en-US" dirty="0" smtClean="0"/>
              <a:t>Drug Dynamics</a:t>
            </a:r>
            <a:endParaRPr lang="en-US" dirty="0"/>
          </a:p>
        </p:txBody>
      </p:sp>
      <p:sp>
        <p:nvSpPr>
          <p:cNvPr id="6148" name="Rectangle 7"/>
          <p:cNvSpPr>
            <a:spLocks noGrp="1" noChangeArrowheads="1"/>
          </p:cNvSpPr>
          <p:nvPr>
            <p:ph type="body" idx="1"/>
          </p:nvPr>
        </p:nvSpPr>
        <p:spPr/>
        <p:txBody>
          <a:bodyPr/>
          <a:lstStyle/>
          <a:p>
            <a:r>
              <a:rPr lang="en-US" dirty="0" smtClean="0"/>
              <a:t>Drugs work because they are similar to chemicals produced naturally in the body.</a:t>
            </a:r>
          </a:p>
          <a:p>
            <a:r>
              <a:rPr lang="en-US" dirty="0" smtClean="0"/>
              <a:t>According to the receptor site theory, drugs bind to specific receptors within the body.</a:t>
            </a:r>
          </a:p>
          <a:p>
            <a:pPr lvl="1"/>
            <a:r>
              <a:rPr lang="en-US" dirty="0" smtClean="0"/>
              <a:t>Psychoactive drugs can alter mood or behavior by acting on neurotransmitters in the brain.</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13603083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6"/>
          <p:cNvSpPr>
            <a:spLocks noGrp="1" noChangeArrowheads="1"/>
          </p:cNvSpPr>
          <p:nvPr>
            <p:ph type="title"/>
          </p:nvPr>
        </p:nvSpPr>
        <p:spPr/>
        <p:txBody>
          <a:bodyPr/>
          <a:lstStyle/>
          <a:p>
            <a:r>
              <a:rPr lang="en-US" dirty="0" smtClean="0"/>
              <a:t>Club Drugs or Designer Drugs</a:t>
            </a:r>
            <a:endParaRPr lang="en-US" dirty="0"/>
          </a:p>
        </p:txBody>
      </p:sp>
      <p:sp>
        <p:nvSpPr>
          <p:cNvPr id="41988" name="Rectangle 7"/>
          <p:cNvSpPr>
            <a:spLocks noGrp="1" noChangeArrowheads="1"/>
          </p:cNvSpPr>
          <p:nvPr>
            <p:ph type="body" idx="1"/>
          </p:nvPr>
        </p:nvSpPr>
        <p:spPr/>
        <p:txBody>
          <a:bodyPr/>
          <a:lstStyle/>
          <a:p>
            <a:r>
              <a:rPr lang="en-US" dirty="0" smtClean="0"/>
              <a:t>Ecstasy</a:t>
            </a:r>
          </a:p>
          <a:p>
            <a:r>
              <a:rPr lang="en-US" dirty="0" smtClean="0"/>
              <a:t>Mescaline</a:t>
            </a:r>
          </a:p>
          <a:p>
            <a:r>
              <a:rPr lang="en-US" dirty="0" smtClean="0"/>
              <a:t>Psilocybin</a:t>
            </a:r>
          </a:p>
          <a:p>
            <a:r>
              <a:rPr lang="en-US" dirty="0" smtClean="0"/>
              <a:t>PCP</a:t>
            </a:r>
          </a:p>
          <a:p>
            <a:r>
              <a:rPr lang="en-US" dirty="0" smtClean="0"/>
              <a:t>Ketamine</a:t>
            </a:r>
          </a:p>
          <a:p>
            <a:r>
              <a:rPr lang="en-US" dirty="0" smtClean="0"/>
              <a:t>The sources of these drugs and the chemicals in them can vary, so the drugs may be impure and their effects unpredictable.</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57532487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7"/>
          <p:cNvSpPr>
            <a:spLocks noGrp="1" noChangeArrowheads="1"/>
          </p:cNvSpPr>
          <p:nvPr>
            <p:ph type="title"/>
          </p:nvPr>
        </p:nvSpPr>
        <p:spPr/>
        <p:txBody>
          <a:bodyPr/>
          <a:lstStyle/>
          <a:p>
            <a:r>
              <a:rPr lang="en-US" dirty="0" smtClean="0"/>
              <a:t>Mescaline</a:t>
            </a:r>
            <a:endParaRPr lang="en-US" dirty="0"/>
          </a:p>
        </p:txBody>
      </p:sp>
      <p:sp>
        <p:nvSpPr>
          <p:cNvPr id="15" name="Content Placeholder 14"/>
          <p:cNvSpPr>
            <a:spLocks noGrp="1"/>
          </p:cNvSpPr>
          <p:nvPr>
            <p:ph sz="half" idx="2"/>
          </p:nvPr>
        </p:nvSpPr>
        <p:spPr>
          <a:xfrm>
            <a:off x="4556125" y="1141413"/>
            <a:ext cx="4038600" cy="5106987"/>
          </a:xfrm>
        </p:spPr>
        <p:txBody>
          <a:bodyPr/>
          <a:lstStyle/>
          <a:p>
            <a:r>
              <a:rPr lang="en-US" dirty="0"/>
              <a:t>Mescaline is one of hundreds of chemicals derived from the peyote cactus.</a:t>
            </a:r>
          </a:p>
          <a:p>
            <a:r>
              <a:rPr lang="en-US" dirty="0"/>
              <a:t>It is both a powerful hallucinogen and a CNS stimulant</a:t>
            </a:r>
            <a:r>
              <a:rPr lang="en-US" dirty="0" smtClean="0"/>
              <a:t>.</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18" name="Picture 17" descr="misc_12_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17" y="1141413"/>
            <a:ext cx="4167435" cy="4118228"/>
          </a:xfrm>
          <a:prstGeom prst="rect">
            <a:avLst/>
          </a:prstGeom>
        </p:spPr>
      </p:pic>
    </p:spTree>
    <p:extLst>
      <p:ext uri="{BB962C8B-B14F-4D97-AF65-F5344CB8AC3E}">
        <p14:creationId xmlns:p14="http://schemas.microsoft.com/office/powerpoint/2010/main" val="358842009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0"/>
          <p:cNvSpPr>
            <a:spLocks noGrp="1" noChangeArrowheads="1"/>
          </p:cNvSpPr>
          <p:nvPr>
            <p:ph type="title"/>
          </p:nvPr>
        </p:nvSpPr>
        <p:spPr/>
        <p:txBody>
          <a:bodyPr/>
          <a:lstStyle/>
          <a:p>
            <a:r>
              <a:rPr lang="en-US" dirty="0" smtClean="0"/>
              <a:t>Inhalants</a:t>
            </a:r>
            <a:endParaRPr lang="en-US" dirty="0"/>
          </a:p>
        </p:txBody>
      </p:sp>
      <p:sp>
        <p:nvSpPr>
          <p:cNvPr id="44036" name="Rectangle 11"/>
          <p:cNvSpPr>
            <a:spLocks noGrp="1" noChangeArrowheads="1"/>
          </p:cNvSpPr>
          <p:nvPr>
            <p:ph type="body" idx="1"/>
          </p:nvPr>
        </p:nvSpPr>
        <p:spPr/>
        <p:txBody>
          <a:bodyPr/>
          <a:lstStyle/>
          <a:p>
            <a:r>
              <a:rPr lang="en-US" i="1" dirty="0" smtClean="0"/>
              <a:t>Inhalants</a:t>
            </a:r>
            <a:r>
              <a:rPr lang="en-US" dirty="0" smtClean="0"/>
              <a:t> are chemicals that produce vapors capable of causing hallucinations and creating intoxicating and euphoric effects.</a:t>
            </a:r>
          </a:p>
          <a:p>
            <a:r>
              <a:rPr lang="en-US" dirty="0" smtClean="0"/>
              <a:t>Some agents are organic, solvent by-products of the distillation of petroleum products.</a:t>
            </a:r>
          </a:p>
          <a:p>
            <a:pPr lvl="1"/>
            <a:r>
              <a:rPr lang="en-US" dirty="0" smtClean="0"/>
              <a:t>Rubber cement, model glue, paint thinner, lighter fluid, varnish, wax, and gasoline are examples.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162732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6"/>
          <p:cNvSpPr>
            <a:spLocks noGrp="1" noChangeArrowheads="1"/>
          </p:cNvSpPr>
          <p:nvPr>
            <p:ph type="title"/>
          </p:nvPr>
        </p:nvSpPr>
        <p:spPr/>
        <p:txBody>
          <a:bodyPr/>
          <a:lstStyle/>
          <a:p>
            <a:r>
              <a:rPr lang="en-US" dirty="0" smtClean="0"/>
              <a:t>Steroids</a:t>
            </a:r>
            <a:endParaRPr lang="en-US" dirty="0"/>
          </a:p>
        </p:txBody>
      </p:sp>
      <p:sp>
        <p:nvSpPr>
          <p:cNvPr id="45060" name="Rectangle 7"/>
          <p:cNvSpPr>
            <a:spLocks noGrp="1" noChangeArrowheads="1"/>
          </p:cNvSpPr>
          <p:nvPr>
            <p:ph type="body" idx="1"/>
          </p:nvPr>
        </p:nvSpPr>
        <p:spPr>
          <a:xfrm>
            <a:off x="365125" y="1141413"/>
            <a:ext cx="8229600" cy="5244825"/>
          </a:xfrm>
        </p:spPr>
        <p:txBody>
          <a:bodyPr/>
          <a:lstStyle/>
          <a:p>
            <a:r>
              <a:rPr lang="en-US" i="1" dirty="0" smtClean="0"/>
              <a:t>Anabolic steroids</a:t>
            </a:r>
            <a:r>
              <a:rPr lang="en-US" dirty="0" smtClean="0"/>
              <a:t> are artificial forms of the male hormone testosterone. They include ergogenic drugs, which are substances that enhance athletic performance.</a:t>
            </a:r>
          </a:p>
          <a:p>
            <a:r>
              <a:rPr lang="en-US" dirty="0" smtClean="0"/>
              <a:t>There are two forms of anabolic steroids:</a:t>
            </a:r>
          </a:p>
          <a:p>
            <a:pPr lvl="1"/>
            <a:r>
              <a:rPr lang="en-US" dirty="0" smtClean="0"/>
              <a:t>Injectable solutions</a:t>
            </a:r>
          </a:p>
          <a:p>
            <a:pPr lvl="1"/>
            <a:r>
              <a:rPr lang="en-US" dirty="0" smtClean="0"/>
              <a:t>Pills</a:t>
            </a:r>
          </a:p>
          <a:p>
            <a:r>
              <a:rPr lang="en-US" dirty="0" smtClean="0"/>
              <a:t>Effects of steroids include mood swings, acne, liver tumors, elevated cholesterol levels, hypertension, and kidney disease.</a:t>
            </a:r>
          </a:p>
          <a:p>
            <a:r>
              <a:rPr lang="en-US" dirty="0" smtClean="0"/>
              <a:t>Anabolic Steroids Control Act of 1990</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53943388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
          <p:cNvSpPr>
            <a:spLocks noGrp="1" noChangeArrowheads="1"/>
          </p:cNvSpPr>
          <p:nvPr>
            <p:ph type="title"/>
          </p:nvPr>
        </p:nvSpPr>
        <p:spPr/>
        <p:txBody>
          <a:bodyPr/>
          <a:lstStyle/>
          <a:p>
            <a:r>
              <a:rPr lang="en-US" dirty="0" smtClean="0"/>
              <a:t>Treatment and Recovery</a:t>
            </a:r>
            <a:endParaRPr lang="en-US" dirty="0"/>
          </a:p>
        </p:txBody>
      </p:sp>
      <p:sp>
        <p:nvSpPr>
          <p:cNvPr id="46084" name="Rectangle 7"/>
          <p:cNvSpPr>
            <a:spLocks noGrp="1" noChangeArrowheads="1"/>
          </p:cNvSpPr>
          <p:nvPr>
            <p:ph type="body" idx="1"/>
          </p:nvPr>
        </p:nvSpPr>
        <p:spPr/>
        <p:txBody>
          <a:bodyPr/>
          <a:lstStyle/>
          <a:p>
            <a:r>
              <a:rPr lang="en-US" dirty="0" smtClean="0"/>
              <a:t>In 2012, an estimated 23.1 million Americans age 12 or older needed treatment for a drug or alcohol problem.</a:t>
            </a:r>
          </a:p>
          <a:p>
            <a:r>
              <a:rPr lang="en-US" dirty="0" smtClean="0"/>
              <a:t>The most difficult step in recovery is admitting that there is a problem. Denial is the hallmark of addiction.</a:t>
            </a:r>
          </a:p>
          <a:p>
            <a:r>
              <a:rPr lang="en-US" i="1" dirty="0" smtClean="0"/>
              <a:t>Detoxification</a:t>
            </a:r>
            <a:r>
              <a:rPr lang="en-US" dirty="0" smtClean="0"/>
              <a:t> refers to the early abstinence period, during which an addict adjusts physically and cognitively.</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33001998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6"/>
          <p:cNvSpPr>
            <a:spLocks noGrp="1" noChangeArrowheads="1"/>
          </p:cNvSpPr>
          <p:nvPr>
            <p:ph type="title"/>
          </p:nvPr>
        </p:nvSpPr>
        <p:spPr/>
        <p:txBody>
          <a:bodyPr/>
          <a:lstStyle/>
          <a:p>
            <a:r>
              <a:rPr lang="en-US" dirty="0" smtClean="0"/>
              <a:t>Treatment Approaches</a:t>
            </a:r>
            <a:endParaRPr lang="en-US" dirty="0"/>
          </a:p>
        </p:txBody>
      </p:sp>
      <p:sp>
        <p:nvSpPr>
          <p:cNvPr id="47108" name="Rectangle 7"/>
          <p:cNvSpPr>
            <a:spLocks noGrp="1" noChangeArrowheads="1"/>
          </p:cNvSpPr>
          <p:nvPr>
            <p:ph type="body" idx="1"/>
          </p:nvPr>
        </p:nvSpPr>
        <p:spPr/>
        <p:txBody>
          <a:bodyPr/>
          <a:lstStyle/>
          <a:p>
            <a:r>
              <a:rPr lang="en-US" dirty="0" smtClean="0"/>
              <a:t>Outpatient behavioral treatment:</a:t>
            </a:r>
          </a:p>
          <a:p>
            <a:pPr lvl="1"/>
            <a:r>
              <a:rPr lang="en-US" dirty="0" smtClean="0"/>
              <a:t>Residential treatment </a:t>
            </a:r>
          </a:p>
          <a:p>
            <a:pPr lvl="1"/>
            <a:r>
              <a:rPr lang="en-US" dirty="0" smtClean="0"/>
              <a:t>Therapeutic communities</a:t>
            </a:r>
          </a:p>
          <a:p>
            <a:r>
              <a:rPr lang="en-US" dirty="0" smtClean="0"/>
              <a:t>12-step programs:</a:t>
            </a:r>
          </a:p>
          <a:p>
            <a:pPr lvl="1"/>
            <a:r>
              <a:rPr lang="en-US" dirty="0" smtClean="0"/>
              <a:t>Alcoholics Anonymous</a:t>
            </a:r>
          </a:p>
          <a:p>
            <a:pPr lvl="1"/>
            <a:r>
              <a:rPr lang="en-US" dirty="0" smtClean="0"/>
              <a:t>Cocaine Anonymous</a:t>
            </a:r>
          </a:p>
          <a:p>
            <a:pPr lvl="1"/>
            <a:r>
              <a:rPr lang="en-US" dirty="0" smtClean="0"/>
              <a:t>Crystal Meth Anonymous</a:t>
            </a:r>
          </a:p>
          <a:p>
            <a:pPr lvl="1"/>
            <a:r>
              <a:rPr lang="en-US" dirty="0" smtClean="0"/>
              <a:t>Gambler</a:t>
            </a:r>
            <a:r>
              <a:rPr lang="fr-FR" dirty="0" smtClean="0"/>
              <a:t>'</a:t>
            </a:r>
            <a:r>
              <a:rPr lang="en-US" dirty="0" smtClean="0"/>
              <a:t>s Anonymous </a:t>
            </a:r>
          </a:p>
          <a:p>
            <a:pPr lvl="1"/>
            <a:r>
              <a:rPr lang="en-US" dirty="0" smtClean="0"/>
              <a:t>Pills Anonymous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96288289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6"/>
          <p:cNvSpPr>
            <a:spLocks noGrp="1" noChangeArrowheads="1"/>
          </p:cNvSpPr>
          <p:nvPr>
            <p:ph type="title"/>
          </p:nvPr>
        </p:nvSpPr>
        <p:spPr>
          <a:xfrm>
            <a:off x="0" y="0"/>
            <a:ext cx="9144000" cy="1077218"/>
          </a:xfrm>
        </p:spPr>
        <p:txBody>
          <a:bodyPr/>
          <a:lstStyle/>
          <a:p>
            <a:r>
              <a:rPr lang="en-US" dirty="0" smtClean="0"/>
              <a:t>Addressing Drug Misuse and Abuse in the United States</a:t>
            </a:r>
            <a:endParaRPr lang="en-US" dirty="0"/>
          </a:p>
        </p:txBody>
      </p:sp>
      <p:sp>
        <p:nvSpPr>
          <p:cNvPr id="48132" name="Rectangle 7"/>
          <p:cNvSpPr>
            <a:spLocks noGrp="1" noChangeArrowheads="1"/>
          </p:cNvSpPr>
          <p:nvPr>
            <p:ph type="body" idx="1"/>
          </p:nvPr>
        </p:nvSpPr>
        <p:spPr/>
        <p:txBody>
          <a:bodyPr/>
          <a:lstStyle/>
          <a:p>
            <a:r>
              <a:rPr lang="en-US" dirty="0" smtClean="0"/>
              <a:t>Risks associated with drug use extend beyond the personal. Illegal drug use costs about $193 billion per year.</a:t>
            </a:r>
          </a:p>
          <a:p>
            <a:r>
              <a:rPr lang="en-US" dirty="0" smtClean="0"/>
              <a:t>Some 50 percent of those who use illicit drugs are employed either full or part time.</a:t>
            </a:r>
          </a:p>
          <a:p>
            <a:r>
              <a:rPr lang="en-US" dirty="0" smtClean="0"/>
              <a:t>Reductions in student drug use might require changing attitudes, identifying high-risk students, </a:t>
            </a:r>
            <a:br>
              <a:rPr lang="en-US" dirty="0" smtClean="0"/>
            </a:br>
            <a:r>
              <a:rPr lang="en-US" dirty="0" smtClean="0"/>
              <a:t>and providing services.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18043445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6"/>
          <p:cNvSpPr>
            <a:spLocks noGrp="1" noChangeArrowheads="1"/>
          </p:cNvSpPr>
          <p:nvPr>
            <p:ph type="title"/>
          </p:nvPr>
        </p:nvSpPr>
        <p:spPr/>
        <p:txBody>
          <a:bodyPr/>
          <a:lstStyle/>
          <a:p>
            <a:r>
              <a:rPr lang="en-US" dirty="0" smtClean="0"/>
              <a:t>Possible Solutions to the Drug Problem</a:t>
            </a:r>
            <a:endParaRPr lang="en-US" dirty="0"/>
          </a:p>
        </p:txBody>
      </p:sp>
      <p:sp>
        <p:nvSpPr>
          <p:cNvPr id="49156" name="Rectangle 7"/>
          <p:cNvSpPr>
            <a:spLocks noGrp="1" noChangeArrowheads="1"/>
          </p:cNvSpPr>
          <p:nvPr>
            <p:ph type="body" idx="1"/>
          </p:nvPr>
        </p:nvSpPr>
        <p:spPr>
          <a:xfrm>
            <a:off x="365124" y="1141413"/>
            <a:ext cx="8353311" cy="5106987"/>
          </a:xfrm>
        </p:spPr>
        <p:txBody>
          <a:bodyPr/>
          <a:lstStyle/>
          <a:p>
            <a:r>
              <a:rPr lang="en-US" dirty="0" smtClean="0"/>
              <a:t>Educate young people about drugs.</a:t>
            </a:r>
          </a:p>
          <a:p>
            <a:r>
              <a:rPr lang="en-US" dirty="0" smtClean="0"/>
              <a:t>Implement stricter border controls.</a:t>
            </a:r>
          </a:p>
          <a:p>
            <a:r>
              <a:rPr lang="en-US" dirty="0" smtClean="0"/>
              <a:t>Require longer prison sentences for drug dealers.</a:t>
            </a:r>
          </a:p>
          <a:p>
            <a:r>
              <a:rPr lang="en-US" dirty="0" smtClean="0"/>
              <a:t>Increase spending on prevention and improve the enforcement of anti-drug laws; also facilitate greater cooperation among agencies.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66067465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6"/>
          <p:cNvSpPr>
            <a:spLocks noGrp="1" noChangeArrowheads="1"/>
          </p:cNvSpPr>
          <p:nvPr>
            <p:ph type="title"/>
          </p:nvPr>
        </p:nvSpPr>
        <p:spPr/>
        <p:txBody>
          <a:bodyPr/>
          <a:lstStyle/>
          <a:p>
            <a:r>
              <a:rPr lang="en-US" dirty="0" smtClean="0"/>
              <a:t>Assessing Yourself—A Personal Inventory</a:t>
            </a:r>
            <a:endParaRPr lang="en-US" dirty="0"/>
          </a:p>
        </p:txBody>
      </p:sp>
      <p:sp>
        <p:nvSpPr>
          <p:cNvPr id="50180" name="Rectangle 7"/>
          <p:cNvSpPr>
            <a:spLocks noGrp="1" noChangeArrowheads="1"/>
          </p:cNvSpPr>
          <p:nvPr>
            <p:ph type="body" idx="1"/>
          </p:nvPr>
        </p:nvSpPr>
        <p:spPr/>
        <p:txBody>
          <a:bodyPr/>
          <a:lstStyle/>
          <a:p>
            <a:r>
              <a:rPr lang="en-US" dirty="0" smtClean="0"/>
              <a:t>Go online to MasteringHealth to take the "Learn to Recognize Drug Use and Potential Abuse" assessment.</a:t>
            </a:r>
          </a:p>
          <a:p>
            <a:r>
              <a:rPr lang="en-US" dirty="0" smtClean="0"/>
              <a:t>Do you think your age impacts how you view illicit drugs and the laws that surround them?</a:t>
            </a:r>
          </a:p>
          <a:p>
            <a:r>
              <a:rPr lang="en-US" dirty="0" smtClean="0"/>
              <a:t>If you have used or continue to use illicit drugs, do you think your life and the life of those you love is better for this?</a:t>
            </a:r>
          </a:p>
          <a:p>
            <a:r>
              <a:rPr lang="en-US" dirty="0" smtClean="0"/>
              <a:t>Would you mind if your physician or pharmacist used drugs recreationally the day before you required the services of these people?</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5898091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Grp="1" noChangeArrowheads="1"/>
          </p:cNvSpPr>
          <p:nvPr>
            <p:ph type="title"/>
          </p:nvPr>
        </p:nvSpPr>
        <p:spPr/>
        <p:txBody>
          <a:bodyPr/>
          <a:lstStyle/>
          <a:p>
            <a:r>
              <a:rPr lang="en-US" dirty="0" smtClean="0"/>
              <a:t>How Drugs Affect the Brain</a:t>
            </a:r>
            <a:endParaRPr lang="en-US" dirty="0"/>
          </a:p>
        </p:txBody>
      </p:sp>
      <p:sp>
        <p:nvSpPr>
          <p:cNvPr id="7172" name="Rectangle 7"/>
          <p:cNvSpPr>
            <a:spLocks noGrp="1" noChangeArrowheads="1"/>
          </p:cNvSpPr>
          <p:nvPr>
            <p:ph type="body" idx="1"/>
          </p:nvPr>
        </p:nvSpPr>
        <p:spPr/>
        <p:txBody>
          <a:bodyPr/>
          <a:lstStyle/>
          <a:p>
            <a:r>
              <a:rPr lang="en-US" dirty="0" smtClean="0"/>
              <a:t>Pleasure, or reward, is a powerful biological force for survival.</a:t>
            </a:r>
          </a:p>
          <a:p>
            <a:r>
              <a:rPr lang="en-US" dirty="0" smtClean="0"/>
              <a:t>Life-sustaining activities stimulate specialized nerve cells devoted to producing and regulating pleasure.</a:t>
            </a:r>
          </a:p>
          <a:p>
            <a:r>
              <a:rPr lang="en-US" dirty="0" smtClean="0"/>
              <a:t>A neurotransmitter is one of many chemical substances that transmit nerve impulses along </a:t>
            </a:r>
            <a:br>
              <a:rPr lang="en-US" dirty="0" smtClean="0"/>
            </a:br>
            <a:r>
              <a:rPr lang="en-US" dirty="0" smtClean="0"/>
              <a:t>nerve fibers.</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3909514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9"/>
          <p:cNvSpPr>
            <a:spLocks noGrp="1" noChangeArrowheads="1"/>
          </p:cNvSpPr>
          <p:nvPr>
            <p:ph type="title"/>
          </p:nvPr>
        </p:nvSpPr>
        <p:spPr>
          <a:xfrm>
            <a:off x="0" y="0"/>
            <a:ext cx="9144000" cy="1569660"/>
          </a:xfrm>
        </p:spPr>
        <p:txBody>
          <a:bodyPr/>
          <a:lstStyle/>
          <a:p>
            <a:pPr eaLnBrk="1" hangingPunct="1">
              <a:defRPr/>
            </a:pPr>
            <a:r>
              <a:rPr lang="en-US" dirty="0">
                <a:latin typeface="Arial" charset="0"/>
                <a:cs typeface="Arial" charset="0"/>
              </a:rPr>
              <a:t>The Action of Cocaine at </a:t>
            </a:r>
            <a:r>
              <a:rPr lang="en-US" dirty="0" smtClean="0">
                <a:latin typeface="Arial" charset="0"/>
                <a:cs typeface="Arial" charset="0"/>
              </a:rPr>
              <a:t>Dopamine Receptors </a:t>
            </a:r>
            <a:r>
              <a:rPr lang="en-US" dirty="0">
                <a:latin typeface="Arial" charset="0"/>
                <a:cs typeface="Arial" charset="0"/>
              </a:rPr>
              <a:t>in the Brain, an Example </a:t>
            </a:r>
            <a:r>
              <a:rPr lang="en-US" dirty="0" smtClean="0">
                <a:latin typeface="Arial" charset="0"/>
                <a:cs typeface="Arial" charset="0"/>
              </a:rPr>
              <a:t>of Psychoactive </a:t>
            </a:r>
            <a:r>
              <a:rPr lang="en-US" dirty="0">
                <a:latin typeface="Arial" charset="0"/>
                <a:cs typeface="Arial" charset="0"/>
              </a:rPr>
              <a:t>Drug Action</a:t>
            </a:r>
          </a:p>
        </p:txBody>
      </p:sp>
      <p:pic>
        <p:nvPicPr>
          <p:cNvPr id="2" name="Picture 1" descr="figure_12_01_labeled.jpg"/>
          <p:cNvPicPr>
            <a:picLocks noChangeAspect="1"/>
          </p:cNvPicPr>
          <p:nvPr/>
        </p:nvPicPr>
        <p:blipFill rotWithShape="1">
          <a:blip r:embed="rId3">
            <a:extLst>
              <a:ext uri="{28A0092B-C50C-407E-A947-70E740481C1C}">
                <a14:useLocalDpi xmlns:a14="http://schemas.microsoft.com/office/drawing/2010/main" val="0"/>
              </a:ext>
            </a:extLst>
          </a:blip>
          <a:srcRect b="4102"/>
          <a:stretch/>
        </p:blipFill>
        <p:spPr>
          <a:xfrm>
            <a:off x="271272" y="1733892"/>
            <a:ext cx="8601456" cy="4290916"/>
          </a:xfrm>
          <a:prstGeom prst="rect">
            <a:avLst/>
          </a:prstGeom>
        </p:spPr>
      </p:pic>
      <p:sp>
        <p:nvSpPr>
          <p:cNvPr id="3" name="Footer Placeholder 2"/>
          <p:cNvSpPr>
            <a:spLocks noGrp="1"/>
          </p:cNvSpPr>
          <p:nvPr>
            <p:ph type="ftr" sz="quarter" idx="10"/>
          </p:nvPr>
        </p:nvSpPr>
        <p:spPr/>
        <p:txBody>
          <a:bodyPr/>
          <a:lstStyle/>
          <a:p>
            <a:pPr>
              <a:defRPr/>
            </a:pPr>
            <a:r>
              <a:rPr lang="en-GB" dirty="0" smtClean="0"/>
              <a:t>© 2016 Pearson Education, Inc.</a:t>
            </a:r>
            <a:endParaRPr lang="en-GB" dirty="0"/>
          </a:p>
        </p:txBody>
      </p:sp>
    </p:spTree>
    <p:extLst>
      <p:ext uri="{BB962C8B-B14F-4D97-AF65-F5344CB8AC3E}">
        <p14:creationId xmlns:p14="http://schemas.microsoft.com/office/powerpoint/2010/main" val="12809157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6"/>
          <p:cNvSpPr>
            <a:spLocks noGrp="1" noChangeArrowheads="1"/>
          </p:cNvSpPr>
          <p:nvPr>
            <p:ph type="title"/>
          </p:nvPr>
        </p:nvSpPr>
        <p:spPr/>
        <p:txBody>
          <a:bodyPr/>
          <a:lstStyle/>
          <a:p>
            <a:r>
              <a:rPr lang="en-US" dirty="0" smtClean="0"/>
              <a:t>Types of Drugs</a:t>
            </a:r>
            <a:endParaRPr lang="en-US" dirty="0"/>
          </a:p>
        </p:txBody>
      </p:sp>
      <p:sp>
        <p:nvSpPr>
          <p:cNvPr id="9220" name="Rectangle 7"/>
          <p:cNvSpPr>
            <a:spLocks noGrp="1" noChangeArrowheads="1"/>
          </p:cNvSpPr>
          <p:nvPr>
            <p:ph type="body" idx="1"/>
          </p:nvPr>
        </p:nvSpPr>
        <p:spPr/>
        <p:txBody>
          <a:bodyPr/>
          <a:lstStyle/>
          <a:p>
            <a:r>
              <a:rPr lang="en-US" dirty="0" smtClean="0"/>
              <a:t>Prescription drugs</a:t>
            </a:r>
          </a:p>
          <a:p>
            <a:r>
              <a:rPr lang="en-US" dirty="0" smtClean="0"/>
              <a:t>Over-the-counter (OTC) drugs</a:t>
            </a:r>
          </a:p>
          <a:p>
            <a:r>
              <a:rPr lang="en-US" dirty="0" smtClean="0"/>
              <a:t>Recreational drugs</a:t>
            </a:r>
          </a:p>
          <a:p>
            <a:r>
              <a:rPr lang="en-US" dirty="0" smtClean="0"/>
              <a:t>Herbal preparations</a:t>
            </a:r>
          </a:p>
          <a:p>
            <a:r>
              <a:rPr lang="en-US" dirty="0" smtClean="0"/>
              <a:t>Illicit (illegal) drugs</a:t>
            </a:r>
          </a:p>
          <a:p>
            <a:r>
              <a:rPr lang="en-US" dirty="0" smtClean="0"/>
              <a:t>Commercial preparations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42641635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a:spLocks noGrp="1" noChangeArrowheads="1"/>
          </p:cNvSpPr>
          <p:nvPr>
            <p:ph type="title"/>
          </p:nvPr>
        </p:nvSpPr>
        <p:spPr/>
        <p:txBody>
          <a:bodyPr/>
          <a:lstStyle/>
          <a:p>
            <a:r>
              <a:rPr lang="en-US" dirty="0" smtClean="0"/>
              <a:t>Routes of Drug Administration</a:t>
            </a:r>
            <a:endParaRPr lang="en-US" dirty="0"/>
          </a:p>
        </p:txBody>
      </p:sp>
      <p:sp>
        <p:nvSpPr>
          <p:cNvPr id="10244" name="Rectangle 7"/>
          <p:cNvSpPr>
            <a:spLocks noGrp="1" noChangeArrowheads="1"/>
          </p:cNvSpPr>
          <p:nvPr>
            <p:ph type="body" idx="1"/>
          </p:nvPr>
        </p:nvSpPr>
        <p:spPr/>
        <p:txBody>
          <a:bodyPr/>
          <a:lstStyle/>
          <a:p>
            <a:r>
              <a:rPr lang="en-US" dirty="0" smtClean="0"/>
              <a:t>Oral ingestion: Taken by mouth</a:t>
            </a:r>
          </a:p>
          <a:p>
            <a:r>
              <a:rPr lang="en-US" dirty="0" smtClean="0"/>
              <a:t>Inhalation: Sniffed, smoked, or inhaled</a:t>
            </a:r>
          </a:p>
          <a:p>
            <a:r>
              <a:rPr lang="en-US" dirty="0" smtClean="0"/>
              <a:t>Injection: Administered either intravenously or subcutaneously</a:t>
            </a:r>
          </a:p>
          <a:p>
            <a:r>
              <a:rPr lang="en-US" dirty="0" smtClean="0"/>
              <a:t>Transdermal: Absorbed through the skin, vagina, or anus (suppositories)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3586790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9"/>
          <p:cNvSpPr>
            <a:spLocks noGrp="1" noChangeArrowheads="1"/>
          </p:cNvSpPr>
          <p:nvPr>
            <p:ph type="title"/>
          </p:nvPr>
        </p:nvSpPr>
        <p:spPr/>
        <p:txBody>
          <a:bodyPr/>
          <a:lstStyle/>
          <a:p>
            <a:pPr eaLnBrk="1" hangingPunct="1">
              <a:defRPr/>
            </a:pPr>
            <a:r>
              <a:rPr lang="en-US" dirty="0">
                <a:latin typeface="Arial" charset="0"/>
                <a:cs typeface="Arial" charset="0"/>
              </a:rPr>
              <a:t>Routes of Drug Administration</a:t>
            </a:r>
          </a:p>
        </p:txBody>
      </p:sp>
      <p:sp>
        <p:nvSpPr>
          <p:cNvPr id="2" name="Footer Placeholder 1"/>
          <p:cNvSpPr>
            <a:spLocks noGrp="1"/>
          </p:cNvSpPr>
          <p:nvPr>
            <p:ph type="ftr" sz="quarter" idx="10"/>
          </p:nvPr>
        </p:nvSpPr>
        <p:spPr/>
        <p:txBody>
          <a:bodyPr/>
          <a:lstStyle/>
          <a:p>
            <a:pPr>
              <a:defRPr/>
            </a:pPr>
            <a:r>
              <a:rPr lang="en-GB" dirty="0" smtClean="0"/>
              <a:t>© 2016 Pearson Education, Inc.</a:t>
            </a:r>
            <a:endParaRPr lang="en-GB" dirty="0"/>
          </a:p>
        </p:txBody>
      </p:sp>
      <p:pic>
        <p:nvPicPr>
          <p:cNvPr id="3" name="Picture 2" descr="figure_12_02_labeled.jpg"/>
          <p:cNvPicPr>
            <a:picLocks noChangeAspect="1"/>
          </p:cNvPicPr>
          <p:nvPr/>
        </p:nvPicPr>
        <p:blipFill rotWithShape="1">
          <a:blip r:embed="rId3">
            <a:extLst>
              <a:ext uri="{28A0092B-C50C-407E-A947-70E740481C1C}">
                <a14:useLocalDpi xmlns:a14="http://schemas.microsoft.com/office/drawing/2010/main" val="0"/>
              </a:ext>
            </a:extLst>
          </a:blip>
          <a:srcRect b="3217"/>
          <a:stretch/>
        </p:blipFill>
        <p:spPr>
          <a:xfrm>
            <a:off x="662248" y="591673"/>
            <a:ext cx="7819505" cy="5674655"/>
          </a:xfrm>
          <a:prstGeom prst="rect">
            <a:avLst/>
          </a:prstGeom>
        </p:spPr>
      </p:pic>
    </p:spTree>
    <p:extLst>
      <p:ext uri="{BB962C8B-B14F-4D97-AF65-F5344CB8AC3E}">
        <p14:creationId xmlns:p14="http://schemas.microsoft.com/office/powerpoint/2010/main" val="37088638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845</TotalTime>
  <Words>3462</Words>
  <Application>Microsoft Macintosh PowerPoint</Application>
  <PresentationFormat>On-screen Show (4:3)</PresentationFormat>
  <Paragraphs>371</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HA5Lect_template</vt:lpstr>
      <vt:lpstr>Chapter 12:  Avoiding Drug Misuse and Abuse</vt:lpstr>
      <vt:lpstr>Did you PREPARE and did you LEARN?</vt:lpstr>
      <vt:lpstr>Did you PREPARE and did you LEARN?</vt:lpstr>
      <vt:lpstr>Drug Dynamics</vt:lpstr>
      <vt:lpstr>How Drugs Affect the Brain</vt:lpstr>
      <vt:lpstr>The Action of Cocaine at Dopamine Receptors in the Brain, an Example of Psychoactive Drug Action</vt:lpstr>
      <vt:lpstr>Types of Drugs</vt:lpstr>
      <vt:lpstr>Routes of Drug Administration</vt:lpstr>
      <vt:lpstr>Routes of Drug Administration</vt:lpstr>
      <vt:lpstr>Drug Interactions</vt:lpstr>
      <vt:lpstr>Using, Misusing, and Abusing Drugs</vt:lpstr>
      <vt:lpstr>Abuse of Over-the-Counter (OTC) Drugs</vt:lpstr>
      <vt:lpstr>Nonmedical Use or Abuse of Prescription Drugs</vt:lpstr>
      <vt:lpstr>See It! Video: Government Crackdown on Painkillers</vt:lpstr>
      <vt:lpstr>College Students and Prescription Drug Abuse</vt:lpstr>
      <vt:lpstr>Illicit Drugs</vt:lpstr>
      <vt:lpstr>PowerPoint Presentation</vt:lpstr>
      <vt:lpstr>Why Do Some College Students Use Drugs?</vt:lpstr>
      <vt:lpstr>Why Don't Some College Students Use Drugs?</vt:lpstr>
      <vt:lpstr>Common Drugs of Abuse</vt:lpstr>
      <vt:lpstr>PowerPoint Presentation</vt:lpstr>
      <vt:lpstr>PowerPoint Presentation</vt:lpstr>
      <vt:lpstr>Stimulants</vt:lpstr>
      <vt:lpstr>Stimulants</vt:lpstr>
      <vt:lpstr>Physical Consequences of Methamphetamine</vt:lpstr>
      <vt:lpstr>Caffeine</vt:lpstr>
      <vt:lpstr>Caffeine Content Comparison</vt:lpstr>
      <vt:lpstr>Marijuana</vt:lpstr>
      <vt:lpstr>Marijuana and Driving</vt:lpstr>
      <vt:lpstr>Effects of Chronic Marijuana Use</vt:lpstr>
      <vt:lpstr>Did You Know?</vt:lpstr>
      <vt:lpstr>Marijuana as Medicine</vt:lpstr>
      <vt:lpstr>Synthetic Marijuana</vt:lpstr>
      <vt:lpstr>Depressants: Benzodiazepines and Barbiturates</vt:lpstr>
      <vt:lpstr>Depressants: Opiates</vt:lpstr>
      <vt:lpstr>Treatment for Heroin Addiction</vt:lpstr>
      <vt:lpstr>Hallucinogens</vt:lpstr>
      <vt:lpstr>Hallucinogens</vt:lpstr>
      <vt:lpstr>Hallucinogens: LSD</vt:lpstr>
      <vt:lpstr>Club Drugs or Designer Drugs</vt:lpstr>
      <vt:lpstr>Mescaline</vt:lpstr>
      <vt:lpstr>Inhalants</vt:lpstr>
      <vt:lpstr>Steroids</vt:lpstr>
      <vt:lpstr>Treatment and Recovery</vt:lpstr>
      <vt:lpstr>Treatment Approaches</vt:lpstr>
      <vt:lpstr>Addressing Drug Misuse and Abuse in the United States</vt:lpstr>
      <vt:lpstr>Possible Solutions to the Drug Problem</vt:lpstr>
      <vt:lpstr>Assessing Yourself—A Personal Inventory</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Pawan Kr Bhambrah</cp:lastModifiedBy>
  <cp:revision>156</cp:revision>
  <dcterms:created xsi:type="dcterms:W3CDTF">2007-09-26T05:29:17Z</dcterms:created>
  <dcterms:modified xsi:type="dcterms:W3CDTF">2015-01-29T12:17:07Z</dcterms:modified>
</cp:coreProperties>
</file>