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3"/>
  </p:notesMasterIdLst>
  <p:handoutMasterIdLst>
    <p:handoutMasterId r:id="rId34"/>
  </p:handoutMasterIdLst>
  <p:sldIdLst>
    <p:sldId id="256" r:id="rId2"/>
    <p:sldId id="260" r:id="rId3"/>
    <p:sldId id="261" r:id="rId4"/>
    <p:sldId id="262" r:id="rId5"/>
    <p:sldId id="264" r:id="rId6"/>
    <p:sldId id="265" r:id="rId7"/>
    <p:sldId id="266" r:id="rId8"/>
    <p:sldId id="267" r:id="rId9"/>
    <p:sldId id="268" r:id="rId10"/>
    <p:sldId id="269" r:id="rId11"/>
    <p:sldId id="270" r:id="rId12"/>
    <p:sldId id="272" r:id="rId13"/>
    <p:sldId id="273" r:id="rId14"/>
    <p:sldId id="274" r:id="rId15"/>
    <p:sldId id="275" r:id="rId16"/>
    <p:sldId id="276" r:id="rId17"/>
    <p:sldId id="293" r:id="rId18"/>
    <p:sldId id="277" r:id="rId19"/>
    <p:sldId id="278" r:id="rId20"/>
    <p:sldId id="279" r:id="rId21"/>
    <p:sldId id="280" r:id="rId22"/>
    <p:sldId id="281" r:id="rId23"/>
    <p:sldId id="282" r:id="rId24"/>
    <p:sldId id="283" r:id="rId25"/>
    <p:sldId id="285" r:id="rId26"/>
    <p:sldId id="286" r:id="rId27"/>
    <p:sldId id="288" r:id="rId28"/>
    <p:sldId id="294" r:id="rId29"/>
    <p:sldId id="290" r:id="rId30"/>
    <p:sldId id="291" r:id="rId31"/>
    <p:sldId id="292"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4C9F"/>
    <a:srgbClr val="E87A4C"/>
    <a:srgbClr val="C8E718"/>
    <a:srgbClr val="478F86"/>
    <a:srgbClr val="DF5647"/>
    <a:srgbClr val="C80A2B"/>
    <a:srgbClr val="BE191F"/>
    <a:srgbClr val="1CA4CC"/>
    <a:srgbClr val="F04F23"/>
    <a:srgbClr val="F570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25" autoAdjust="0"/>
    <p:restoredTop sz="93900" autoAdjust="0"/>
  </p:normalViewPr>
  <p:slideViewPr>
    <p:cSldViewPr snapToGrid="0">
      <p:cViewPr varScale="1">
        <p:scale>
          <a:sx n="142" d="100"/>
          <a:sy n="142" d="100"/>
        </p:scale>
        <p:origin x="-1976" y="-104"/>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3DECC6-0E4B-944F-914F-BD69B935B2ED}" type="doc">
      <dgm:prSet loTypeId="urn:microsoft.com/office/officeart/2005/8/layout/hierarchy1" loCatId="hierarchy" qsTypeId="urn:microsoft.com/office/officeart/2005/8/quickstyle/simple4" qsCatId="simple" csTypeId="urn:microsoft.com/office/officeart/2005/8/colors/accent1_2#1" csCatId="accent1" phldr="1"/>
      <dgm:spPr/>
      <dgm:t>
        <a:bodyPr/>
        <a:lstStyle/>
        <a:p>
          <a:endParaRPr lang="en-US"/>
        </a:p>
      </dgm:t>
    </dgm:pt>
    <dgm:pt modelId="{ED5AA1C4-7FC6-3F46-912F-C1CB3C9BFD2A}">
      <dgm:prSet phldrT="[Text]"/>
      <dgm:spPr/>
      <dgm:t>
        <a:bodyPr/>
        <a:lstStyle/>
        <a:p>
          <a:r>
            <a:rPr lang="en-US" dirty="0" smtClean="0"/>
            <a:t>Diseases related to stress</a:t>
          </a:r>
          <a:endParaRPr lang="en-US" dirty="0"/>
        </a:p>
      </dgm:t>
    </dgm:pt>
    <dgm:pt modelId="{B7942C7C-EC27-AC4B-AB93-159199A62BBC}" type="parTrans" cxnId="{ADA75101-C209-8344-85A7-DE88272A078E}">
      <dgm:prSet/>
      <dgm:spPr/>
      <dgm:t>
        <a:bodyPr/>
        <a:lstStyle/>
        <a:p>
          <a:endParaRPr lang="en-US"/>
        </a:p>
      </dgm:t>
    </dgm:pt>
    <dgm:pt modelId="{CEB553F9-F939-074E-A754-3D387DD1C941}" type="sibTrans" cxnId="{ADA75101-C209-8344-85A7-DE88272A078E}">
      <dgm:prSet/>
      <dgm:spPr/>
      <dgm:t>
        <a:bodyPr/>
        <a:lstStyle/>
        <a:p>
          <a:endParaRPr lang="en-US"/>
        </a:p>
      </dgm:t>
    </dgm:pt>
    <dgm:pt modelId="{822BDBCF-5443-EC4F-8E45-B27098072CD1}">
      <dgm:prSet phldrT="[Text]"/>
      <dgm:spPr/>
      <dgm:t>
        <a:bodyPr/>
        <a:lstStyle/>
        <a:p>
          <a:r>
            <a:rPr lang="en-US" dirty="0" smtClean="0"/>
            <a:t>Cardiovascular Disease</a:t>
          </a:r>
          <a:endParaRPr lang="en-US" dirty="0"/>
        </a:p>
      </dgm:t>
    </dgm:pt>
    <dgm:pt modelId="{2BC6801A-2F0E-F94C-9F3B-F5896DE34E19}" type="parTrans" cxnId="{FF9371C0-8E58-A44A-AB04-9059AF7CBBB0}">
      <dgm:prSet/>
      <dgm:spPr/>
      <dgm:t>
        <a:bodyPr/>
        <a:lstStyle/>
        <a:p>
          <a:endParaRPr lang="en-US" dirty="0"/>
        </a:p>
      </dgm:t>
    </dgm:pt>
    <dgm:pt modelId="{57914404-7D95-844D-8E55-04265109FE69}" type="sibTrans" cxnId="{FF9371C0-8E58-A44A-AB04-9059AF7CBBB0}">
      <dgm:prSet/>
      <dgm:spPr/>
      <dgm:t>
        <a:bodyPr/>
        <a:lstStyle/>
        <a:p>
          <a:endParaRPr lang="en-US"/>
        </a:p>
      </dgm:t>
    </dgm:pt>
    <dgm:pt modelId="{BC3E525C-569D-8141-A229-45AC8F296E79}">
      <dgm:prSet phldrT="[Text]"/>
      <dgm:spPr/>
      <dgm:t>
        <a:bodyPr/>
        <a:lstStyle/>
        <a:p>
          <a:r>
            <a:rPr lang="en-US" dirty="0" smtClean="0"/>
            <a:t>Weight Gain</a:t>
          </a:r>
          <a:endParaRPr lang="en-US" dirty="0"/>
        </a:p>
      </dgm:t>
    </dgm:pt>
    <dgm:pt modelId="{F98C609E-7073-104E-883E-53A59BE57084}" type="parTrans" cxnId="{725BBC44-7507-D046-8A27-7C11B40F0D30}">
      <dgm:prSet/>
      <dgm:spPr/>
      <dgm:t>
        <a:bodyPr/>
        <a:lstStyle/>
        <a:p>
          <a:endParaRPr lang="en-US" dirty="0"/>
        </a:p>
      </dgm:t>
    </dgm:pt>
    <dgm:pt modelId="{8F1556C7-59FA-FA4A-917B-7F205A0BF910}" type="sibTrans" cxnId="{725BBC44-7507-D046-8A27-7C11B40F0D30}">
      <dgm:prSet/>
      <dgm:spPr/>
      <dgm:t>
        <a:bodyPr/>
        <a:lstStyle/>
        <a:p>
          <a:endParaRPr lang="en-US"/>
        </a:p>
      </dgm:t>
    </dgm:pt>
    <dgm:pt modelId="{D8CB5BC9-0DC7-1742-929F-7903B9F5804E}">
      <dgm:prSet phldrT="[Text]"/>
      <dgm:spPr/>
      <dgm:t>
        <a:bodyPr/>
        <a:lstStyle/>
        <a:p>
          <a:r>
            <a:rPr lang="en-US" dirty="0" smtClean="0"/>
            <a:t>Hair Loss</a:t>
          </a:r>
          <a:endParaRPr lang="en-US" dirty="0"/>
        </a:p>
      </dgm:t>
    </dgm:pt>
    <dgm:pt modelId="{487346FA-02A1-864C-BE73-714531D0B26A}" type="parTrans" cxnId="{EB92DF78-F69F-984E-9E11-9776EFCF318B}">
      <dgm:prSet/>
      <dgm:spPr/>
      <dgm:t>
        <a:bodyPr/>
        <a:lstStyle/>
        <a:p>
          <a:endParaRPr lang="en-US" dirty="0"/>
        </a:p>
      </dgm:t>
    </dgm:pt>
    <dgm:pt modelId="{5E126919-48D5-1640-9D9C-39C32148694F}" type="sibTrans" cxnId="{EB92DF78-F69F-984E-9E11-9776EFCF318B}">
      <dgm:prSet/>
      <dgm:spPr/>
      <dgm:t>
        <a:bodyPr/>
        <a:lstStyle/>
        <a:p>
          <a:endParaRPr lang="en-US"/>
        </a:p>
      </dgm:t>
    </dgm:pt>
    <dgm:pt modelId="{6EF99756-8A24-8D40-9101-AA7ED9C9EFC0}">
      <dgm:prSet phldrT="[Text]"/>
      <dgm:spPr/>
      <dgm:t>
        <a:bodyPr/>
        <a:lstStyle/>
        <a:p>
          <a:r>
            <a:rPr lang="en-US" dirty="0" smtClean="0"/>
            <a:t>Diabetes</a:t>
          </a:r>
          <a:endParaRPr lang="en-US" dirty="0"/>
        </a:p>
      </dgm:t>
    </dgm:pt>
    <dgm:pt modelId="{E7AA0DF5-4C3C-FD4D-ACF4-12CE1A5F5B9A}" type="parTrans" cxnId="{165FF524-26A1-8048-AB0F-15FA1086240E}">
      <dgm:prSet/>
      <dgm:spPr/>
      <dgm:t>
        <a:bodyPr/>
        <a:lstStyle/>
        <a:p>
          <a:endParaRPr lang="en-US" dirty="0"/>
        </a:p>
      </dgm:t>
    </dgm:pt>
    <dgm:pt modelId="{1F234FE3-5986-6548-B737-2E21A1CF6E5D}" type="sibTrans" cxnId="{165FF524-26A1-8048-AB0F-15FA1086240E}">
      <dgm:prSet/>
      <dgm:spPr/>
      <dgm:t>
        <a:bodyPr/>
        <a:lstStyle/>
        <a:p>
          <a:endParaRPr lang="en-US"/>
        </a:p>
      </dgm:t>
    </dgm:pt>
    <dgm:pt modelId="{3CCAE9D3-9520-C546-9429-24C4224BDD3B}">
      <dgm:prSet phldrT="[Text]"/>
      <dgm:spPr/>
      <dgm:t>
        <a:bodyPr/>
        <a:lstStyle/>
        <a:p>
          <a:r>
            <a:rPr lang="en-US" dirty="0" smtClean="0"/>
            <a:t>Digestive Problems</a:t>
          </a:r>
          <a:endParaRPr lang="en-US" dirty="0"/>
        </a:p>
      </dgm:t>
    </dgm:pt>
    <dgm:pt modelId="{E989E2E2-3A34-0549-80E8-76E24DB62F76}" type="parTrans" cxnId="{FC057339-5E49-C34F-A0E2-415103133946}">
      <dgm:prSet/>
      <dgm:spPr/>
      <dgm:t>
        <a:bodyPr/>
        <a:lstStyle/>
        <a:p>
          <a:endParaRPr lang="en-US" dirty="0"/>
        </a:p>
      </dgm:t>
    </dgm:pt>
    <dgm:pt modelId="{9AC990F5-448E-1841-9C16-75E0739AFE51}" type="sibTrans" cxnId="{FC057339-5E49-C34F-A0E2-415103133946}">
      <dgm:prSet/>
      <dgm:spPr/>
      <dgm:t>
        <a:bodyPr/>
        <a:lstStyle/>
        <a:p>
          <a:endParaRPr lang="en-US"/>
        </a:p>
      </dgm:t>
    </dgm:pt>
    <dgm:pt modelId="{467125BE-98F3-FD44-B5D1-F6EB26022ACC}">
      <dgm:prSet/>
      <dgm:spPr/>
      <dgm:t>
        <a:bodyPr/>
        <a:lstStyle/>
        <a:p>
          <a:r>
            <a:rPr lang="en-US" dirty="0" smtClean="0"/>
            <a:t>Impaired Immunity and libido</a:t>
          </a:r>
          <a:endParaRPr lang="en-US" dirty="0"/>
        </a:p>
      </dgm:t>
    </dgm:pt>
    <dgm:pt modelId="{698580AD-9D22-EF4D-B188-06CB311104BF}" type="parTrans" cxnId="{176C0D8D-B523-D14F-A995-4734D69E28A6}">
      <dgm:prSet/>
      <dgm:spPr/>
      <dgm:t>
        <a:bodyPr/>
        <a:lstStyle/>
        <a:p>
          <a:endParaRPr lang="en-US" dirty="0"/>
        </a:p>
      </dgm:t>
    </dgm:pt>
    <dgm:pt modelId="{28E72097-CC44-9243-A760-6AB82A6E15D1}" type="sibTrans" cxnId="{176C0D8D-B523-D14F-A995-4734D69E28A6}">
      <dgm:prSet/>
      <dgm:spPr/>
      <dgm:t>
        <a:bodyPr/>
        <a:lstStyle/>
        <a:p>
          <a:endParaRPr lang="en-US"/>
        </a:p>
      </dgm:t>
    </dgm:pt>
    <dgm:pt modelId="{2E684FD0-C11B-4216-B474-7A486173AF20}">
      <dgm:prSet/>
      <dgm:spPr/>
      <dgm:t>
        <a:bodyPr/>
        <a:lstStyle/>
        <a:p>
          <a:r>
            <a:rPr lang="en-US" dirty="0" smtClean="0"/>
            <a:t>Alcohol Dependence</a:t>
          </a:r>
          <a:endParaRPr lang="en-US" dirty="0"/>
        </a:p>
      </dgm:t>
    </dgm:pt>
    <dgm:pt modelId="{7CDCD245-D760-4994-A463-EC96920E17E0}" type="parTrans" cxnId="{D873A842-0B3D-4816-9B8B-4644C9D6ABAA}">
      <dgm:prSet/>
      <dgm:spPr/>
      <dgm:t>
        <a:bodyPr/>
        <a:lstStyle/>
        <a:p>
          <a:endParaRPr lang="en-US"/>
        </a:p>
      </dgm:t>
    </dgm:pt>
    <dgm:pt modelId="{2681B4DC-48BD-4F97-AED6-1058BDF5F8D6}" type="sibTrans" cxnId="{D873A842-0B3D-4816-9B8B-4644C9D6ABAA}">
      <dgm:prSet/>
      <dgm:spPr/>
      <dgm:t>
        <a:bodyPr/>
        <a:lstStyle/>
        <a:p>
          <a:endParaRPr lang="en-US"/>
        </a:p>
      </dgm:t>
    </dgm:pt>
    <dgm:pt modelId="{6FF70F9C-4F93-F844-95C7-250777630F67}" type="pres">
      <dgm:prSet presAssocID="{883DECC6-0E4B-944F-914F-BD69B935B2ED}" presName="hierChild1" presStyleCnt="0">
        <dgm:presLayoutVars>
          <dgm:chPref val="1"/>
          <dgm:dir/>
          <dgm:animOne val="branch"/>
          <dgm:animLvl val="lvl"/>
          <dgm:resizeHandles/>
        </dgm:presLayoutVars>
      </dgm:prSet>
      <dgm:spPr/>
      <dgm:t>
        <a:bodyPr/>
        <a:lstStyle/>
        <a:p>
          <a:endParaRPr lang="en-US"/>
        </a:p>
      </dgm:t>
    </dgm:pt>
    <dgm:pt modelId="{8C5E728F-C7EC-6D46-9D83-EC14D4F8B4B3}" type="pres">
      <dgm:prSet presAssocID="{ED5AA1C4-7FC6-3F46-912F-C1CB3C9BFD2A}" presName="hierRoot1" presStyleCnt="0"/>
      <dgm:spPr/>
    </dgm:pt>
    <dgm:pt modelId="{46117F34-B30B-804E-ADB1-FE1BDC572FCB}" type="pres">
      <dgm:prSet presAssocID="{ED5AA1C4-7FC6-3F46-912F-C1CB3C9BFD2A}" presName="composite" presStyleCnt="0"/>
      <dgm:spPr/>
    </dgm:pt>
    <dgm:pt modelId="{E34FE990-7F95-984E-9857-EF74C34AB501}" type="pres">
      <dgm:prSet presAssocID="{ED5AA1C4-7FC6-3F46-912F-C1CB3C9BFD2A}" presName="background" presStyleLbl="node0" presStyleIdx="0" presStyleCnt="1"/>
      <dgm:spPr/>
    </dgm:pt>
    <dgm:pt modelId="{D76A3A87-A33E-5844-B156-88F32D15625C}" type="pres">
      <dgm:prSet presAssocID="{ED5AA1C4-7FC6-3F46-912F-C1CB3C9BFD2A}" presName="text" presStyleLbl="fgAcc0" presStyleIdx="0" presStyleCnt="1">
        <dgm:presLayoutVars>
          <dgm:chPref val="3"/>
        </dgm:presLayoutVars>
      </dgm:prSet>
      <dgm:spPr/>
      <dgm:t>
        <a:bodyPr/>
        <a:lstStyle/>
        <a:p>
          <a:endParaRPr lang="en-US"/>
        </a:p>
      </dgm:t>
    </dgm:pt>
    <dgm:pt modelId="{378998D3-6E4F-9148-B92E-3C3F0E680903}" type="pres">
      <dgm:prSet presAssocID="{ED5AA1C4-7FC6-3F46-912F-C1CB3C9BFD2A}" presName="hierChild2" presStyleCnt="0"/>
      <dgm:spPr/>
    </dgm:pt>
    <dgm:pt modelId="{04DD88A0-7E0A-4A47-891D-C674CA6F1FAD}" type="pres">
      <dgm:prSet presAssocID="{2BC6801A-2F0E-F94C-9F3B-F5896DE34E19}" presName="Name10" presStyleLbl="parChTrans1D2" presStyleIdx="0" presStyleCnt="3"/>
      <dgm:spPr/>
      <dgm:t>
        <a:bodyPr/>
        <a:lstStyle/>
        <a:p>
          <a:endParaRPr lang="en-US"/>
        </a:p>
      </dgm:t>
    </dgm:pt>
    <dgm:pt modelId="{476EDCEB-BCDE-B548-9062-1C8D62CB1B75}" type="pres">
      <dgm:prSet presAssocID="{822BDBCF-5443-EC4F-8E45-B27098072CD1}" presName="hierRoot2" presStyleCnt="0"/>
      <dgm:spPr/>
    </dgm:pt>
    <dgm:pt modelId="{6D500AAF-55EC-9D49-95F0-65A95C3917EC}" type="pres">
      <dgm:prSet presAssocID="{822BDBCF-5443-EC4F-8E45-B27098072CD1}" presName="composite2" presStyleCnt="0"/>
      <dgm:spPr/>
    </dgm:pt>
    <dgm:pt modelId="{3CADED1F-B360-B349-A385-C9C1E3B4BE63}" type="pres">
      <dgm:prSet presAssocID="{822BDBCF-5443-EC4F-8E45-B27098072CD1}" presName="background2" presStyleLbl="node2" presStyleIdx="0" presStyleCnt="3"/>
      <dgm:spPr/>
    </dgm:pt>
    <dgm:pt modelId="{97706D53-8440-CD49-91D3-5DEE5F25166C}" type="pres">
      <dgm:prSet presAssocID="{822BDBCF-5443-EC4F-8E45-B27098072CD1}" presName="text2" presStyleLbl="fgAcc2" presStyleIdx="0" presStyleCnt="3">
        <dgm:presLayoutVars>
          <dgm:chPref val="3"/>
        </dgm:presLayoutVars>
      </dgm:prSet>
      <dgm:spPr/>
      <dgm:t>
        <a:bodyPr/>
        <a:lstStyle/>
        <a:p>
          <a:endParaRPr lang="en-US"/>
        </a:p>
      </dgm:t>
    </dgm:pt>
    <dgm:pt modelId="{A1D699E9-7C4F-424F-B249-2A7205399EB9}" type="pres">
      <dgm:prSet presAssocID="{822BDBCF-5443-EC4F-8E45-B27098072CD1}" presName="hierChild3" presStyleCnt="0"/>
      <dgm:spPr/>
    </dgm:pt>
    <dgm:pt modelId="{0ABC97ED-118A-8540-9119-543A3E606170}" type="pres">
      <dgm:prSet presAssocID="{F98C609E-7073-104E-883E-53A59BE57084}" presName="Name10" presStyleLbl="parChTrans1D2" presStyleIdx="1" presStyleCnt="3"/>
      <dgm:spPr/>
      <dgm:t>
        <a:bodyPr/>
        <a:lstStyle/>
        <a:p>
          <a:endParaRPr lang="en-US"/>
        </a:p>
      </dgm:t>
    </dgm:pt>
    <dgm:pt modelId="{D1B2263D-5C47-1040-82B1-0CFC756295D0}" type="pres">
      <dgm:prSet presAssocID="{BC3E525C-569D-8141-A229-45AC8F296E79}" presName="hierRoot2" presStyleCnt="0"/>
      <dgm:spPr/>
    </dgm:pt>
    <dgm:pt modelId="{150830C2-DA1E-7743-A802-F5B1C30A9830}" type="pres">
      <dgm:prSet presAssocID="{BC3E525C-569D-8141-A229-45AC8F296E79}" presName="composite2" presStyleCnt="0"/>
      <dgm:spPr/>
    </dgm:pt>
    <dgm:pt modelId="{3273E742-5507-EF4D-B3A5-9DFF0C11A170}" type="pres">
      <dgm:prSet presAssocID="{BC3E525C-569D-8141-A229-45AC8F296E79}" presName="background2" presStyleLbl="node2" presStyleIdx="1" presStyleCnt="3"/>
      <dgm:spPr/>
    </dgm:pt>
    <dgm:pt modelId="{2F2FE2FC-0678-2948-B6E0-A43EBFEF7D7E}" type="pres">
      <dgm:prSet presAssocID="{BC3E525C-569D-8141-A229-45AC8F296E79}" presName="text2" presStyleLbl="fgAcc2" presStyleIdx="1" presStyleCnt="3">
        <dgm:presLayoutVars>
          <dgm:chPref val="3"/>
        </dgm:presLayoutVars>
      </dgm:prSet>
      <dgm:spPr/>
      <dgm:t>
        <a:bodyPr/>
        <a:lstStyle/>
        <a:p>
          <a:endParaRPr lang="en-US"/>
        </a:p>
      </dgm:t>
    </dgm:pt>
    <dgm:pt modelId="{5A45BCC2-2A52-C24E-8F46-C3EF5C14F899}" type="pres">
      <dgm:prSet presAssocID="{BC3E525C-569D-8141-A229-45AC8F296E79}" presName="hierChild3" presStyleCnt="0"/>
      <dgm:spPr/>
    </dgm:pt>
    <dgm:pt modelId="{DBDA0535-D87B-D043-AD31-FB1A23B5ECF1}" type="pres">
      <dgm:prSet presAssocID="{487346FA-02A1-864C-BE73-714531D0B26A}" presName="Name17" presStyleLbl="parChTrans1D3" presStyleIdx="0" presStyleCnt="4"/>
      <dgm:spPr/>
      <dgm:t>
        <a:bodyPr/>
        <a:lstStyle/>
        <a:p>
          <a:endParaRPr lang="en-US"/>
        </a:p>
      </dgm:t>
    </dgm:pt>
    <dgm:pt modelId="{5F43A9E8-9535-8943-9F47-B5D39CF28CB0}" type="pres">
      <dgm:prSet presAssocID="{D8CB5BC9-0DC7-1742-929F-7903B9F5804E}" presName="hierRoot3" presStyleCnt="0"/>
      <dgm:spPr/>
    </dgm:pt>
    <dgm:pt modelId="{75BFA1B2-2BD2-E344-B11E-19D600F885BD}" type="pres">
      <dgm:prSet presAssocID="{D8CB5BC9-0DC7-1742-929F-7903B9F5804E}" presName="composite3" presStyleCnt="0"/>
      <dgm:spPr/>
    </dgm:pt>
    <dgm:pt modelId="{8D59D1D3-886B-1E47-B49D-F3F147BE4B08}" type="pres">
      <dgm:prSet presAssocID="{D8CB5BC9-0DC7-1742-929F-7903B9F5804E}" presName="background3" presStyleLbl="node3" presStyleIdx="0" presStyleCnt="4"/>
      <dgm:spPr/>
    </dgm:pt>
    <dgm:pt modelId="{ECC01F82-B050-914B-9524-CBC350DAF991}" type="pres">
      <dgm:prSet presAssocID="{D8CB5BC9-0DC7-1742-929F-7903B9F5804E}" presName="text3" presStyleLbl="fgAcc3" presStyleIdx="0" presStyleCnt="4">
        <dgm:presLayoutVars>
          <dgm:chPref val="3"/>
        </dgm:presLayoutVars>
      </dgm:prSet>
      <dgm:spPr/>
      <dgm:t>
        <a:bodyPr/>
        <a:lstStyle/>
        <a:p>
          <a:endParaRPr lang="en-US"/>
        </a:p>
      </dgm:t>
    </dgm:pt>
    <dgm:pt modelId="{D94E1821-9D75-7741-9C5F-B811BC5576AB}" type="pres">
      <dgm:prSet presAssocID="{D8CB5BC9-0DC7-1742-929F-7903B9F5804E}" presName="hierChild4" presStyleCnt="0"/>
      <dgm:spPr/>
    </dgm:pt>
    <dgm:pt modelId="{14267484-207A-854E-B9F8-6EEF04043D00}" type="pres">
      <dgm:prSet presAssocID="{698580AD-9D22-EF4D-B188-06CB311104BF}" presName="Name17" presStyleLbl="parChTrans1D3" presStyleIdx="1" presStyleCnt="4"/>
      <dgm:spPr/>
      <dgm:t>
        <a:bodyPr/>
        <a:lstStyle/>
        <a:p>
          <a:endParaRPr lang="en-US"/>
        </a:p>
      </dgm:t>
    </dgm:pt>
    <dgm:pt modelId="{7AD810E4-5D6F-0D48-8233-12562BEBFE23}" type="pres">
      <dgm:prSet presAssocID="{467125BE-98F3-FD44-B5D1-F6EB26022ACC}" presName="hierRoot3" presStyleCnt="0"/>
      <dgm:spPr/>
    </dgm:pt>
    <dgm:pt modelId="{638FF947-157C-A14E-89E1-A760A1C503DF}" type="pres">
      <dgm:prSet presAssocID="{467125BE-98F3-FD44-B5D1-F6EB26022ACC}" presName="composite3" presStyleCnt="0"/>
      <dgm:spPr/>
    </dgm:pt>
    <dgm:pt modelId="{D195AEC9-2B31-F64E-AD36-1BAFD733B352}" type="pres">
      <dgm:prSet presAssocID="{467125BE-98F3-FD44-B5D1-F6EB26022ACC}" presName="background3" presStyleLbl="node3" presStyleIdx="1" presStyleCnt="4"/>
      <dgm:spPr/>
    </dgm:pt>
    <dgm:pt modelId="{AC356F05-E83E-3C41-B0A0-4E45BA06C54B}" type="pres">
      <dgm:prSet presAssocID="{467125BE-98F3-FD44-B5D1-F6EB26022ACC}" presName="text3" presStyleLbl="fgAcc3" presStyleIdx="1" presStyleCnt="4">
        <dgm:presLayoutVars>
          <dgm:chPref val="3"/>
        </dgm:presLayoutVars>
      </dgm:prSet>
      <dgm:spPr/>
      <dgm:t>
        <a:bodyPr/>
        <a:lstStyle/>
        <a:p>
          <a:endParaRPr lang="en-US"/>
        </a:p>
      </dgm:t>
    </dgm:pt>
    <dgm:pt modelId="{EC06C4C8-707F-F04B-9351-6C5D3B367DC9}" type="pres">
      <dgm:prSet presAssocID="{467125BE-98F3-FD44-B5D1-F6EB26022ACC}" presName="hierChild4" presStyleCnt="0"/>
      <dgm:spPr/>
    </dgm:pt>
    <dgm:pt modelId="{DD022542-FD0A-4140-8522-FA802A839F6A}" type="pres">
      <dgm:prSet presAssocID="{E7AA0DF5-4C3C-FD4D-ACF4-12CE1A5F5B9A}" presName="Name17" presStyleLbl="parChTrans1D3" presStyleIdx="2" presStyleCnt="4"/>
      <dgm:spPr/>
      <dgm:t>
        <a:bodyPr/>
        <a:lstStyle/>
        <a:p>
          <a:endParaRPr lang="en-US"/>
        </a:p>
      </dgm:t>
    </dgm:pt>
    <dgm:pt modelId="{038F7EA8-C555-D246-9FAD-5E5F15655043}" type="pres">
      <dgm:prSet presAssocID="{6EF99756-8A24-8D40-9101-AA7ED9C9EFC0}" presName="hierRoot3" presStyleCnt="0"/>
      <dgm:spPr/>
    </dgm:pt>
    <dgm:pt modelId="{886C1FBB-6DEE-0B4E-B815-0BE4BDE4147C}" type="pres">
      <dgm:prSet presAssocID="{6EF99756-8A24-8D40-9101-AA7ED9C9EFC0}" presName="composite3" presStyleCnt="0"/>
      <dgm:spPr/>
    </dgm:pt>
    <dgm:pt modelId="{6BEE1FFF-1E76-BD49-AA66-596C1897F5FB}" type="pres">
      <dgm:prSet presAssocID="{6EF99756-8A24-8D40-9101-AA7ED9C9EFC0}" presName="background3" presStyleLbl="node3" presStyleIdx="2" presStyleCnt="4"/>
      <dgm:spPr/>
    </dgm:pt>
    <dgm:pt modelId="{658AF681-584A-6743-B0CB-10F031B20904}" type="pres">
      <dgm:prSet presAssocID="{6EF99756-8A24-8D40-9101-AA7ED9C9EFC0}" presName="text3" presStyleLbl="fgAcc3" presStyleIdx="2" presStyleCnt="4">
        <dgm:presLayoutVars>
          <dgm:chPref val="3"/>
        </dgm:presLayoutVars>
      </dgm:prSet>
      <dgm:spPr/>
      <dgm:t>
        <a:bodyPr/>
        <a:lstStyle/>
        <a:p>
          <a:endParaRPr lang="en-US"/>
        </a:p>
      </dgm:t>
    </dgm:pt>
    <dgm:pt modelId="{09AC8BDC-EFE4-E945-AFC0-2D4777E57DBD}" type="pres">
      <dgm:prSet presAssocID="{6EF99756-8A24-8D40-9101-AA7ED9C9EFC0}" presName="hierChild4" presStyleCnt="0"/>
      <dgm:spPr/>
    </dgm:pt>
    <dgm:pt modelId="{1BFC01C4-06FA-3A4A-8B06-91B6199D83EA}" type="pres">
      <dgm:prSet presAssocID="{E989E2E2-3A34-0549-80E8-76E24DB62F76}" presName="Name17" presStyleLbl="parChTrans1D3" presStyleIdx="3" presStyleCnt="4"/>
      <dgm:spPr/>
      <dgm:t>
        <a:bodyPr/>
        <a:lstStyle/>
        <a:p>
          <a:endParaRPr lang="en-US"/>
        </a:p>
      </dgm:t>
    </dgm:pt>
    <dgm:pt modelId="{1242348A-129F-3243-9FAA-49C9857A776E}" type="pres">
      <dgm:prSet presAssocID="{3CCAE9D3-9520-C546-9429-24C4224BDD3B}" presName="hierRoot3" presStyleCnt="0"/>
      <dgm:spPr/>
    </dgm:pt>
    <dgm:pt modelId="{E9DD51B3-90B3-4F42-8ECA-7A2F62F70A89}" type="pres">
      <dgm:prSet presAssocID="{3CCAE9D3-9520-C546-9429-24C4224BDD3B}" presName="composite3" presStyleCnt="0"/>
      <dgm:spPr/>
    </dgm:pt>
    <dgm:pt modelId="{41AD6F75-32E6-4E48-8ACF-5894DB23A4B5}" type="pres">
      <dgm:prSet presAssocID="{3CCAE9D3-9520-C546-9429-24C4224BDD3B}" presName="background3" presStyleLbl="node3" presStyleIdx="3" presStyleCnt="4"/>
      <dgm:spPr/>
    </dgm:pt>
    <dgm:pt modelId="{307526E6-A8C2-6D42-AB9C-F469DD614CE7}" type="pres">
      <dgm:prSet presAssocID="{3CCAE9D3-9520-C546-9429-24C4224BDD3B}" presName="text3" presStyleLbl="fgAcc3" presStyleIdx="3" presStyleCnt="4">
        <dgm:presLayoutVars>
          <dgm:chPref val="3"/>
        </dgm:presLayoutVars>
      </dgm:prSet>
      <dgm:spPr/>
      <dgm:t>
        <a:bodyPr/>
        <a:lstStyle/>
        <a:p>
          <a:endParaRPr lang="en-US"/>
        </a:p>
      </dgm:t>
    </dgm:pt>
    <dgm:pt modelId="{C0337C3D-AABC-5647-838A-A571992819AB}" type="pres">
      <dgm:prSet presAssocID="{3CCAE9D3-9520-C546-9429-24C4224BDD3B}" presName="hierChild4" presStyleCnt="0"/>
      <dgm:spPr/>
    </dgm:pt>
    <dgm:pt modelId="{996D02EF-FCA3-4F74-8279-64C1C98E84A8}" type="pres">
      <dgm:prSet presAssocID="{7CDCD245-D760-4994-A463-EC96920E17E0}" presName="Name10" presStyleLbl="parChTrans1D2" presStyleIdx="2" presStyleCnt="3"/>
      <dgm:spPr/>
      <dgm:t>
        <a:bodyPr/>
        <a:lstStyle/>
        <a:p>
          <a:endParaRPr lang="en-US"/>
        </a:p>
      </dgm:t>
    </dgm:pt>
    <dgm:pt modelId="{DC7D7AE2-704D-4827-9E00-D515AD4D23C9}" type="pres">
      <dgm:prSet presAssocID="{2E684FD0-C11B-4216-B474-7A486173AF20}" presName="hierRoot2" presStyleCnt="0"/>
      <dgm:spPr/>
    </dgm:pt>
    <dgm:pt modelId="{4A4C377C-5C61-4091-909D-083AD9E86787}" type="pres">
      <dgm:prSet presAssocID="{2E684FD0-C11B-4216-B474-7A486173AF20}" presName="composite2" presStyleCnt="0"/>
      <dgm:spPr/>
    </dgm:pt>
    <dgm:pt modelId="{0772803B-254F-4D16-8ABB-66D3EF6E134F}" type="pres">
      <dgm:prSet presAssocID="{2E684FD0-C11B-4216-B474-7A486173AF20}" presName="background2" presStyleLbl="node2" presStyleIdx="2" presStyleCnt="3"/>
      <dgm:spPr/>
    </dgm:pt>
    <dgm:pt modelId="{C375016D-5068-4753-ACCD-05247F616347}" type="pres">
      <dgm:prSet presAssocID="{2E684FD0-C11B-4216-B474-7A486173AF20}" presName="text2" presStyleLbl="fgAcc2" presStyleIdx="2" presStyleCnt="3">
        <dgm:presLayoutVars>
          <dgm:chPref val="3"/>
        </dgm:presLayoutVars>
      </dgm:prSet>
      <dgm:spPr/>
      <dgm:t>
        <a:bodyPr/>
        <a:lstStyle/>
        <a:p>
          <a:endParaRPr lang="en-US"/>
        </a:p>
      </dgm:t>
    </dgm:pt>
    <dgm:pt modelId="{0D19E9E6-CF04-46E9-9981-D50149DBE916}" type="pres">
      <dgm:prSet presAssocID="{2E684FD0-C11B-4216-B474-7A486173AF20}" presName="hierChild3" presStyleCnt="0"/>
      <dgm:spPr/>
    </dgm:pt>
  </dgm:ptLst>
  <dgm:cxnLst>
    <dgm:cxn modelId="{9067A914-C2E6-6B43-B0E7-A4B18A4382DF}" type="presOf" srcId="{467125BE-98F3-FD44-B5D1-F6EB26022ACC}" destId="{AC356F05-E83E-3C41-B0A0-4E45BA06C54B}" srcOrd="0" destOrd="0" presId="urn:microsoft.com/office/officeart/2005/8/layout/hierarchy1"/>
    <dgm:cxn modelId="{89C645ED-079B-604A-BE87-B780151D576E}" type="presOf" srcId="{698580AD-9D22-EF4D-B188-06CB311104BF}" destId="{14267484-207A-854E-B9F8-6EEF04043D00}" srcOrd="0" destOrd="0" presId="urn:microsoft.com/office/officeart/2005/8/layout/hierarchy1"/>
    <dgm:cxn modelId="{FF9371C0-8E58-A44A-AB04-9059AF7CBBB0}" srcId="{ED5AA1C4-7FC6-3F46-912F-C1CB3C9BFD2A}" destId="{822BDBCF-5443-EC4F-8E45-B27098072CD1}" srcOrd="0" destOrd="0" parTransId="{2BC6801A-2F0E-F94C-9F3B-F5896DE34E19}" sibTransId="{57914404-7D95-844D-8E55-04265109FE69}"/>
    <dgm:cxn modelId="{F396E7B1-32D7-4C4A-BCC7-D972E7547B6C}" type="presOf" srcId="{ED5AA1C4-7FC6-3F46-912F-C1CB3C9BFD2A}" destId="{D76A3A87-A33E-5844-B156-88F32D15625C}" srcOrd="0" destOrd="0" presId="urn:microsoft.com/office/officeart/2005/8/layout/hierarchy1"/>
    <dgm:cxn modelId="{3898590A-779B-3C45-B1B8-B3D77F839523}" type="presOf" srcId="{487346FA-02A1-864C-BE73-714531D0B26A}" destId="{DBDA0535-D87B-D043-AD31-FB1A23B5ECF1}" srcOrd="0" destOrd="0" presId="urn:microsoft.com/office/officeart/2005/8/layout/hierarchy1"/>
    <dgm:cxn modelId="{ED3943CF-8AD0-8B4B-AFCA-3A5968294D70}" type="presOf" srcId="{7CDCD245-D760-4994-A463-EC96920E17E0}" destId="{996D02EF-FCA3-4F74-8279-64C1C98E84A8}" srcOrd="0" destOrd="0" presId="urn:microsoft.com/office/officeart/2005/8/layout/hierarchy1"/>
    <dgm:cxn modelId="{047317E5-DB58-4A46-8D75-D6F3A6B70252}" type="presOf" srcId="{BC3E525C-569D-8141-A229-45AC8F296E79}" destId="{2F2FE2FC-0678-2948-B6E0-A43EBFEF7D7E}" srcOrd="0" destOrd="0" presId="urn:microsoft.com/office/officeart/2005/8/layout/hierarchy1"/>
    <dgm:cxn modelId="{CC6BEB49-4659-7242-AA1C-0CF4184B02AD}" type="presOf" srcId="{883DECC6-0E4B-944F-914F-BD69B935B2ED}" destId="{6FF70F9C-4F93-F844-95C7-250777630F67}" srcOrd="0" destOrd="0" presId="urn:microsoft.com/office/officeart/2005/8/layout/hierarchy1"/>
    <dgm:cxn modelId="{4EF7D734-B15B-974B-AE62-929ADB2C4D55}" type="presOf" srcId="{822BDBCF-5443-EC4F-8E45-B27098072CD1}" destId="{97706D53-8440-CD49-91D3-5DEE5F25166C}" srcOrd="0" destOrd="0" presId="urn:microsoft.com/office/officeart/2005/8/layout/hierarchy1"/>
    <dgm:cxn modelId="{99E8E50E-0575-524F-ADBE-009DBBD4FBA2}" type="presOf" srcId="{2BC6801A-2F0E-F94C-9F3B-F5896DE34E19}" destId="{04DD88A0-7E0A-4A47-891D-C674CA6F1FAD}" srcOrd="0" destOrd="0" presId="urn:microsoft.com/office/officeart/2005/8/layout/hierarchy1"/>
    <dgm:cxn modelId="{6C8A9D57-C321-EF40-BA6A-812D93648003}" type="presOf" srcId="{F98C609E-7073-104E-883E-53A59BE57084}" destId="{0ABC97ED-118A-8540-9119-543A3E606170}" srcOrd="0" destOrd="0" presId="urn:microsoft.com/office/officeart/2005/8/layout/hierarchy1"/>
    <dgm:cxn modelId="{176C0D8D-B523-D14F-A995-4734D69E28A6}" srcId="{BC3E525C-569D-8141-A229-45AC8F296E79}" destId="{467125BE-98F3-FD44-B5D1-F6EB26022ACC}" srcOrd="1" destOrd="0" parTransId="{698580AD-9D22-EF4D-B188-06CB311104BF}" sibTransId="{28E72097-CC44-9243-A760-6AB82A6E15D1}"/>
    <dgm:cxn modelId="{D873A842-0B3D-4816-9B8B-4644C9D6ABAA}" srcId="{ED5AA1C4-7FC6-3F46-912F-C1CB3C9BFD2A}" destId="{2E684FD0-C11B-4216-B474-7A486173AF20}" srcOrd="2" destOrd="0" parTransId="{7CDCD245-D760-4994-A463-EC96920E17E0}" sibTransId="{2681B4DC-48BD-4F97-AED6-1058BDF5F8D6}"/>
    <dgm:cxn modelId="{FC057339-5E49-C34F-A0E2-415103133946}" srcId="{BC3E525C-569D-8141-A229-45AC8F296E79}" destId="{3CCAE9D3-9520-C546-9429-24C4224BDD3B}" srcOrd="3" destOrd="0" parTransId="{E989E2E2-3A34-0549-80E8-76E24DB62F76}" sibTransId="{9AC990F5-448E-1841-9C16-75E0739AFE51}"/>
    <dgm:cxn modelId="{4A6BEC4E-406C-854A-9AFD-9A541D2CC112}" type="presOf" srcId="{3CCAE9D3-9520-C546-9429-24C4224BDD3B}" destId="{307526E6-A8C2-6D42-AB9C-F469DD614CE7}" srcOrd="0" destOrd="0" presId="urn:microsoft.com/office/officeart/2005/8/layout/hierarchy1"/>
    <dgm:cxn modelId="{47796D02-8211-BA44-ACC0-36F45187BF4D}" type="presOf" srcId="{2E684FD0-C11B-4216-B474-7A486173AF20}" destId="{C375016D-5068-4753-ACCD-05247F616347}" srcOrd="0" destOrd="0" presId="urn:microsoft.com/office/officeart/2005/8/layout/hierarchy1"/>
    <dgm:cxn modelId="{165FF524-26A1-8048-AB0F-15FA1086240E}" srcId="{BC3E525C-569D-8141-A229-45AC8F296E79}" destId="{6EF99756-8A24-8D40-9101-AA7ED9C9EFC0}" srcOrd="2" destOrd="0" parTransId="{E7AA0DF5-4C3C-FD4D-ACF4-12CE1A5F5B9A}" sibTransId="{1F234FE3-5986-6548-B737-2E21A1CF6E5D}"/>
    <dgm:cxn modelId="{EB92DF78-F69F-984E-9E11-9776EFCF318B}" srcId="{BC3E525C-569D-8141-A229-45AC8F296E79}" destId="{D8CB5BC9-0DC7-1742-929F-7903B9F5804E}" srcOrd="0" destOrd="0" parTransId="{487346FA-02A1-864C-BE73-714531D0B26A}" sibTransId="{5E126919-48D5-1640-9D9C-39C32148694F}"/>
    <dgm:cxn modelId="{725BBC44-7507-D046-8A27-7C11B40F0D30}" srcId="{ED5AA1C4-7FC6-3F46-912F-C1CB3C9BFD2A}" destId="{BC3E525C-569D-8141-A229-45AC8F296E79}" srcOrd="1" destOrd="0" parTransId="{F98C609E-7073-104E-883E-53A59BE57084}" sibTransId="{8F1556C7-59FA-FA4A-917B-7F205A0BF910}"/>
    <dgm:cxn modelId="{2E5B2B88-DC0F-0C4A-8E8E-3FBED6B710BE}" type="presOf" srcId="{E989E2E2-3A34-0549-80E8-76E24DB62F76}" destId="{1BFC01C4-06FA-3A4A-8B06-91B6199D83EA}" srcOrd="0" destOrd="0" presId="urn:microsoft.com/office/officeart/2005/8/layout/hierarchy1"/>
    <dgm:cxn modelId="{17CF9695-49A9-4F40-9CDA-739B2F1573B6}" type="presOf" srcId="{D8CB5BC9-0DC7-1742-929F-7903B9F5804E}" destId="{ECC01F82-B050-914B-9524-CBC350DAF991}" srcOrd="0" destOrd="0" presId="urn:microsoft.com/office/officeart/2005/8/layout/hierarchy1"/>
    <dgm:cxn modelId="{E8CAF9EF-5E17-B449-BFC2-F3BE935E7066}" type="presOf" srcId="{E7AA0DF5-4C3C-FD4D-ACF4-12CE1A5F5B9A}" destId="{DD022542-FD0A-4140-8522-FA802A839F6A}" srcOrd="0" destOrd="0" presId="urn:microsoft.com/office/officeart/2005/8/layout/hierarchy1"/>
    <dgm:cxn modelId="{5A465703-57EB-184F-943D-86987DFDDB3F}" type="presOf" srcId="{6EF99756-8A24-8D40-9101-AA7ED9C9EFC0}" destId="{658AF681-584A-6743-B0CB-10F031B20904}" srcOrd="0" destOrd="0" presId="urn:microsoft.com/office/officeart/2005/8/layout/hierarchy1"/>
    <dgm:cxn modelId="{ADA75101-C209-8344-85A7-DE88272A078E}" srcId="{883DECC6-0E4B-944F-914F-BD69B935B2ED}" destId="{ED5AA1C4-7FC6-3F46-912F-C1CB3C9BFD2A}" srcOrd="0" destOrd="0" parTransId="{B7942C7C-EC27-AC4B-AB93-159199A62BBC}" sibTransId="{CEB553F9-F939-074E-A754-3D387DD1C941}"/>
    <dgm:cxn modelId="{B8F44865-DEF1-DB4B-8066-C2D61AE65D5A}" type="presParOf" srcId="{6FF70F9C-4F93-F844-95C7-250777630F67}" destId="{8C5E728F-C7EC-6D46-9D83-EC14D4F8B4B3}" srcOrd="0" destOrd="0" presId="urn:microsoft.com/office/officeart/2005/8/layout/hierarchy1"/>
    <dgm:cxn modelId="{AFCD2713-A073-D748-95A1-2EAD429D85A4}" type="presParOf" srcId="{8C5E728F-C7EC-6D46-9D83-EC14D4F8B4B3}" destId="{46117F34-B30B-804E-ADB1-FE1BDC572FCB}" srcOrd="0" destOrd="0" presId="urn:microsoft.com/office/officeart/2005/8/layout/hierarchy1"/>
    <dgm:cxn modelId="{F4708134-B87A-5741-B5C6-61F82289DA0B}" type="presParOf" srcId="{46117F34-B30B-804E-ADB1-FE1BDC572FCB}" destId="{E34FE990-7F95-984E-9857-EF74C34AB501}" srcOrd="0" destOrd="0" presId="urn:microsoft.com/office/officeart/2005/8/layout/hierarchy1"/>
    <dgm:cxn modelId="{2D490A2F-78F8-E04E-85BB-BF39D4B9BB18}" type="presParOf" srcId="{46117F34-B30B-804E-ADB1-FE1BDC572FCB}" destId="{D76A3A87-A33E-5844-B156-88F32D15625C}" srcOrd="1" destOrd="0" presId="urn:microsoft.com/office/officeart/2005/8/layout/hierarchy1"/>
    <dgm:cxn modelId="{A5AD56A2-FB28-134C-90D3-ED568C9876D2}" type="presParOf" srcId="{8C5E728F-C7EC-6D46-9D83-EC14D4F8B4B3}" destId="{378998D3-6E4F-9148-B92E-3C3F0E680903}" srcOrd="1" destOrd="0" presId="urn:microsoft.com/office/officeart/2005/8/layout/hierarchy1"/>
    <dgm:cxn modelId="{7178C1F9-3A99-9D49-BC50-15491B5EB4CB}" type="presParOf" srcId="{378998D3-6E4F-9148-B92E-3C3F0E680903}" destId="{04DD88A0-7E0A-4A47-891D-C674CA6F1FAD}" srcOrd="0" destOrd="0" presId="urn:microsoft.com/office/officeart/2005/8/layout/hierarchy1"/>
    <dgm:cxn modelId="{A2A7B8D6-0E9C-5444-944B-3801B1611198}" type="presParOf" srcId="{378998D3-6E4F-9148-B92E-3C3F0E680903}" destId="{476EDCEB-BCDE-B548-9062-1C8D62CB1B75}" srcOrd="1" destOrd="0" presId="urn:microsoft.com/office/officeart/2005/8/layout/hierarchy1"/>
    <dgm:cxn modelId="{368BAFA0-AD25-324A-999D-BEE189F2AFEF}" type="presParOf" srcId="{476EDCEB-BCDE-B548-9062-1C8D62CB1B75}" destId="{6D500AAF-55EC-9D49-95F0-65A95C3917EC}" srcOrd="0" destOrd="0" presId="urn:microsoft.com/office/officeart/2005/8/layout/hierarchy1"/>
    <dgm:cxn modelId="{DC2F17BB-6A66-9B4A-A435-0889ADC49FFB}" type="presParOf" srcId="{6D500AAF-55EC-9D49-95F0-65A95C3917EC}" destId="{3CADED1F-B360-B349-A385-C9C1E3B4BE63}" srcOrd="0" destOrd="0" presId="urn:microsoft.com/office/officeart/2005/8/layout/hierarchy1"/>
    <dgm:cxn modelId="{82ADFCE9-5FE2-F640-9651-1FA78E199A0E}" type="presParOf" srcId="{6D500AAF-55EC-9D49-95F0-65A95C3917EC}" destId="{97706D53-8440-CD49-91D3-5DEE5F25166C}" srcOrd="1" destOrd="0" presId="urn:microsoft.com/office/officeart/2005/8/layout/hierarchy1"/>
    <dgm:cxn modelId="{C0B5748A-DA52-B44E-86D8-C153F5EFC961}" type="presParOf" srcId="{476EDCEB-BCDE-B548-9062-1C8D62CB1B75}" destId="{A1D699E9-7C4F-424F-B249-2A7205399EB9}" srcOrd="1" destOrd="0" presId="urn:microsoft.com/office/officeart/2005/8/layout/hierarchy1"/>
    <dgm:cxn modelId="{C9A67302-BA18-7740-AB9B-F5B6C1411C8B}" type="presParOf" srcId="{378998D3-6E4F-9148-B92E-3C3F0E680903}" destId="{0ABC97ED-118A-8540-9119-543A3E606170}" srcOrd="2" destOrd="0" presId="urn:microsoft.com/office/officeart/2005/8/layout/hierarchy1"/>
    <dgm:cxn modelId="{59EB1654-B60B-A24D-9484-C55744A6A063}" type="presParOf" srcId="{378998D3-6E4F-9148-B92E-3C3F0E680903}" destId="{D1B2263D-5C47-1040-82B1-0CFC756295D0}" srcOrd="3" destOrd="0" presId="urn:microsoft.com/office/officeart/2005/8/layout/hierarchy1"/>
    <dgm:cxn modelId="{C055A69E-D8E6-304A-9E43-94EBE9593DAB}" type="presParOf" srcId="{D1B2263D-5C47-1040-82B1-0CFC756295D0}" destId="{150830C2-DA1E-7743-A802-F5B1C30A9830}" srcOrd="0" destOrd="0" presId="urn:microsoft.com/office/officeart/2005/8/layout/hierarchy1"/>
    <dgm:cxn modelId="{44BC977B-91D0-0B4E-A85F-49FA7EC71883}" type="presParOf" srcId="{150830C2-DA1E-7743-A802-F5B1C30A9830}" destId="{3273E742-5507-EF4D-B3A5-9DFF0C11A170}" srcOrd="0" destOrd="0" presId="urn:microsoft.com/office/officeart/2005/8/layout/hierarchy1"/>
    <dgm:cxn modelId="{52559FB6-2ED3-2247-88A7-E96657A8B9B1}" type="presParOf" srcId="{150830C2-DA1E-7743-A802-F5B1C30A9830}" destId="{2F2FE2FC-0678-2948-B6E0-A43EBFEF7D7E}" srcOrd="1" destOrd="0" presId="urn:microsoft.com/office/officeart/2005/8/layout/hierarchy1"/>
    <dgm:cxn modelId="{EA759FB3-F6A0-0D4E-8D85-0A9060A0B2D5}" type="presParOf" srcId="{D1B2263D-5C47-1040-82B1-0CFC756295D0}" destId="{5A45BCC2-2A52-C24E-8F46-C3EF5C14F899}" srcOrd="1" destOrd="0" presId="urn:microsoft.com/office/officeart/2005/8/layout/hierarchy1"/>
    <dgm:cxn modelId="{409E6096-946A-D34C-825D-1E3A0792C02B}" type="presParOf" srcId="{5A45BCC2-2A52-C24E-8F46-C3EF5C14F899}" destId="{DBDA0535-D87B-D043-AD31-FB1A23B5ECF1}" srcOrd="0" destOrd="0" presId="urn:microsoft.com/office/officeart/2005/8/layout/hierarchy1"/>
    <dgm:cxn modelId="{1EB8C636-8F4E-2140-957F-62CDE9E38EEB}" type="presParOf" srcId="{5A45BCC2-2A52-C24E-8F46-C3EF5C14F899}" destId="{5F43A9E8-9535-8943-9F47-B5D39CF28CB0}" srcOrd="1" destOrd="0" presId="urn:microsoft.com/office/officeart/2005/8/layout/hierarchy1"/>
    <dgm:cxn modelId="{8DA309B2-1588-344B-B001-B4B49A527407}" type="presParOf" srcId="{5F43A9E8-9535-8943-9F47-B5D39CF28CB0}" destId="{75BFA1B2-2BD2-E344-B11E-19D600F885BD}" srcOrd="0" destOrd="0" presId="urn:microsoft.com/office/officeart/2005/8/layout/hierarchy1"/>
    <dgm:cxn modelId="{D235FD0A-225B-7F41-A81C-16E79967D277}" type="presParOf" srcId="{75BFA1B2-2BD2-E344-B11E-19D600F885BD}" destId="{8D59D1D3-886B-1E47-B49D-F3F147BE4B08}" srcOrd="0" destOrd="0" presId="urn:microsoft.com/office/officeart/2005/8/layout/hierarchy1"/>
    <dgm:cxn modelId="{EE3E8646-5ECB-6C43-9D00-A466C263E1A9}" type="presParOf" srcId="{75BFA1B2-2BD2-E344-B11E-19D600F885BD}" destId="{ECC01F82-B050-914B-9524-CBC350DAF991}" srcOrd="1" destOrd="0" presId="urn:microsoft.com/office/officeart/2005/8/layout/hierarchy1"/>
    <dgm:cxn modelId="{D97503C2-6C3F-2C4C-B8B0-F5B3E3A2950E}" type="presParOf" srcId="{5F43A9E8-9535-8943-9F47-B5D39CF28CB0}" destId="{D94E1821-9D75-7741-9C5F-B811BC5576AB}" srcOrd="1" destOrd="0" presId="urn:microsoft.com/office/officeart/2005/8/layout/hierarchy1"/>
    <dgm:cxn modelId="{8B5C7DA1-E0D5-1342-A686-8E1107A7F847}" type="presParOf" srcId="{5A45BCC2-2A52-C24E-8F46-C3EF5C14F899}" destId="{14267484-207A-854E-B9F8-6EEF04043D00}" srcOrd="2" destOrd="0" presId="urn:microsoft.com/office/officeart/2005/8/layout/hierarchy1"/>
    <dgm:cxn modelId="{A2470408-AA5E-1842-AB8D-79E0A8D5C07E}" type="presParOf" srcId="{5A45BCC2-2A52-C24E-8F46-C3EF5C14F899}" destId="{7AD810E4-5D6F-0D48-8233-12562BEBFE23}" srcOrd="3" destOrd="0" presId="urn:microsoft.com/office/officeart/2005/8/layout/hierarchy1"/>
    <dgm:cxn modelId="{5470E470-8A92-3442-B5C1-0FA6CDED8FAB}" type="presParOf" srcId="{7AD810E4-5D6F-0D48-8233-12562BEBFE23}" destId="{638FF947-157C-A14E-89E1-A760A1C503DF}" srcOrd="0" destOrd="0" presId="urn:microsoft.com/office/officeart/2005/8/layout/hierarchy1"/>
    <dgm:cxn modelId="{F11E88DB-497C-F744-B21D-955F4A94A196}" type="presParOf" srcId="{638FF947-157C-A14E-89E1-A760A1C503DF}" destId="{D195AEC9-2B31-F64E-AD36-1BAFD733B352}" srcOrd="0" destOrd="0" presId="urn:microsoft.com/office/officeart/2005/8/layout/hierarchy1"/>
    <dgm:cxn modelId="{BD3C3AF5-3B6B-074F-8038-9C88DA169E19}" type="presParOf" srcId="{638FF947-157C-A14E-89E1-A760A1C503DF}" destId="{AC356F05-E83E-3C41-B0A0-4E45BA06C54B}" srcOrd="1" destOrd="0" presId="urn:microsoft.com/office/officeart/2005/8/layout/hierarchy1"/>
    <dgm:cxn modelId="{ADFA5365-0FFE-3E47-96C5-B4C093729782}" type="presParOf" srcId="{7AD810E4-5D6F-0D48-8233-12562BEBFE23}" destId="{EC06C4C8-707F-F04B-9351-6C5D3B367DC9}" srcOrd="1" destOrd="0" presId="urn:microsoft.com/office/officeart/2005/8/layout/hierarchy1"/>
    <dgm:cxn modelId="{DBDD09AE-EC53-E64C-AD4D-AB1D76D77FCD}" type="presParOf" srcId="{5A45BCC2-2A52-C24E-8F46-C3EF5C14F899}" destId="{DD022542-FD0A-4140-8522-FA802A839F6A}" srcOrd="4" destOrd="0" presId="urn:microsoft.com/office/officeart/2005/8/layout/hierarchy1"/>
    <dgm:cxn modelId="{4ED811C9-B498-9548-AE6C-16C8F30A772B}" type="presParOf" srcId="{5A45BCC2-2A52-C24E-8F46-C3EF5C14F899}" destId="{038F7EA8-C555-D246-9FAD-5E5F15655043}" srcOrd="5" destOrd="0" presId="urn:microsoft.com/office/officeart/2005/8/layout/hierarchy1"/>
    <dgm:cxn modelId="{3ED28B62-332A-8F4E-BD67-5E658BAD4C11}" type="presParOf" srcId="{038F7EA8-C555-D246-9FAD-5E5F15655043}" destId="{886C1FBB-6DEE-0B4E-B815-0BE4BDE4147C}" srcOrd="0" destOrd="0" presId="urn:microsoft.com/office/officeart/2005/8/layout/hierarchy1"/>
    <dgm:cxn modelId="{99E256C6-DE69-3F4C-8D83-DE9329BF6F06}" type="presParOf" srcId="{886C1FBB-6DEE-0B4E-B815-0BE4BDE4147C}" destId="{6BEE1FFF-1E76-BD49-AA66-596C1897F5FB}" srcOrd="0" destOrd="0" presId="urn:microsoft.com/office/officeart/2005/8/layout/hierarchy1"/>
    <dgm:cxn modelId="{93A81B79-4BA2-3644-95DB-156167568A60}" type="presParOf" srcId="{886C1FBB-6DEE-0B4E-B815-0BE4BDE4147C}" destId="{658AF681-584A-6743-B0CB-10F031B20904}" srcOrd="1" destOrd="0" presId="urn:microsoft.com/office/officeart/2005/8/layout/hierarchy1"/>
    <dgm:cxn modelId="{46CF0BBE-E5AA-7C4B-9B03-7EB3BD478041}" type="presParOf" srcId="{038F7EA8-C555-D246-9FAD-5E5F15655043}" destId="{09AC8BDC-EFE4-E945-AFC0-2D4777E57DBD}" srcOrd="1" destOrd="0" presId="urn:microsoft.com/office/officeart/2005/8/layout/hierarchy1"/>
    <dgm:cxn modelId="{F96619E1-3722-B94B-B7AE-9F29119FB6B0}" type="presParOf" srcId="{5A45BCC2-2A52-C24E-8F46-C3EF5C14F899}" destId="{1BFC01C4-06FA-3A4A-8B06-91B6199D83EA}" srcOrd="6" destOrd="0" presId="urn:microsoft.com/office/officeart/2005/8/layout/hierarchy1"/>
    <dgm:cxn modelId="{B51D0EBF-8C56-A546-8421-7E9BCC719F28}" type="presParOf" srcId="{5A45BCC2-2A52-C24E-8F46-C3EF5C14F899}" destId="{1242348A-129F-3243-9FAA-49C9857A776E}" srcOrd="7" destOrd="0" presId="urn:microsoft.com/office/officeart/2005/8/layout/hierarchy1"/>
    <dgm:cxn modelId="{67BFF70B-D0A1-274D-9BEA-BC4315BB4755}" type="presParOf" srcId="{1242348A-129F-3243-9FAA-49C9857A776E}" destId="{E9DD51B3-90B3-4F42-8ECA-7A2F62F70A89}" srcOrd="0" destOrd="0" presId="urn:microsoft.com/office/officeart/2005/8/layout/hierarchy1"/>
    <dgm:cxn modelId="{E0A8DE3D-CF0A-7448-BD0B-8489D7CD14D5}" type="presParOf" srcId="{E9DD51B3-90B3-4F42-8ECA-7A2F62F70A89}" destId="{41AD6F75-32E6-4E48-8ACF-5894DB23A4B5}" srcOrd="0" destOrd="0" presId="urn:microsoft.com/office/officeart/2005/8/layout/hierarchy1"/>
    <dgm:cxn modelId="{14BDAC34-2B3F-1A4D-BE5B-8B94E348254E}" type="presParOf" srcId="{E9DD51B3-90B3-4F42-8ECA-7A2F62F70A89}" destId="{307526E6-A8C2-6D42-AB9C-F469DD614CE7}" srcOrd="1" destOrd="0" presId="urn:microsoft.com/office/officeart/2005/8/layout/hierarchy1"/>
    <dgm:cxn modelId="{1B639CE1-81F6-8544-92CC-2DAA1F0E7D9A}" type="presParOf" srcId="{1242348A-129F-3243-9FAA-49C9857A776E}" destId="{C0337C3D-AABC-5647-838A-A571992819AB}" srcOrd="1" destOrd="0" presId="urn:microsoft.com/office/officeart/2005/8/layout/hierarchy1"/>
    <dgm:cxn modelId="{841A46ED-3CF0-1844-BD5F-A232CD90E680}" type="presParOf" srcId="{378998D3-6E4F-9148-B92E-3C3F0E680903}" destId="{996D02EF-FCA3-4F74-8279-64C1C98E84A8}" srcOrd="4" destOrd="0" presId="urn:microsoft.com/office/officeart/2005/8/layout/hierarchy1"/>
    <dgm:cxn modelId="{1FD202C8-1D6F-8D46-AF4D-741A0DDF58D8}" type="presParOf" srcId="{378998D3-6E4F-9148-B92E-3C3F0E680903}" destId="{DC7D7AE2-704D-4827-9E00-D515AD4D23C9}" srcOrd="5" destOrd="0" presId="urn:microsoft.com/office/officeart/2005/8/layout/hierarchy1"/>
    <dgm:cxn modelId="{7E6F509B-68CC-FB43-8FF9-2B4B623D2C24}" type="presParOf" srcId="{DC7D7AE2-704D-4827-9E00-D515AD4D23C9}" destId="{4A4C377C-5C61-4091-909D-083AD9E86787}" srcOrd="0" destOrd="0" presId="urn:microsoft.com/office/officeart/2005/8/layout/hierarchy1"/>
    <dgm:cxn modelId="{DA4BF5B8-717E-3540-8DA8-9A8D21D3C15F}" type="presParOf" srcId="{4A4C377C-5C61-4091-909D-083AD9E86787}" destId="{0772803B-254F-4D16-8ABB-66D3EF6E134F}" srcOrd="0" destOrd="0" presId="urn:microsoft.com/office/officeart/2005/8/layout/hierarchy1"/>
    <dgm:cxn modelId="{E7CDC855-0AE6-5349-9AF9-4A9B6E4D06D3}" type="presParOf" srcId="{4A4C377C-5C61-4091-909D-083AD9E86787}" destId="{C375016D-5068-4753-ACCD-05247F616347}" srcOrd="1" destOrd="0" presId="urn:microsoft.com/office/officeart/2005/8/layout/hierarchy1"/>
    <dgm:cxn modelId="{952D043E-1831-6F48-A261-4FE3CDA442AB}" type="presParOf" srcId="{DC7D7AE2-704D-4827-9E00-D515AD4D23C9}" destId="{0D19E9E6-CF04-46E9-9981-D50149DBE91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0F9224-2A34-5A40-AA9A-7BD170FB553B}" type="doc">
      <dgm:prSet loTypeId="urn:microsoft.com/office/officeart/2005/8/layout/balance1" loCatId="relationship" qsTypeId="urn:microsoft.com/office/officeart/2005/8/quickstyle/simple4" qsCatId="simple" csTypeId="urn:microsoft.com/office/officeart/2005/8/colors/accent1_2#3" csCatId="accent1" phldr="1"/>
      <dgm:spPr/>
      <dgm:t>
        <a:bodyPr/>
        <a:lstStyle/>
        <a:p>
          <a:endParaRPr lang="en-US"/>
        </a:p>
      </dgm:t>
    </dgm:pt>
    <dgm:pt modelId="{801BF9DD-B648-6B40-8E88-A483F6013AB0}">
      <dgm:prSet phldrT="[Text]"/>
      <dgm:spPr/>
      <dgm:t>
        <a:bodyPr/>
        <a:lstStyle/>
        <a:p>
          <a:r>
            <a:rPr lang="en-US" dirty="0" smtClean="0"/>
            <a:t>Adjustment to Change</a:t>
          </a:r>
          <a:endParaRPr lang="en-US" dirty="0"/>
        </a:p>
      </dgm:t>
    </dgm:pt>
    <dgm:pt modelId="{B407D8CC-D4EF-BC4D-BE0E-BB372F826B41}" type="parTrans" cxnId="{03B7A206-9CBF-624E-B997-33E067FD3268}">
      <dgm:prSet/>
      <dgm:spPr/>
      <dgm:t>
        <a:bodyPr/>
        <a:lstStyle/>
        <a:p>
          <a:endParaRPr lang="en-US"/>
        </a:p>
      </dgm:t>
    </dgm:pt>
    <dgm:pt modelId="{07A1840A-12AB-424F-9384-59917016F184}" type="sibTrans" cxnId="{03B7A206-9CBF-624E-B997-33E067FD3268}">
      <dgm:prSet/>
      <dgm:spPr/>
      <dgm:t>
        <a:bodyPr/>
        <a:lstStyle/>
        <a:p>
          <a:endParaRPr lang="en-US"/>
        </a:p>
      </dgm:t>
    </dgm:pt>
    <dgm:pt modelId="{F40EE33A-C288-0E47-9374-3FE288FA66ED}">
      <dgm:prSet phldrT="[Text]"/>
      <dgm:spPr/>
      <dgm:t>
        <a:bodyPr/>
        <a:lstStyle/>
        <a:p>
          <a:r>
            <a:rPr lang="en-US" dirty="0" smtClean="0"/>
            <a:t>Relationships</a:t>
          </a:r>
          <a:endParaRPr lang="en-US" dirty="0"/>
        </a:p>
      </dgm:t>
    </dgm:pt>
    <dgm:pt modelId="{33B2888A-067D-7247-AE3F-F507F97DA5BD}" type="parTrans" cxnId="{C42D2769-9D72-AD4D-886C-EAEA6CF0272C}">
      <dgm:prSet/>
      <dgm:spPr/>
      <dgm:t>
        <a:bodyPr/>
        <a:lstStyle/>
        <a:p>
          <a:endParaRPr lang="en-US"/>
        </a:p>
      </dgm:t>
    </dgm:pt>
    <dgm:pt modelId="{A14E58A4-1435-C443-AD73-7DD02F93545A}" type="sibTrans" cxnId="{C42D2769-9D72-AD4D-886C-EAEA6CF0272C}">
      <dgm:prSet/>
      <dgm:spPr/>
      <dgm:t>
        <a:bodyPr/>
        <a:lstStyle/>
        <a:p>
          <a:endParaRPr lang="en-US"/>
        </a:p>
      </dgm:t>
    </dgm:pt>
    <dgm:pt modelId="{B4535072-7A9C-9A47-BD0D-ABFD271AFD19}">
      <dgm:prSet phldrT="[Text]"/>
      <dgm:spPr/>
      <dgm:t>
        <a:bodyPr/>
        <a:lstStyle/>
        <a:p>
          <a:r>
            <a:rPr lang="en-US" dirty="0" smtClean="0"/>
            <a:t>Overload</a:t>
          </a:r>
          <a:endParaRPr lang="en-US" dirty="0"/>
        </a:p>
      </dgm:t>
    </dgm:pt>
    <dgm:pt modelId="{B6859980-388C-9845-8C2E-969077BD29BF}" type="parTrans" cxnId="{C19F6F46-81BC-3F44-B342-89A5733497E8}">
      <dgm:prSet/>
      <dgm:spPr/>
      <dgm:t>
        <a:bodyPr/>
        <a:lstStyle/>
        <a:p>
          <a:endParaRPr lang="en-US"/>
        </a:p>
      </dgm:t>
    </dgm:pt>
    <dgm:pt modelId="{7FE54D69-E82B-8C4C-9152-7581A5804AD8}" type="sibTrans" cxnId="{C19F6F46-81BC-3F44-B342-89A5733497E8}">
      <dgm:prSet/>
      <dgm:spPr/>
      <dgm:t>
        <a:bodyPr/>
        <a:lstStyle/>
        <a:p>
          <a:endParaRPr lang="en-US"/>
        </a:p>
      </dgm:t>
    </dgm:pt>
    <dgm:pt modelId="{DC7FDB24-C474-904F-A4A1-CD302A8F9AAD}">
      <dgm:prSet phldrT="[Text]"/>
      <dgm:spPr/>
      <dgm:t>
        <a:bodyPr/>
        <a:lstStyle/>
        <a:p>
          <a:r>
            <a:rPr lang="en-US" dirty="0" smtClean="0"/>
            <a:t>Hassles</a:t>
          </a:r>
          <a:endParaRPr lang="en-US" dirty="0"/>
        </a:p>
      </dgm:t>
    </dgm:pt>
    <dgm:pt modelId="{88A55868-713E-AC4A-AF99-E2AB30C15C36}" type="parTrans" cxnId="{0123D110-CF78-0343-A8F3-13EDC1555DE4}">
      <dgm:prSet/>
      <dgm:spPr/>
      <dgm:t>
        <a:bodyPr/>
        <a:lstStyle/>
        <a:p>
          <a:endParaRPr lang="en-US"/>
        </a:p>
      </dgm:t>
    </dgm:pt>
    <dgm:pt modelId="{08F7F928-8441-BA43-8A37-EE90DE42E340}" type="sibTrans" cxnId="{0123D110-CF78-0343-A8F3-13EDC1555DE4}">
      <dgm:prSet/>
      <dgm:spPr/>
      <dgm:t>
        <a:bodyPr/>
        <a:lstStyle/>
        <a:p>
          <a:endParaRPr lang="en-US"/>
        </a:p>
      </dgm:t>
    </dgm:pt>
    <dgm:pt modelId="{545CA59F-E797-424D-8266-84DD13D63F10}">
      <dgm:prSet phldrT="[Text]"/>
      <dgm:spPr/>
      <dgm:t>
        <a:bodyPr/>
        <a:lstStyle/>
        <a:p>
          <a:r>
            <a:rPr lang="en-US" dirty="0" smtClean="0"/>
            <a:t>Academic &amp; Money Pressures</a:t>
          </a:r>
          <a:endParaRPr lang="en-US" dirty="0"/>
        </a:p>
      </dgm:t>
    </dgm:pt>
    <dgm:pt modelId="{3F287F4C-39A9-5345-BEDE-32102CB7F51C}" type="parTrans" cxnId="{C8F2DDB0-FB6C-094D-89E6-06005B5BA1BA}">
      <dgm:prSet/>
      <dgm:spPr/>
      <dgm:t>
        <a:bodyPr/>
        <a:lstStyle/>
        <a:p>
          <a:endParaRPr lang="en-US"/>
        </a:p>
      </dgm:t>
    </dgm:pt>
    <dgm:pt modelId="{493B1BAC-E6F1-0B41-AF8D-3EB464E91B0B}" type="sibTrans" cxnId="{C8F2DDB0-FB6C-094D-89E6-06005B5BA1BA}">
      <dgm:prSet/>
      <dgm:spPr/>
      <dgm:t>
        <a:bodyPr/>
        <a:lstStyle/>
        <a:p>
          <a:endParaRPr lang="en-US"/>
        </a:p>
      </dgm:t>
    </dgm:pt>
    <dgm:pt modelId="{1F46FDAC-8A36-9241-8122-59044D7CE1E2}">
      <dgm:prSet phldrT="[Text]"/>
      <dgm:spPr/>
      <dgm:t>
        <a:bodyPr/>
        <a:lstStyle/>
        <a:p>
          <a:r>
            <a:rPr lang="en-US" dirty="0" smtClean="0"/>
            <a:t>Technostress</a:t>
          </a:r>
          <a:endParaRPr lang="en-US" dirty="0"/>
        </a:p>
      </dgm:t>
    </dgm:pt>
    <dgm:pt modelId="{0A86F1E7-B940-7B42-A464-2603C80FE612}" type="parTrans" cxnId="{BFEBD964-1C8A-AC46-A359-5C456ECC2F80}">
      <dgm:prSet/>
      <dgm:spPr/>
      <dgm:t>
        <a:bodyPr/>
        <a:lstStyle/>
        <a:p>
          <a:endParaRPr lang="en-US"/>
        </a:p>
      </dgm:t>
    </dgm:pt>
    <dgm:pt modelId="{972CDD18-155A-8E41-922D-601F0EABBFE5}" type="sibTrans" cxnId="{BFEBD964-1C8A-AC46-A359-5C456ECC2F80}">
      <dgm:prSet/>
      <dgm:spPr/>
      <dgm:t>
        <a:bodyPr/>
        <a:lstStyle/>
        <a:p>
          <a:endParaRPr lang="en-US"/>
        </a:p>
      </dgm:t>
    </dgm:pt>
    <dgm:pt modelId="{0ABBD463-B328-2349-A4FD-5F64A4E6D851}">
      <dgm:prSet phldrT="[Text]"/>
      <dgm:spPr/>
      <dgm:t>
        <a:bodyPr/>
        <a:lstStyle/>
        <a:p>
          <a:r>
            <a:rPr lang="en-US" dirty="0" smtClean="0"/>
            <a:t>Frustrations and Conflict</a:t>
          </a:r>
          <a:endParaRPr lang="en-US" dirty="0"/>
        </a:p>
      </dgm:t>
    </dgm:pt>
    <dgm:pt modelId="{20DA55E5-7411-D74A-BD59-7F66A9E6D842}" type="sibTrans" cxnId="{2DE3D875-8CAF-D44B-9B0C-C5E55C12A853}">
      <dgm:prSet/>
      <dgm:spPr/>
      <dgm:t>
        <a:bodyPr/>
        <a:lstStyle/>
        <a:p>
          <a:endParaRPr lang="en-US"/>
        </a:p>
      </dgm:t>
    </dgm:pt>
    <dgm:pt modelId="{9F7EC81D-6D70-AE4F-88BF-49AE74694460}" type="parTrans" cxnId="{2DE3D875-8CAF-D44B-9B0C-C5E55C12A853}">
      <dgm:prSet/>
      <dgm:spPr/>
      <dgm:t>
        <a:bodyPr/>
        <a:lstStyle/>
        <a:p>
          <a:endParaRPr lang="en-US"/>
        </a:p>
      </dgm:t>
    </dgm:pt>
    <dgm:pt modelId="{2AA9E64E-76D3-5742-8C3F-EBC89A6FCB6F}" type="pres">
      <dgm:prSet presAssocID="{BC0F9224-2A34-5A40-AA9A-7BD170FB553B}" presName="outerComposite" presStyleCnt="0">
        <dgm:presLayoutVars>
          <dgm:chMax val="2"/>
          <dgm:animLvl val="lvl"/>
          <dgm:resizeHandles val="exact"/>
        </dgm:presLayoutVars>
      </dgm:prSet>
      <dgm:spPr/>
      <dgm:t>
        <a:bodyPr/>
        <a:lstStyle/>
        <a:p>
          <a:endParaRPr lang="en-US"/>
        </a:p>
      </dgm:t>
    </dgm:pt>
    <dgm:pt modelId="{450F52A7-BFC3-3240-8294-E56D17E6A673}" type="pres">
      <dgm:prSet presAssocID="{BC0F9224-2A34-5A40-AA9A-7BD170FB553B}" presName="dummyMaxCanvas" presStyleCnt="0"/>
      <dgm:spPr/>
    </dgm:pt>
    <dgm:pt modelId="{2090F7F5-D84D-324D-AD01-DFE9DD1083AE}" type="pres">
      <dgm:prSet presAssocID="{BC0F9224-2A34-5A40-AA9A-7BD170FB553B}" presName="parentComposite" presStyleCnt="0"/>
      <dgm:spPr/>
    </dgm:pt>
    <dgm:pt modelId="{B949C667-2381-464A-920B-7F1E4D34637D}" type="pres">
      <dgm:prSet presAssocID="{BC0F9224-2A34-5A40-AA9A-7BD170FB553B}" presName="parent1" presStyleLbl="alignAccFollowNode1" presStyleIdx="0" presStyleCnt="4">
        <dgm:presLayoutVars>
          <dgm:chMax val="4"/>
        </dgm:presLayoutVars>
      </dgm:prSet>
      <dgm:spPr/>
      <dgm:t>
        <a:bodyPr/>
        <a:lstStyle/>
        <a:p>
          <a:endParaRPr lang="en-US"/>
        </a:p>
      </dgm:t>
    </dgm:pt>
    <dgm:pt modelId="{8B52705C-E34F-824F-8D01-392388D76E4F}" type="pres">
      <dgm:prSet presAssocID="{BC0F9224-2A34-5A40-AA9A-7BD170FB553B}" presName="parent2" presStyleLbl="alignAccFollowNode1" presStyleIdx="1" presStyleCnt="4">
        <dgm:presLayoutVars>
          <dgm:chMax val="4"/>
        </dgm:presLayoutVars>
      </dgm:prSet>
      <dgm:spPr/>
      <dgm:t>
        <a:bodyPr/>
        <a:lstStyle/>
        <a:p>
          <a:endParaRPr lang="en-US"/>
        </a:p>
      </dgm:t>
    </dgm:pt>
    <dgm:pt modelId="{E69B6F5F-F83F-E646-9FAB-867B84B03D70}" type="pres">
      <dgm:prSet presAssocID="{BC0F9224-2A34-5A40-AA9A-7BD170FB553B}" presName="childrenComposite" presStyleCnt="0"/>
      <dgm:spPr/>
    </dgm:pt>
    <dgm:pt modelId="{29CEEA2D-2A5C-8A43-9787-7382764A83C2}" type="pres">
      <dgm:prSet presAssocID="{BC0F9224-2A34-5A40-AA9A-7BD170FB553B}" presName="dummyMaxCanvas_ChildArea" presStyleCnt="0"/>
      <dgm:spPr/>
    </dgm:pt>
    <dgm:pt modelId="{7C35CDC7-57C5-384E-9B7B-D350F6B127AD}" type="pres">
      <dgm:prSet presAssocID="{BC0F9224-2A34-5A40-AA9A-7BD170FB553B}" presName="fulcrum" presStyleLbl="alignAccFollowNode1" presStyleIdx="2" presStyleCnt="4"/>
      <dgm:spPr/>
    </dgm:pt>
    <dgm:pt modelId="{A052C5B8-075B-F741-9881-B5BF2884ED5B}" type="pres">
      <dgm:prSet presAssocID="{BC0F9224-2A34-5A40-AA9A-7BD170FB553B}" presName="balance_23" presStyleLbl="alignAccFollowNode1" presStyleIdx="3" presStyleCnt="4">
        <dgm:presLayoutVars>
          <dgm:bulletEnabled val="1"/>
        </dgm:presLayoutVars>
      </dgm:prSet>
      <dgm:spPr/>
    </dgm:pt>
    <dgm:pt modelId="{D831413E-2E18-2548-BA3F-8A8B51C0F4C4}" type="pres">
      <dgm:prSet presAssocID="{BC0F9224-2A34-5A40-AA9A-7BD170FB553B}" presName="right_23_1" presStyleLbl="node1" presStyleIdx="0" presStyleCnt="5">
        <dgm:presLayoutVars>
          <dgm:bulletEnabled val="1"/>
        </dgm:presLayoutVars>
      </dgm:prSet>
      <dgm:spPr/>
      <dgm:t>
        <a:bodyPr/>
        <a:lstStyle/>
        <a:p>
          <a:endParaRPr lang="en-US"/>
        </a:p>
      </dgm:t>
    </dgm:pt>
    <dgm:pt modelId="{52C61F78-612B-894C-85C0-6B36D8385BB9}" type="pres">
      <dgm:prSet presAssocID="{BC0F9224-2A34-5A40-AA9A-7BD170FB553B}" presName="right_23_2" presStyleLbl="node1" presStyleIdx="1" presStyleCnt="5">
        <dgm:presLayoutVars>
          <dgm:bulletEnabled val="1"/>
        </dgm:presLayoutVars>
      </dgm:prSet>
      <dgm:spPr/>
      <dgm:t>
        <a:bodyPr/>
        <a:lstStyle/>
        <a:p>
          <a:endParaRPr lang="en-US"/>
        </a:p>
      </dgm:t>
    </dgm:pt>
    <dgm:pt modelId="{BEC58148-1A3A-AF46-8504-D3B16B61671D}" type="pres">
      <dgm:prSet presAssocID="{BC0F9224-2A34-5A40-AA9A-7BD170FB553B}" presName="right_23_3" presStyleLbl="node1" presStyleIdx="2" presStyleCnt="5">
        <dgm:presLayoutVars>
          <dgm:bulletEnabled val="1"/>
        </dgm:presLayoutVars>
      </dgm:prSet>
      <dgm:spPr/>
      <dgm:t>
        <a:bodyPr/>
        <a:lstStyle/>
        <a:p>
          <a:endParaRPr lang="en-US"/>
        </a:p>
      </dgm:t>
    </dgm:pt>
    <dgm:pt modelId="{DF32B42F-BCE2-4249-8C00-C9E4A77DA142}" type="pres">
      <dgm:prSet presAssocID="{BC0F9224-2A34-5A40-AA9A-7BD170FB553B}" presName="left_23_1" presStyleLbl="node1" presStyleIdx="3" presStyleCnt="5">
        <dgm:presLayoutVars>
          <dgm:bulletEnabled val="1"/>
        </dgm:presLayoutVars>
      </dgm:prSet>
      <dgm:spPr/>
      <dgm:t>
        <a:bodyPr/>
        <a:lstStyle/>
        <a:p>
          <a:endParaRPr lang="en-US"/>
        </a:p>
      </dgm:t>
    </dgm:pt>
    <dgm:pt modelId="{57C062CA-90F9-EC41-9708-69CBD0C62773}" type="pres">
      <dgm:prSet presAssocID="{BC0F9224-2A34-5A40-AA9A-7BD170FB553B}" presName="left_23_2" presStyleLbl="node1" presStyleIdx="4" presStyleCnt="5">
        <dgm:presLayoutVars>
          <dgm:bulletEnabled val="1"/>
        </dgm:presLayoutVars>
      </dgm:prSet>
      <dgm:spPr/>
      <dgm:t>
        <a:bodyPr/>
        <a:lstStyle/>
        <a:p>
          <a:endParaRPr lang="en-US"/>
        </a:p>
      </dgm:t>
    </dgm:pt>
  </dgm:ptLst>
  <dgm:cxnLst>
    <dgm:cxn modelId="{66486501-4D2F-5C42-923A-7FF3F5806A46}" type="presOf" srcId="{DC7FDB24-C474-904F-A4A1-CD302A8F9AAD}" destId="{D831413E-2E18-2548-BA3F-8A8B51C0F4C4}" srcOrd="0" destOrd="0" presId="urn:microsoft.com/office/officeart/2005/8/layout/balance1"/>
    <dgm:cxn modelId="{03B7A206-9CBF-624E-B997-33E067FD3268}" srcId="{BC0F9224-2A34-5A40-AA9A-7BD170FB553B}" destId="{801BF9DD-B648-6B40-8E88-A483F6013AB0}" srcOrd="0" destOrd="0" parTransId="{B407D8CC-D4EF-BC4D-BE0E-BB372F826B41}" sibTransId="{07A1840A-12AB-424F-9384-59917016F184}"/>
    <dgm:cxn modelId="{A25BB028-E0E0-B84D-A6B0-9C7D87C941B9}" type="presOf" srcId="{1F46FDAC-8A36-9241-8122-59044D7CE1E2}" destId="{BEC58148-1A3A-AF46-8504-D3B16B61671D}" srcOrd="0" destOrd="0" presId="urn:microsoft.com/office/officeart/2005/8/layout/balance1"/>
    <dgm:cxn modelId="{C8F2DDB0-FB6C-094D-89E6-06005B5BA1BA}" srcId="{B4535072-7A9C-9A47-BD0D-ABFD271AFD19}" destId="{545CA59F-E797-424D-8266-84DD13D63F10}" srcOrd="1" destOrd="0" parTransId="{3F287F4C-39A9-5345-BEDE-32102CB7F51C}" sibTransId="{493B1BAC-E6F1-0B41-AF8D-3EB464E91B0B}"/>
    <dgm:cxn modelId="{64EB6AD6-2476-2848-ADFC-FA7E0AFF9017}" type="presOf" srcId="{0ABBD463-B328-2349-A4FD-5F64A4E6D851}" destId="{DF32B42F-BCE2-4249-8C00-C9E4A77DA142}" srcOrd="0" destOrd="0" presId="urn:microsoft.com/office/officeart/2005/8/layout/balance1"/>
    <dgm:cxn modelId="{C19F6F46-81BC-3F44-B342-89A5733497E8}" srcId="{BC0F9224-2A34-5A40-AA9A-7BD170FB553B}" destId="{B4535072-7A9C-9A47-BD0D-ABFD271AFD19}" srcOrd="1" destOrd="0" parTransId="{B6859980-388C-9845-8C2E-969077BD29BF}" sibTransId="{7FE54D69-E82B-8C4C-9152-7581A5804AD8}"/>
    <dgm:cxn modelId="{C42D2769-9D72-AD4D-886C-EAEA6CF0272C}" srcId="{801BF9DD-B648-6B40-8E88-A483F6013AB0}" destId="{F40EE33A-C288-0E47-9374-3FE288FA66ED}" srcOrd="1" destOrd="0" parTransId="{33B2888A-067D-7247-AE3F-F507F97DA5BD}" sibTransId="{A14E58A4-1435-C443-AD73-7DD02F93545A}"/>
    <dgm:cxn modelId="{2DE3D875-8CAF-D44B-9B0C-C5E55C12A853}" srcId="{801BF9DD-B648-6B40-8E88-A483F6013AB0}" destId="{0ABBD463-B328-2349-A4FD-5F64A4E6D851}" srcOrd="0" destOrd="0" parTransId="{9F7EC81D-6D70-AE4F-88BF-49AE74694460}" sibTransId="{20DA55E5-7411-D74A-BD59-7F66A9E6D842}"/>
    <dgm:cxn modelId="{F18933D2-1C42-A248-9A62-CAC86F85939D}" type="presOf" srcId="{545CA59F-E797-424D-8266-84DD13D63F10}" destId="{52C61F78-612B-894C-85C0-6B36D8385BB9}" srcOrd="0" destOrd="0" presId="urn:microsoft.com/office/officeart/2005/8/layout/balance1"/>
    <dgm:cxn modelId="{007283D7-BEE6-E64E-89C7-17318F28E91A}" type="presOf" srcId="{BC0F9224-2A34-5A40-AA9A-7BD170FB553B}" destId="{2AA9E64E-76D3-5742-8C3F-EBC89A6FCB6F}" srcOrd="0" destOrd="0" presId="urn:microsoft.com/office/officeart/2005/8/layout/balance1"/>
    <dgm:cxn modelId="{63353F29-047A-3448-8FC3-BB3C63F99211}" type="presOf" srcId="{F40EE33A-C288-0E47-9374-3FE288FA66ED}" destId="{57C062CA-90F9-EC41-9708-69CBD0C62773}" srcOrd="0" destOrd="0" presId="urn:microsoft.com/office/officeart/2005/8/layout/balance1"/>
    <dgm:cxn modelId="{BFEBD964-1C8A-AC46-A359-5C456ECC2F80}" srcId="{B4535072-7A9C-9A47-BD0D-ABFD271AFD19}" destId="{1F46FDAC-8A36-9241-8122-59044D7CE1E2}" srcOrd="2" destOrd="0" parTransId="{0A86F1E7-B940-7B42-A464-2603C80FE612}" sibTransId="{972CDD18-155A-8E41-922D-601F0EABBFE5}"/>
    <dgm:cxn modelId="{57387659-B8E9-9142-BA85-088458043FEC}" type="presOf" srcId="{B4535072-7A9C-9A47-BD0D-ABFD271AFD19}" destId="{8B52705C-E34F-824F-8D01-392388D76E4F}" srcOrd="0" destOrd="0" presId="urn:microsoft.com/office/officeart/2005/8/layout/balance1"/>
    <dgm:cxn modelId="{0123D110-CF78-0343-A8F3-13EDC1555DE4}" srcId="{B4535072-7A9C-9A47-BD0D-ABFD271AFD19}" destId="{DC7FDB24-C474-904F-A4A1-CD302A8F9AAD}" srcOrd="0" destOrd="0" parTransId="{88A55868-713E-AC4A-AF99-E2AB30C15C36}" sibTransId="{08F7F928-8441-BA43-8A37-EE90DE42E340}"/>
    <dgm:cxn modelId="{EC6521D5-2E09-B349-923A-18AB59129942}" type="presOf" srcId="{801BF9DD-B648-6B40-8E88-A483F6013AB0}" destId="{B949C667-2381-464A-920B-7F1E4D34637D}" srcOrd="0" destOrd="0" presId="urn:microsoft.com/office/officeart/2005/8/layout/balance1"/>
    <dgm:cxn modelId="{16BC5E16-138F-6C45-8387-4039B8ACA7FC}" type="presParOf" srcId="{2AA9E64E-76D3-5742-8C3F-EBC89A6FCB6F}" destId="{450F52A7-BFC3-3240-8294-E56D17E6A673}" srcOrd="0" destOrd="0" presId="urn:microsoft.com/office/officeart/2005/8/layout/balance1"/>
    <dgm:cxn modelId="{719168ED-E165-F946-A08D-EC64F92035ED}" type="presParOf" srcId="{2AA9E64E-76D3-5742-8C3F-EBC89A6FCB6F}" destId="{2090F7F5-D84D-324D-AD01-DFE9DD1083AE}" srcOrd="1" destOrd="0" presId="urn:microsoft.com/office/officeart/2005/8/layout/balance1"/>
    <dgm:cxn modelId="{DA69923E-403E-7543-A6CF-289F9E9BB81B}" type="presParOf" srcId="{2090F7F5-D84D-324D-AD01-DFE9DD1083AE}" destId="{B949C667-2381-464A-920B-7F1E4D34637D}" srcOrd="0" destOrd="0" presId="urn:microsoft.com/office/officeart/2005/8/layout/balance1"/>
    <dgm:cxn modelId="{4879F488-D347-954A-84AE-036969C186CC}" type="presParOf" srcId="{2090F7F5-D84D-324D-AD01-DFE9DD1083AE}" destId="{8B52705C-E34F-824F-8D01-392388D76E4F}" srcOrd="1" destOrd="0" presId="urn:microsoft.com/office/officeart/2005/8/layout/balance1"/>
    <dgm:cxn modelId="{FC0589CC-DDF5-644A-B782-404C3BAF1DF0}" type="presParOf" srcId="{2AA9E64E-76D3-5742-8C3F-EBC89A6FCB6F}" destId="{E69B6F5F-F83F-E646-9FAB-867B84B03D70}" srcOrd="2" destOrd="0" presId="urn:microsoft.com/office/officeart/2005/8/layout/balance1"/>
    <dgm:cxn modelId="{CACE009B-A648-5742-9439-9A316F4BE88B}" type="presParOf" srcId="{E69B6F5F-F83F-E646-9FAB-867B84B03D70}" destId="{29CEEA2D-2A5C-8A43-9787-7382764A83C2}" srcOrd="0" destOrd="0" presId="urn:microsoft.com/office/officeart/2005/8/layout/balance1"/>
    <dgm:cxn modelId="{8AC650FC-F641-BB4A-9D3B-DF3AAA5E03CB}" type="presParOf" srcId="{E69B6F5F-F83F-E646-9FAB-867B84B03D70}" destId="{7C35CDC7-57C5-384E-9B7B-D350F6B127AD}" srcOrd="1" destOrd="0" presId="urn:microsoft.com/office/officeart/2005/8/layout/balance1"/>
    <dgm:cxn modelId="{28EE48B1-0CFC-684F-8E1A-8BB2A2330709}" type="presParOf" srcId="{E69B6F5F-F83F-E646-9FAB-867B84B03D70}" destId="{A052C5B8-075B-F741-9881-B5BF2884ED5B}" srcOrd="2" destOrd="0" presId="urn:microsoft.com/office/officeart/2005/8/layout/balance1"/>
    <dgm:cxn modelId="{DCE598EC-EB48-D547-B339-201020BF88D3}" type="presParOf" srcId="{E69B6F5F-F83F-E646-9FAB-867B84B03D70}" destId="{D831413E-2E18-2548-BA3F-8A8B51C0F4C4}" srcOrd="3" destOrd="0" presId="urn:microsoft.com/office/officeart/2005/8/layout/balance1"/>
    <dgm:cxn modelId="{EB85F5A8-05CF-E449-977A-ECB57811AC5E}" type="presParOf" srcId="{E69B6F5F-F83F-E646-9FAB-867B84B03D70}" destId="{52C61F78-612B-894C-85C0-6B36D8385BB9}" srcOrd="4" destOrd="0" presId="urn:microsoft.com/office/officeart/2005/8/layout/balance1"/>
    <dgm:cxn modelId="{BD585D30-3F6D-A44F-8D76-0E6F5F41ED91}" type="presParOf" srcId="{E69B6F5F-F83F-E646-9FAB-867B84B03D70}" destId="{BEC58148-1A3A-AF46-8504-D3B16B61671D}" srcOrd="5" destOrd="0" presId="urn:microsoft.com/office/officeart/2005/8/layout/balance1"/>
    <dgm:cxn modelId="{2CDFCB2B-2A5D-214A-88DB-159B3975A4F0}" type="presParOf" srcId="{E69B6F5F-F83F-E646-9FAB-867B84B03D70}" destId="{DF32B42F-BCE2-4249-8C00-C9E4A77DA142}" srcOrd="6" destOrd="0" presId="urn:microsoft.com/office/officeart/2005/8/layout/balance1"/>
    <dgm:cxn modelId="{ED1EE877-EC6C-8740-89DD-8C4415E5DCB1}" type="presParOf" srcId="{E69B6F5F-F83F-E646-9FAB-867B84B03D70}" destId="{57C062CA-90F9-EC41-9708-69CBD0C62773}"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DB317D-A448-F84A-A6D7-4F4651821D9E}" type="doc">
      <dgm:prSet loTypeId="urn:microsoft.com/office/officeart/2005/8/layout/cycle1" loCatId="cycle" qsTypeId="urn:microsoft.com/office/officeart/2005/8/quickstyle/simple4" qsCatId="simple" csTypeId="urn:microsoft.com/office/officeart/2005/8/colors/accent1_2#4" csCatId="accent1" phldr="1"/>
      <dgm:spPr/>
      <dgm:t>
        <a:bodyPr/>
        <a:lstStyle/>
        <a:p>
          <a:endParaRPr lang="en-US"/>
        </a:p>
      </dgm:t>
    </dgm:pt>
    <dgm:pt modelId="{42D365A4-A226-8443-9E87-E582DF0379C4}">
      <dgm:prSet phldrT="[Text]"/>
      <dgm:spPr/>
      <dgm:t>
        <a:bodyPr/>
        <a:lstStyle/>
        <a:p>
          <a:r>
            <a:rPr lang="en-US" dirty="0" smtClean="0"/>
            <a:t>Self-Esteem &amp; Self-Efficacy</a:t>
          </a:r>
          <a:endParaRPr lang="en-US" dirty="0"/>
        </a:p>
      </dgm:t>
    </dgm:pt>
    <dgm:pt modelId="{FC8C7276-4048-4F4B-913F-7613A6EEEBE2}" type="parTrans" cxnId="{00A57DCD-4C1D-944C-A3F9-052B6B003350}">
      <dgm:prSet/>
      <dgm:spPr/>
      <dgm:t>
        <a:bodyPr/>
        <a:lstStyle/>
        <a:p>
          <a:endParaRPr lang="en-US"/>
        </a:p>
      </dgm:t>
    </dgm:pt>
    <dgm:pt modelId="{4F7585D9-2DF7-C34C-94CD-8729DB39CFF4}" type="sibTrans" cxnId="{00A57DCD-4C1D-944C-A3F9-052B6B003350}">
      <dgm:prSet/>
      <dgm:spPr/>
      <dgm:t>
        <a:bodyPr/>
        <a:lstStyle/>
        <a:p>
          <a:endParaRPr lang="en-US" dirty="0"/>
        </a:p>
      </dgm:t>
    </dgm:pt>
    <dgm:pt modelId="{8FA73440-CC4F-7D47-AE21-6D2AB552D723}">
      <dgm:prSet phldrT="[Text]"/>
      <dgm:spPr/>
      <dgm:t>
        <a:bodyPr/>
        <a:lstStyle/>
        <a:p>
          <a:r>
            <a:rPr lang="en-US" dirty="0" smtClean="0"/>
            <a:t>Type A &amp; B personality</a:t>
          </a:r>
          <a:endParaRPr lang="en-US" dirty="0"/>
        </a:p>
      </dgm:t>
    </dgm:pt>
    <dgm:pt modelId="{EE904B90-39F4-3440-89CB-DB8BCDB58659}" type="parTrans" cxnId="{C07C3387-C430-084F-9FF9-9CADCCC08032}">
      <dgm:prSet/>
      <dgm:spPr/>
      <dgm:t>
        <a:bodyPr/>
        <a:lstStyle/>
        <a:p>
          <a:endParaRPr lang="en-US"/>
        </a:p>
      </dgm:t>
    </dgm:pt>
    <dgm:pt modelId="{3D30A1A2-C72E-C749-B87E-0D4F88E24E85}" type="sibTrans" cxnId="{C07C3387-C430-084F-9FF9-9CADCCC08032}">
      <dgm:prSet/>
      <dgm:spPr/>
      <dgm:t>
        <a:bodyPr/>
        <a:lstStyle/>
        <a:p>
          <a:endParaRPr lang="en-US" dirty="0"/>
        </a:p>
      </dgm:t>
    </dgm:pt>
    <dgm:pt modelId="{6FE1F888-15AF-DE45-B7EA-69020FF03DB1}">
      <dgm:prSet phldrT="[Text]"/>
      <dgm:spPr/>
      <dgm:t>
        <a:bodyPr/>
        <a:lstStyle/>
        <a:p>
          <a:r>
            <a:rPr lang="en-US" dirty="0" smtClean="0"/>
            <a:t>Type C &amp; D personality</a:t>
          </a:r>
          <a:endParaRPr lang="en-US" dirty="0"/>
        </a:p>
      </dgm:t>
    </dgm:pt>
    <dgm:pt modelId="{A7D8D0C3-43C1-254A-9F98-ADB67A862305}" type="parTrans" cxnId="{E0692CBA-ADD8-5144-82B3-206F9DD8DE20}">
      <dgm:prSet/>
      <dgm:spPr/>
      <dgm:t>
        <a:bodyPr/>
        <a:lstStyle/>
        <a:p>
          <a:endParaRPr lang="en-US"/>
        </a:p>
      </dgm:t>
    </dgm:pt>
    <dgm:pt modelId="{C272F104-20A3-F846-8365-F431051C593F}" type="sibTrans" cxnId="{E0692CBA-ADD8-5144-82B3-206F9DD8DE20}">
      <dgm:prSet/>
      <dgm:spPr/>
      <dgm:t>
        <a:bodyPr/>
        <a:lstStyle/>
        <a:p>
          <a:endParaRPr lang="en-US" dirty="0"/>
        </a:p>
      </dgm:t>
    </dgm:pt>
    <dgm:pt modelId="{B616E46B-460E-A84B-8733-BFBD03B4D67D}">
      <dgm:prSet phldrT="[Text]"/>
      <dgm:spPr/>
      <dgm:t>
        <a:bodyPr/>
        <a:lstStyle/>
        <a:p>
          <a:r>
            <a:rPr lang="en-US" dirty="0" smtClean="0"/>
            <a:t>Psychological Hardiness</a:t>
          </a:r>
          <a:endParaRPr lang="en-US" dirty="0"/>
        </a:p>
      </dgm:t>
    </dgm:pt>
    <dgm:pt modelId="{6E092FA2-ED26-D44C-84A6-DCB797B29955}" type="parTrans" cxnId="{2820E133-71AD-ED45-80B9-89A0350777F0}">
      <dgm:prSet/>
      <dgm:spPr/>
      <dgm:t>
        <a:bodyPr/>
        <a:lstStyle/>
        <a:p>
          <a:endParaRPr lang="en-US"/>
        </a:p>
      </dgm:t>
    </dgm:pt>
    <dgm:pt modelId="{086DF195-838C-5946-9195-542964C5D8BC}" type="sibTrans" cxnId="{2820E133-71AD-ED45-80B9-89A0350777F0}">
      <dgm:prSet/>
      <dgm:spPr/>
      <dgm:t>
        <a:bodyPr/>
        <a:lstStyle/>
        <a:p>
          <a:endParaRPr lang="en-US" dirty="0"/>
        </a:p>
      </dgm:t>
    </dgm:pt>
    <dgm:pt modelId="{0C259573-663B-F344-A519-C862482347F9}">
      <dgm:prSet phldrT="[Text]"/>
      <dgm:spPr/>
      <dgm:t>
        <a:bodyPr/>
        <a:lstStyle/>
        <a:p>
          <a:r>
            <a:rPr lang="en-US" dirty="0" smtClean="0"/>
            <a:t>Appraisal and Stress</a:t>
          </a:r>
          <a:endParaRPr lang="en-US" dirty="0"/>
        </a:p>
      </dgm:t>
    </dgm:pt>
    <dgm:pt modelId="{276C1EEF-5858-0743-B0BE-A78DA908A2B6}" type="parTrans" cxnId="{B42D56A8-78B2-A740-9558-58C8B2F37F90}">
      <dgm:prSet/>
      <dgm:spPr/>
      <dgm:t>
        <a:bodyPr/>
        <a:lstStyle/>
        <a:p>
          <a:endParaRPr lang="en-US"/>
        </a:p>
      </dgm:t>
    </dgm:pt>
    <dgm:pt modelId="{87F26455-4507-0E48-938D-1948201353DC}" type="sibTrans" cxnId="{B42D56A8-78B2-A740-9558-58C8B2F37F90}">
      <dgm:prSet/>
      <dgm:spPr/>
      <dgm:t>
        <a:bodyPr/>
        <a:lstStyle/>
        <a:p>
          <a:endParaRPr lang="en-US" dirty="0"/>
        </a:p>
      </dgm:t>
    </dgm:pt>
    <dgm:pt modelId="{C2677803-7A18-3F44-BE2F-7FF3A9779B42}" type="pres">
      <dgm:prSet presAssocID="{3ADB317D-A448-F84A-A6D7-4F4651821D9E}" presName="cycle" presStyleCnt="0">
        <dgm:presLayoutVars>
          <dgm:dir/>
          <dgm:resizeHandles val="exact"/>
        </dgm:presLayoutVars>
      </dgm:prSet>
      <dgm:spPr/>
      <dgm:t>
        <a:bodyPr/>
        <a:lstStyle/>
        <a:p>
          <a:endParaRPr lang="en-US"/>
        </a:p>
      </dgm:t>
    </dgm:pt>
    <dgm:pt modelId="{CF24D5BD-4661-B843-AAC4-E2A31CD5D25C}" type="pres">
      <dgm:prSet presAssocID="{42D365A4-A226-8443-9E87-E582DF0379C4}" presName="dummy" presStyleCnt="0"/>
      <dgm:spPr/>
    </dgm:pt>
    <dgm:pt modelId="{61099B04-47E5-E043-B9A1-12A37E96D71F}" type="pres">
      <dgm:prSet presAssocID="{42D365A4-A226-8443-9E87-E582DF0379C4}" presName="node" presStyleLbl="revTx" presStyleIdx="0" presStyleCnt="5">
        <dgm:presLayoutVars>
          <dgm:bulletEnabled val="1"/>
        </dgm:presLayoutVars>
      </dgm:prSet>
      <dgm:spPr/>
      <dgm:t>
        <a:bodyPr/>
        <a:lstStyle/>
        <a:p>
          <a:endParaRPr lang="en-US"/>
        </a:p>
      </dgm:t>
    </dgm:pt>
    <dgm:pt modelId="{11E9C562-F916-BA40-ADC0-892AAF8EC4FD}" type="pres">
      <dgm:prSet presAssocID="{4F7585D9-2DF7-C34C-94CD-8729DB39CFF4}" presName="sibTrans" presStyleLbl="node1" presStyleIdx="0" presStyleCnt="5"/>
      <dgm:spPr/>
      <dgm:t>
        <a:bodyPr/>
        <a:lstStyle/>
        <a:p>
          <a:endParaRPr lang="en-US"/>
        </a:p>
      </dgm:t>
    </dgm:pt>
    <dgm:pt modelId="{94DC20C7-125F-EA42-8805-2A9258C25903}" type="pres">
      <dgm:prSet presAssocID="{8FA73440-CC4F-7D47-AE21-6D2AB552D723}" presName="dummy" presStyleCnt="0"/>
      <dgm:spPr/>
    </dgm:pt>
    <dgm:pt modelId="{5A758D8B-3F09-1740-B280-98C44FC1BC6E}" type="pres">
      <dgm:prSet presAssocID="{8FA73440-CC4F-7D47-AE21-6D2AB552D723}" presName="node" presStyleLbl="revTx" presStyleIdx="1" presStyleCnt="5">
        <dgm:presLayoutVars>
          <dgm:bulletEnabled val="1"/>
        </dgm:presLayoutVars>
      </dgm:prSet>
      <dgm:spPr/>
      <dgm:t>
        <a:bodyPr/>
        <a:lstStyle/>
        <a:p>
          <a:endParaRPr lang="en-US"/>
        </a:p>
      </dgm:t>
    </dgm:pt>
    <dgm:pt modelId="{F9474A98-1940-FB40-9350-B35F14503BDC}" type="pres">
      <dgm:prSet presAssocID="{3D30A1A2-C72E-C749-B87E-0D4F88E24E85}" presName="sibTrans" presStyleLbl="node1" presStyleIdx="1" presStyleCnt="5"/>
      <dgm:spPr/>
      <dgm:t>
        <a:bodyPr/>
        <a:lstStyle/>
        <a:p>
          <a:endParaRPr lang="en-US"/>
        </a:p>
      </dgm:t>
    </dgm:pt>
    <dgm:pt modelId="{64EFB0D0-B241-044B-AAC7-C9F49D858DF2}" type="pres">
      <dgm:prSet presAssocID="{6FE1F888-15AF-DE45-B7EA-69020FF03DB1}" presName="dummy" presStyleCnt="0"/>
      <dgm:spPr/>
    </dgm:pt>
    <dgm:pt modelId="{F0174969-F17B-1740-BF2E-0F4C7ECFA535}" type="pres">
      <dgm:prSet presAssocID="{6FE1F888-15AF-DE45-B7EA-69020FF03DB1}" presName="node" presStyleLbl="revTx" presStyleIdx="2" presStyleCnt="5">
        <dgm:presLayoutVars>
          <dgm:bulletEnabled val="1"/>
        </dgm:presLayoutVars>
      </dgm:prSet>
      <dgm:spPr/>
      <dgm:t>
        <a:bodyPr/>
        <a:lstStyle/>
        <a:p>
          <a:endParaRPr lang="en-US"/>
        </a:p>
      </dgm:t>
    </dgm:pt>
    <dgm:pt modelId="{2D6DF706-6F87-A742-97A2-9E7C512F0E85}" type="pres">
      <dgm:prSet presAssocID="{C272F104-20A3-F846-8365-F431051C593F}" presName="sibTrans" presStyleLbl="node1" presStyleIdx="2" presStyleCnt="5"/>
      <dgm:spPr/>
      <dgm:t>
        <a:bodyPr/>
        <a:lstStyle/>
        <a:p>
          <a:endParaRPr lang="en-US"/>
        </a:p>
      </dgm:t>
    </dgm:pt>
    <dgm:pt modelId="{23AA4812-EF90-6441-B0C8-B77271AC2637}" type="pres">
      <dgm:prSet presAssocID="{B616E46B-460E-A84B-8733-BFBD03B4D67D}" presName="dummy" presStyleCnt="0"/>
      <dgm:spPr/>
    </dgm:pt>
    <dgm:pt modelId="{B25F52B9-88C1-F348-9155-48AB6B816B8E}" type="pres">
      <dgm:prSet presAssocID="{B616E46B-460E-A84B-8733-BFBD03B4D67D}" presName="node" presStyleLbl="revTx" presStyleIdx="3" presStyleCnt="5">
        <dgm:presLayoutVars>
          <dgm:bulletEnabled val="1"/>
        </dgm:presLayoutVars>
      </dgm:prSet>
      <dgm:spPr/>
      <dgm:t>
        <a:bodyPr/>
        <a:lstStyle/>
        <a:p>
          <a:endParaRPr lang="en-US"/>
        </a:p>
      </dgm:t>
    </dgm:pt>
    <dgm:pt modelId="{42970D98-8F9C-5641-AC91-00627F00B35F}" type="pres">
      <dgm:prSet presAssocID="{086DF195-838C-5946-9195-542964C5D8BC}" presName="sibTrans" presStyleLbl="node1" presStyleIdx="3" presStyleCnt="5"/>
      <dgm:spPr/>
      <dgm:t>
        <a:bodyPr/>
        <a:lstStyle/>
        <a:p>
          <a:endParaRPr lang="en-US"/>
        </a:p>
      </dgm:t>
    </dgm:pt>
    <dgm:pt modelId="{24FEB356-50DE-5448-BB8D-13F2628199C4}" type="pres">
      <dgm:prSet presAssocID="{0C259573-663B-F344-A519-C862482347F9}" presName="dummy" presStyleCnt="0"/>
      <dgm:spPr/>
    </dgm:pt>
    <dgm:pt modelId="{4ADBDEF8-6A36-284F-BFB8-C9479B238F87}" type="pres">
      <dgm:prSet presAssocID="{0C259573-663B-F344-A519-C862482347F9}" presName="node" presStyleLbl="revTx" presStyleIdx="4" presStyleCnt="5">
        <dgm:presLayoutVars>
          <dgm:bulletEnabled val="1"/>
        </dgm:presLayoutVars>
      </dgm:prSet>
      <dgm:spPr/>
      <dgm:t>
        <a:bodyPr/>
        <a:lstStyle/>
        <a:p>
          <a:endParaRPr lang="en-US"/>
        </a:p>
      </dgm:t>
    </dgm:pt>
    <dgm:pt modelId="{DFA5075A-7A76-BF48-B6A4-FCE7A59DD85C}" type="pres">
      <dgm:prSet presAssocID="{87F26455-4507-0E48-938D-1948201353DC}" presName="sibTrans" presStyleLbl="node1" presStyleIdx="4" presStyleCnt="5"/>
      <dgm:spPr/>
      <dgm:t>
        <a:bodyPr/>
        <a:lstStyle/>
        <a:p>
          <a:endParaRPr lang="en-US"/>
        </a:p>
      </dgm:t>
    </dgm:pt>
  </dgm:ptLst>
  <dgm:cxnLst>
    <dgm:cxn modelId="{48DA9C17-DA91-2B4A-8956-42F1429CBB0A}" type="presOf" srcId="{B616E46B-460E-A84B-8733-BFBD03B4D67D}" destId="{B25F52B9-88C1-F348-9155-48AB6B816B8E}" srcOrd="0" destOrd="0" presId="urn:microsoft.com/office/officeart/2005/8/layout/cycle1"/>
    <dgm:cxn modelId="{2820E133-71AD-ED45-80B9-89A0350777F0}" srcId="{3ADB317D-A448-F84A-A6D7-4F4651821D9E}" destId="{B616E46B-460E-A84B-8733-BFBD03B4D67D}" srcOrd="3" destOrd="0" parTransId="{6E092FA2-ED26-D44C-84A6-DCB797B29955}" sibTransId="{086DF195-838C-5946-9195-542964C5D8BC}"/>
    <dgm:cxn modelId="{8923839C-D51D-CA4F-88C6-120144B0A35F}" type="presOf" srcId="{87F26455-4507-0E48-938D-1948201353DC}" destId="{DFA5075A-7A76-BF48-B6A4-FCE7A59DD85C}" srcOrd="0" destOrd="0" presId="urn:microsoft.com/office/officeart/2005/8/layout/cycle1"/>
    <dgm:cxn modelId="{00A57DCD-4C1D-944C-A3F9-052B6B003350}" srcId="{3ADB317D-A448-F84A-A6D7-4F4651821D9E}" destId="{42D365A4-A226-8443-9E87-E582DF0379C4}" srcOrd="0" destOrd="0" parTransId="{FC8C7276-4048-4F4B-913F-7613A6EEEBE2}" sibTransId="{4F7585D9-2DF7-C34C-94CD-8729DB39CFF4}"/>
    <dgm:cxn modelId="{52AAC2A5-9E5D-F144-9917-BF5638F7F1CE}" type="presOf" srcId="{8FA73440-CC4F-7D47-AE21-6D2AB552D723}" destId="{5A758D8B-3F09-1740-B280-98C44FC1BC6E}" srcOrd="0" destOrd="0" presId="urn:microsoft.com/office/officeart/2005/8/layout/cycle1"/>
    <dgm:cxn modelId="{E0692CBA-ADD8-5144-82B3-206F9DD8DE20}" srcId="{3ADB317D-A448-F84A-A6D7-4F4651821D9E}" destId="{6FE1F888-15AF-DE45-B7EA-69020FF03DB1}" srcOrd="2" destOrd="0" parTransId="{A7D8D0C3-43C1-254A-9F98-ADB67A862305}" sibTransId="{C272F104-20A3-F846-8365-F431051C593F}"/>
    <dgm:cxn modelId="{0A067C97-1D0C-AA47-828D-9557A354785F}" type="presOf" srcId="{0C259573-663B-F344-A519-C862482347F9}" destId="{4ADBDEF8-6A36-284F-BFB8-C9479B238F87}" srcOrd="0" destOrd="0" presId="urn:microsoft.com/office/officeart/2005/8/layout/cycle1"/>
    <dgm:cxn modelId="{00939042-F21A-B641-AACB-DD72321B154F}" type="presOf" srcId="{6FE1F888-15AF-DE45-B7EA-69020FF03DB1}" destId="{F0174969-F17B-1740-BF2E-0F4C7ECFA535}" srcOrd="0" destOrd="0" presId="urn:microsoft.com/office/officeart/2005/8/layout/cycle1"/>
    <dgm:cxn modelId="{C07C3387-C430-084F-9FF9-9CADCCC08032}" srcId="{3ADB317D-A448-F84A-A6D7-4F4651821D9E}" destId="{8FA73440-CC4F-7D47-AE21-6D2AB552D723}" srcOrd="1" destOrd="0" parTransId="{EE904B90-39F4-3440-89CB-DB8BCDB58659}" sibTransId="{3D30A1A2-C72E-C749-B87E-0D4F88E24E85}"/>
    <dgm:cxn modelId="{B42D56A8-78B2-A740-9558-58C8B2F37F90}" srcId="{3ADB317D-A448-F84A-A6D7-4F4651821D9E}" destId="{0C259573-663B-F344-A519-C862482347F9}" srcOrd="4" destOrd="0" parTransId="{276C1EEF-5858-0743-B0BE-A78DA908A2B6}" sibTransId="{87F26455-4507-0E48-938D-1948201353DC}"/>
    <dgm:cxn modelId="{3E6F9E8B-3EBD-4148-A710-132E8976E818}" type="presOf" srcId="{3ADB317D-A448-F84A-A6D7-4F4651821D9E}" destId="{C2677803-7A18-3F44-BE2F-7FF3A9779B42}" srcOrd="0" destOrd="0" presId="urn:microsoft.com/office/officeart/2005/8/layout/cycle1"/>
    <dgm:cxn modelId="{8A32D296-CA54-9B44-8A90-AB0146007B30}" type="presOf" srcId="{C272F104-20A3-F846-8365-F431051C593F}" destId="{2D6DF706-6F87-A742-97A2-9E7C512F0E85}" srcOrd="0" destOrd="0" presId="urn:microsoft.com/office/officeart/2005/8/layout/cycle1"/>
    <dgm:cxn modelId="{53F0233F-084A-FF47-9962-51B9184082DB}" type="presOf" srcId="{086DF195-838C-5946-9195-542964C5D8BC}" destId="{42970D98-8F9C-5641-AC91-00627F00B35F}" srcOrd="0" destOrd="0" presId="urn:microsoft.com/office/officeart/2005/8/layout/cycle1"/>
    <dgm:cxn modelId="{B77E2554-D264-F94B-8196-ADC2BC6F597E}" type="presOf" srcId="{4F7585D9-2DF7-C34C-94CD-8729DB39CFF4}" destId="{11E9C562-F916-BA40-ADC0-892AAF8EC4FD}" srcOrd="0" destOrd="0" presId="urn:microsoft.com/office/officeart/2005/8/layout/cycle1"/>
    <dgm:cxn modelId="{7760B46C-15AC-4F4D-B711-D7118B899024}" type="presOf" srcId="{42D365A4-A226-8443-9E87-E582DF0379C4}" destId="{61099B04-47E5-E043-B9A1-12A37E96D71F}" srcOrd="0" destOrd="0" presId="urn:microsoft.com/office/officeart/2005/8/layout/cycle1"/>
    <dgm:cxn modelId="{10A29E08-337D-114A-A369-8DEEE3C12DBF}" type="presOf" srcId="{3D30A1A2-C72E-C749-B87E-0D4F88E24E85}" destId="{F9474A98-1940-FB40-9350-B35F14503BDC}" srcOrd="0" destOrd="0" presId="urn:microsoft.com/office/officeart/2005/8/layout/cycle1"/>
    <dgm:cxn modelId="{8123F383-9D6D-9C49-AA73-F21B87B8169A}" type="presParOf" srcId="{C2677803-7A18-3F44-BE2F-7FF3A9779B42}" destId="{CF24D5BD-4661-B843-AAC4-E2A31CD5D25C}" srcOrd="0" destOrd="0" presId="urn:microsoft.com/office/officeart/2005/8/layout/cycle1"/>
    <dgm:cxn modelId="{B8A0DA06-21DE-E641-B863-5C62D7BEE657}" type="presParOf" srcId="{C2677803-7A18-3F44-BE2F-7FF3A9779B42}" destId="{61099B04-47E5-E043-B9A1-12A37E96D71F}" srcOrd="1" destOrd="0" presId="urn:microsoft.com/office/officeart/2005/8/layout/cycle1"/>
    <dgm:cxn modelId="{2ED21D00-79D2-0D49-9017-1F39E6690075}" type="presParOf" srcId="{C2677803-7A18-3F44-BE2F-7FF3A9779B42}" destId="{11E9C562-F916-BA40-ADC0-892AAF8EC4FD}" srcOrd="2" destOrd="0" presId="urn:microsoft.com/office/officeart/2005/8/layout/cycle1"/>
    <dgm:cxn modelId="{419936E2-A8A0-5E4F-9B0E-1B12D44CB2FC}" type="presParOf" srcId="{C2677803-7A18-3F44-BE2F-7FF3A9779B42}" destId="{94DC20C7-125F-EA42-8805-2A9258C25903}" srcOrd="3" destOrd="0" presId="urn:microsoft.com/office/officeart/2005/8/layout/cycle1"/>
    <dgm:cxn modelId="{C7FED98B-EE0C-5548-988C-D1B73BC62145}" type="presParOf" srcId="{C2677803-7A18-3F44-BE2F-7FF3A9779B42}" destId="{5A758D8B-3F09-1740-B280-98C44FC1BC6E}" srcOrd="4" destOrd="0" presId="urn:microsoft.com/office/officeart/2005/8/layout/cycle1"/>
    <dgm:cxn modelId="{E9687508-F8B7-824C-AAFB-E383FC7B0A1F}" type="presParOf" srcId="{C2677803-7A18-3F44-BE2F-7FF3A9779B42}" destId="{F9474A98-1940-FB40-9350-B35F14503BDC}" srcOrd="5" destOrd="0" presId="urn:microsoft.com/office/officeart/2005/8/layout/cycle1"/>
    <dgm:cxn modelId="{F778EF90-9ABB-8F4B-957E-2AF1DBC8068F}" type="presParOf" srcId="{C2677803-7A18-3F44-BE2F-7FF3A9779B42}" destId="{64EFB0D0-B241-044B-AAC7-C9F49D858DF2}" srcOrd="6" destOrd="0" presId="urn:microsoft.com/office/officeart/2005/8/layout/cycle1"/>
    <dgm:cxn modelId="{A03F7865-E830-9B49-97C7-462C2FC1E976}" type="presParOf" srcId="{C2677803-7A18-3F44-BE2F-7FF3A9779B42}" destId="{F0174969-F17B-1740-BF2E-0F4C7ECFA535}" srcOrd="7" destOrd="0" presId="urn:microsoft.com/office/officeart/2005/8/layout/cycle1"/>
    <dgm:cxn modelId="{83C8E37F-0F17-0F4B-A964-7982BE8972A9}" type="presParOf" srcId="{C2677803-7A18-3F44-BE2F-7FF3A9779B42}" destId="{2D6DF706-6F87-A742-97A2-9E7C512F0E85}" srcOrd="8" destOrd="0" presId="urn:microsoft.com/office/officeart/2005/8/layout/cycle1"/>
    <dgm:cxn modelId="{EC86C07F-5F4E-524E-AB39-8E90CBA6F9FA}" type="presParOf" srcId="{C2677803-7A18-3F44-BE2F-7FF3A9779B42}" destId="{23AA4812-EF90-6441-B0C8-B77271AC2637}" srcOrd="9" destOrd="0" presId="urn:microsoft.com/office/officeart/2005/8/layout/cycle1"/>
    <dgm:cxn modelId="{F7150A1B-F4AB-6643-B137-75A5ABD65396}" type="presParOf" srcId="{C2677803-7A18-3F44-BE2F-7FF3A9779B42}" destId="{B25F52B9-88C1-F348-9155-48AB6B816B8E}" srcOrd="10" destOrd="0" presId="urn:microsoft.com/office/officeart/2005/8/layout/cycle1"/>
    <dgm:cxn modelId="{AB343203-DBE1-2A48-BAD8-4DD8D2E2284A}" type="presParOf" srcId="{C2677803-7A18-3F44-BE2F-7FF3A9779B42}" destId="{42970D98-8F9C-5641-AC91-00627F00B35F}" srcOrd="11" destOrd="0" presId="urn:microsoft.com/office/officeart/2005/8/layout/cycle1"/>
    <dgm:cxn modelId="{CCC83713-689F-214E-A453-6712C3CF2537}" type="presParOf" srcId="{C2677803-7A18-3F44-BE2F-7FF3A9779B42}" destId="{24FEB356-50DE-5448-BB8D-13F2628199C4}" srcOrd="12" destOrd="0" presId="urn:microsoft.com/office/officeart/2005/8/layout/cycle1"/>
    <dgm:cxn modelId="{425D2D70-C9D8-A647-B83F-5309A6584319}" type="presParOf" srcId="{C2677803-7A18-3F44-BE2F-7FF3A9779B42}" destId="{4ADBDEF8-6A36-284F-BFB8-C9479B238F87}" srcOrd="13" destOrd="0" presId="urn:microsoft.com/office/officeart/2005/8/layout/cycle1"/>
    <dgm:cxn modelId="{B3F9CCA6-1EF2-554B-A421-1E925E443AE2}" type="presParOf" srcId="{C2677803-7A18-3F44-BE2F-7FF3A9779B42}" destId="{DFA5075A-7A76-BF48-B6A4-FCE7A59DD85C}"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D02EF-FCA3-4F74-8279-64C1C98E84A8}">
      <dsp:nvSpPr>
        <dsp:cNvPr id="0" name=""/>
        <dsp:cNvSpPr/>
      </dsp:nvSpPr>
      <dsp:spPr>
        <a:xfrm>
          <a:off x="4019163" y="1415413"/>
          <a:ext cx="2104012" cy="500659"/>
        </a:xfrm>
        <a:custGeom>
          <a:avLst/>
          <a:gdLst/>
          <a:ahLst/>
          <a:cxnLst/>
          <a:rect l="0" t="0" r="0" b="0"/>
          <a:pathLst>
            <a:path>
              <a:moveTo>
                <a:pt x="0" y="0"/>
              </a:moveTo>
              <a:lnTo>
                <a:pt x="0" y="341184"/>
              </a:lnTo>
              <a:lnTo>
                <a:pt x="2104012" y="341184"/>
              </a:lnTo>
              <a:lnTo>
                <a:pt x="2104012" y="5006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BFC01C4-06FA-3A4A-8B06-91B6199D83EA}">
      <dsp:nvSpPr>
        <dsp:cNvPr id="0" name=""/>
        <dsp:cNvSpPr/>
      </dsp:nvSpPr>
      <dsp:spPr>
        <a:xfrm>
          <a:off x="4019163" y="3009203"/>
          <a:ext cx="3156019" cy="500659"/>
        </a:xfrm>
        <a:custGeom>
          <a:avLst/>
          <a:gdLst/>
          <a:ahLst/>
          <a:cxnLst/>
          <a:rect l="0" t="0" r="0" b="0"/>
          <a:pathLst>
            <a:path>
              <a:moveTo>
                <a:pt x="0" y="0"/>
              </a:moveTo>
              <a:lnTo>
                <a:pt x="0" y="341184"/>
              </a:lnTo>
              <a:lnTo>
                <a:pt x="3156019" y="341184"/>
              </a:lnTo>
              <a:lnTo>
                <a:pt x="3156019" y="50065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D022542-FD0A-4140-8522-FA802A839F6A}">
      <dsp:nvSpPr>
        <dsp:cNvPr id="0" name=""/>
        <dsp:cNvSpPr/>
      </dsp:nvSpPr>
      <dsp:spPr>
        <a:xfrm>
          <a:off x="4019163" y="3009203"/>
          <a:ext cx="1052006" cy="500659"/>
        </a:xfrm>
        <a:custGeom>
          <a:avLst/>
          <a:gdLst/>
          <a:ahLst/>
          <a:cxnLst/>
          <a:rect l="0" t="0" r="0" b="0"/>
          <a:pathLst>
            <a:path>
              <a:moveTo>
                <a:pt x="0" y="0"/>
              </a:moveTo>
              <a:lnTo>
                <a:pt x="0" y="341184"/>
              </a:lnTo>
              <a:lnTo>
                <a:pt x="1052006" y="341184"/>
              </a:lnTo>
              <a:lnTo>
                <a:pt x="1052006" y="50065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4267484-207A-854E-B9F8-6EEF04043D00}">
      <dsp:nvSpPr>
        <dsp:cNvPr id="0" name=""/>
        <dsp:cNvSpPr/>
      </dsp:nvSpPr>
      <dsp:spPr>
        <a:xfrm>
          <a:off x="2967156" y="3009203"/>
          <a:ext cx="1052006" cy="500659"/>
        </a:xfrm>
        <a:custGeom>
          <a:avLst/>
          <a:gdLst/>
          <a:ahLst/>
          <a:cxnLst/>
          <a:rect l="0" t="0" r="0" b="0"/>
          <a:pathLst>
            <a:path>
              <a:moveTo>
                <a:pt x="1052006" y="0"/>
              </a:moveTo>
              <a:lnTo>
                <a:pt x="1052006" y="341184"/>
              </a:lnTo>
              <a:lnTo>
                <a:pt x="0" y="341184"/>
              </a:lnTo>
              <a:lnTo>
                <a:pt x="0" y="50065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DA0535-D87B-D043-AD31-FB1A23B5ECF1}">
      <dsp:nvSpPr>
        <dsp:cNvPr id="0" name=""/>
        <dsp:cNvSpPr/>
      </dsp:nvSpPr>
      <dsp:spPr>
        <a:xfrm>
          <a:off x="863143" y="3009203"/>
          <a:ext cx="3156019" cy="500659"/>
        </a:xfrm>
        <a:custGeom>
          <a:avLst/>
          <a:gdLst/>
          <a:ahLst/>
          <a:cxnLst/>
          <a:rect l="0" t="0" r="0" b="0"/>
          <a:pathLst>
            <a:path>
              <a:moveTo>
                <a:pt x="3156019" y="0"/>
              </a:moveTo>
              <a:lnTo>
                <a:pt x="3156019" y="341184"/>
              </a:lnTo>
              <a:lnTo>
                <a:pt x="0" y="341184"/>
              </a:lnTo>
              <a:lnTo>
                <a:pt x="0" y="50065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ABC97ED-118A-8540-9119-543A3E606170}">
      <dsp:nvSpPr>
        <dsp:cNvPr id="0" name=""/>
        <dsp:cNvSpPr/>
      </dsp:nvSpPr>
      <dsp:spPr>
        <a:xfrm>
          <a:off x="3973443" y="1415413"/>
          <a:ext cx="91440" cy="500659"/>
        </a:xfrm>
        <a:custGeom>
          <a:avLst/>
          <a:gdLst/>
          <a:ahLst/>
          <a:cxnLst/>
          <a:rect l="0" t="0" r="0" b="0"/>
          <a:pathLst>
            <a:path>
              <a:moveTo>
                <a:pt x="45720" y="0"/>
              </a:moveTo>
              <a:lnTo>
                <a:pt x="45720" y="5006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DD88A0-7E0A-4A47-891D-C674CA6F1FAD}">
      <dsp:nvSpPr>
        <dsp:cNvPr id="0" name=""/>
        <dsp:cNvSpPr/>
      </dsp:nvSpPr>
      <dsp:spPr>
        <a:xfrm>
          <a:off x="1915150" y="1415413"/>
          <a:ext cx="2104012" cy="500659"/>
        </a:xfrm>
        <a:custGeom>
          <a:avLst/>
          <a:gdLst/>
          <a:ahLst/>
          <a:cxnLst/>
          <a:rect l="0" t="0" r="0" b="0"/>
          <a:pathLst>
            <a:path>
              <a:moveTo>
                <a:pt x="2104012" y="0"/>
              </a:moveTo>
              <a:lnTo>
                <a:pt x="2104012" y="341184"/>
              </a:lnTo>
              <a:lnTo>
                <a:pt x="0" y="341184"/>
              </a:lnTo>
              <a:lnTo>
                <a:pt x="0" y="50065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4FE990-7F95-984E-9857-EF74C34AB501}">
      <dsp:nvSpPr>
        <dsp:cNvPr id="0" name=""/>
        <dsp:cNvSpPr/>
      </dsp:nvSpPr>
      <dsp:spPr>
        <a:xfrm>
          <a:off x="3158430" y="322283"/>
          <a:ext cx="1721465" cy="109313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76A3A87-A33E-5844-B156-88F32D15625C}">
      <dsp:nvSpPr>
        <dsp:cNvPr id="0" name=""/>
        <dsp:cNvSpPr/>
      </dsp:nvSpPr>
      <dsp:spPr>
        <a:xfrm>
          <a:off x="3349704" y="503993"/>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Diseases related to stress</a:t>
          </a:r>
          <a:endParaRPr lang="en-US" sz="1800" kern="1200" dirty="0"/>
        </a:p>
      </dsp:txBody>
      <dsp:txXfrm>
        <a:off x="3381721" y="536010"/>
        <a:ext cx="1657431" cy="1029096"/>
      </dsp:txXfrm>
    </dsp:sp>
    <dsp:sp modelId="{3CADED1F-B360-B349-A385-C9C1E3B4BE63}">
      <dsp:nvSpPr>
        <dsp:cNvPr id="0" name=""/>
        <dsp:cNvSpPr/>
      </dsp:nvSpPr>
      <dsp:spPr>
        <a:xfrm>
          <a:off x="1054417" y="1916073"/>
          <a:ext cx="1721465" cy="109313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7706D53-8440-CD49-91D3-5DEE5F25166C}">
      <dsp:nvSpPr>
        <dsp:cNvPr id="0" name=""/>
        <dsp:cNvSpPr/>
      </dsp:nvSpPr>
      <dsp:spPr>
        <a:xfrm>
          <a:off x="1245691" y="2097783"/>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Cardiovascular Disease</a:t>
          </a:r>
          <a:endParaRPr lang="en-US" sz="1800" kern="1200" dirty="0"/>
        </a:p>
      </dsp:txBody>
      <dsp:txXfrm>
        <a:off x="1277708" y="2129800"/>
        <a:ext cx="1657431" cy="1029096"/>
      </dsp:txXfrm>
    </dsp:sp>
    <dsp:sp modelId="{3273E742-5507-EF4D-B3A5-9DFF0C11A170}">
      <dsp:nvSpPr>
        <dsp:cNvPr id="0" name=""/>
        <dsp:cNvSpPr/>
      </dsp:nvSpPr>
      <dsp:spPr>
        <a:xfrm>
          <a:off x="3158430" y="1916073"/>
          <a:ext cx="1721465" cy="109313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F2FE2FC-0678-2948-B6E0-A43EBFEF7D7E}">
      <dsp:nvSpPr>
        <dsp:cNvPr id="0" name=""/>
        <dsp:cNvSpPr/>
      </dsp:nvSpPr>
      <dsp:spPr>
        <a:xfrm>
          <a:off x="3349704" y="2097783"/>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Weight Gain</a:t>
          </a:r>
          <a:endParaRPr lang="en-US" sz="1800" kern="1200" dirty="0"/>
        </a:p>
      </dsp:txBody>
      <dsp:txXfrm>
        <a:off x="3381721" y="2129800"/>
        <a:ext cx="1657431" cy="1029096"/>
      </dsp:txXfrm>
    </dsp:sp>
    <dsp:sp modelId="{8D59D1D3-886B-1E47-B49D-F3F147BE4B08}">
      <dsp:nvSpPr>
        <dsp:cNvPr id="0" name=""/>
        <dsp:cNvSpPr/>
      </dsp:nvSpPr>
      <dsp:spPr>
        <a:xfrm>
          <a:off x="2411" y="3509863"/>
          <a:ext cx="1721465" cy="109313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CC01F82-B050-914B-9524-CBC350DAF991}">
      <dsp:nvSpPr>
        <dsp:cNvPr id="0" name=""/>
        <dsp:cNvSpPr/>
      </dsp:nvSpPr>
      <dsp:spPr>
        <a:xfrm>
          <a:off x="193684" y="3691573"/>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Hair Loss</a:t>
          </a:r>
          <a:endParaRPr lang="en-US" sz="1800" kern="1200" dirty="0"/>
        </a:p>
      </dsp:txBody>
      <dsp:txXfrm>
        <a:off x="225701" y="3723590"/>
        <a:ext cx="1657431" cy="1029096"/>
      </dsp:txXfrm>
    </dsp:sp>
    <dsp:sp modelId="{D195AEC9-2B31-F64E-AD36-1BAFD733B352}">
      <dsp:nvSpPr>
        <dsp:cNvPr id="0" name=""/>
        <dsp:cNvSpPr/>
      </dsp:nvSpPr>
      <dsp:spPr>
        <a:xfrm>
          <a:off x="2106423" y="3509863"/>
          <a:ext cx="1721465" cy="109313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C356F05-E83E-3C41-B0A0-4E45BA06C54B}">
      <dsp:nvSpPr>
        <dsp:cNvPr id="0" name=""/>
        <dsp:cNvSpPr/>
      </dsp:nvSpPr>
      <dsp:spPr>
        <a:xfrm>
          <a:off x="2297697" y="3691573"/>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Impaired Immunity and libido</a:t>
          </a:r>
          <a:endParaRPr lang="en-US" sz="1800" kern="1200" dirty="0"/>
        </a:p>
      </dsp:txBody>
      <dsp:txXfrm>
        <a:off x="2329714" y="3723590"/>
        <a:ext cx="1657431" cy="1029096"/>
      </dsp:txXfrm>
    </dsp:sp>
    <dsp:sp modelId="{6BEE1FFF-1E76-BD49-AA66-596C1897F5FB}">
      <dsp:nvSpPr>
        <dsp:cNvPr id="0" name=""/>
        <dsp:cNvSpPr/>
      </dsp:nvSpPr>
      <dsp:spPr>
        <a:xfrm>
          <a:off x="4210436" y="3509863"/>
          <a:ext cx="1721465" cy="109313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58AF681-584A-6743-B0CB-10F031B20904}">
      <dsp:nvSpPr>
        <dsp:cNvPr id="0" name=""/>
        <dsp:cNvSpPr/>
      </dsp:nvSpPr>
      <dsp:spPr>
        <a:xfrm>
          <a:off x="4401710" y="3691573"/>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Diabetes</a:t>
          </a:r>
          <a:endParaRPr lang="en-US" sz="1800" kern="1200" dirty="0"/>
        </a:p>
      </dsp:txBody>
      <dsp:txXfrm>
        <a:off x="4433727" y="3723590"/>
        <a:ext cx="1657431" cy="1029096"/>
      </dsp:txXfrm>
    </dsp:sp>
    <dsp:sp modelId="{41AD6F75-32E6-4E48-8ACF-5894DB23A4B5}">
      <dsp:nvSpPr>
        <dsp:cNvPr id="0" name=""/>
        <dsp:cNvSpPr/>
      </dsp:nvSpPr>
      <dsp:spPr>
        <a:xfrm>
          <a:off x="6314449" y="3509863"/>
          <a:ext cx="1721465" cy="109313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07526E6-A8C2-6D42-AB9C-F469DD614CE7}">
      <dsp:nvSpPr>
        <dsp:cNvPr id="0" name=""/>
        <dsp:cNvSpPr/>
      </dsp:nvSpPr>
      <dsp:spPr>
        <a:xfrm>
          <a:off x="6505723" y="3691573"/>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Digestive Problems</a:t>
          </a:r>
          <a:endParaRPr lang="en-US" sz="1800" kern="1200" dirty="0"/>
        </a:p>
      </dsp:txBody>
      <dsp:txXfrm>
        <a:off x="6537740" y="3723590"/>
        <a:ext cx="1657431" cy="1029096"/>
      </dsp:txXfrm>
    </dsp:sp>
    <dsp:sp modelId="{0772803B-254F-4D16-8ABB-66D3EF6E134F}">
      <dsp:nvSpPr>
        <dsp:cNvPr id="0" name=""/>
        <dsp:cNvSpPr/>
      </dsp:nvSpPr>
      <dsp:spPr>
        <a:xfrm>
          <a:off x="5262443" y="1916073"/>
          <a:ext cx="1721465" cy="1093130"/>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375016D-5068-4753-ACCD-05247F616347}">
      <dsp:nvSpPr>
        <dsp:cNvPr id="0" name=""/>
        <dsp:cNvSpPr/>
      </dsp:nvSpPr>
      <dsp:spPr>
        <a:xfrm>
          <a:off x="5453717" y="2097783"/>
          <a:ext cx="1721465" cy="109313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Alcohol Dependence</a:t>
          </a:r>
          <a:endParaRPr lang="en-US" sz="1800" kern="1200" dirty="0"/>
        </a:p>
      </dsp:txBody>
      <dsp:txXfrm>
        <a:off x="5485734" y="2129800"/>
        <a:ext cx="1657431" cy="1029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9C667-2381-464A-920B-7F1E4D34637D}">
      <dsp:nvSpPr>
        <dsp:cNvPr id="0" name=""/>
        <dsp:cNvSpPr/>
      </dsp:nvSpPr>
      <dsp:spPr>
        <a:xfrm>
          <a:off x="2293764" y="0"/>
          <a:ext cx="1388783" cy="771546"/>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Adjustment to Change</a:t>
          </a:r>
          <a:endParaRPr lang="en-US" sz="1800" kern="1200" dirty="0"/>
        </a:p>
      </dsp:txBody>
      <dsp:txXfrm>
        <a:off x="2316362" y="22598"/>
        <a:ext cx="1343587" cy="726350"/>
      </dsp:txXfrm>
    </dsp:sp>
    <dsp:sp modelId="{8B52705C-E34F-824F-8D01-392388D76E4F}">
      <dsp:nvSpPr>
        <dsp:cNvPr id="0" name=""/>
        <dsp:cNvSpPr/>
      </dsp:nvSpPr>
      <dsp:spPr>
        <a:xfrm>
          <a:off x="4299784" y="0"/>
          <a:ext cx="1388783" cy="771546"/>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Overload</a:t>
          </a:r>
          <a:endParaRPr lang="en-US" sz="1800" kern="1200" dirty="0"/>
        </a:p>
      </dsp:txBody>
      <dsp:txXfrm>
        <a:off x="4322382" y="22598"/>
        <a:ext cx="1343587" cy="726350"/>
      </dsp:txXfrm>
    </dsp:sp>
    <dsp:sp modelId="{7C35CDC7-57C5-384E-9B7B-D350F6B127AD}">
      <dsp:nvSpPr>
        <dsp:cNvPr id="0" name=""/>
        <dsp:cNvSpPr/>
      </dsp:nvSpPr>
      <dsp:spPr>
        <a:xfrm>
          <a:off x="3701836" y="3279071"/>
          <a:ext cx="578659" cy="578659"/>
        </a:xfrm>
        <a:prstGeom prst="triangl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052C5B8-075B-F741-9881-B5BF2884ED5B}">
      <dsp:nvSpPr>
        <dsp:cNvPr id="0" name=""/>
        <dsp:cNvSpPr/>
      </dsp:nvSpPr>
      <dsp:spPr>
        <a:xfrm rot="240000">
          <a:off x="2254656" y="3031109"/>
          <a:ext cx="3473018" cy="24285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831413E-2E18-2548-BA3F-8A8B51C0F4C4}">
      <dsp:nvSpPr>
        <dsp:cNvPr id="0" name=""/>
        <dsp:cNvSpPr/>
      </dsp:nvSpPr>
      <dsp:spPr>
        <a:xfrm rot="240000">
          <a:off x="4339902" y="2423906"/>
          <a:ext cx="1385701" cy="64559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Hassles</a:t>
          </a:r>
          <a:endParaRPr lang="en-US" sz="1200" kern="1200" dirty="0"/>
        </a:p>
      </dsp:txBody>
      <dsp:txXfrm>
        <a:off x="4371417" y="2455421"/>
        <a:ext cx="1322671" cy="582565"/>
      </dsp:txXfrm>
    </dsp:sp>
    <dsp:sp modelId="{52C61F78-612B-894C-85C0-6B36D8385BB9}">
      <dsp:nvSpPr>
        <dsp:cNvPr id="0" name=""/>
        <dsp:cNvSpPr/>
      </dsp:nvSpPr>
      <dsp:spPr>
        <a:xfrm rot="240000">
          <a:off x="4390053" y="1729515"/>
          <a:ext cx="1385701" cy="64559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Academic &amp; Money Pressures</a:t>
          </a:r>
          <a:endParaRPr lang="en-US" sz="1200" kern="1200" dirty="0"/>
        </a:p>
      </dsp:txBody>
      <dsp:txXfrm>
        <a:off x="4421568" y="1761030"/>
        <a:ext cx="1322671" cy="582565"/>
      </dsp:txXfrm>
    </dsp:sp>
    <dsp:sp modelId="{BEC58148-1A3A-AF46-8504-D3B16B61671D}">
      <dsp:nvSpPr>
        <dsp:cNvPr id="0" name=""/>
        <dsp:cNvSpPr/>
      </dsp:nvSpPr>
      <dsp:spPr>
        <a:xfrm rot="240000">
          <a:off x="4440203" y="1050554"/>
          <a:ext cx="1385701" cy="64559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Technostress</a:t>
          </a:r>
          <a:endParaRPr lang="en-US" sz="1200" kern="1200" dirty="0"/>
        </a:p>
      </dsp:txBody>
      <dsp:txXfrm>
        <a:off x="4471718" y="1082069"/>
        <a:ext cx="1322671" cy="582565"/>
      </dsp:txXfrm>
    </dsp:sp>
    <dsp:sp modelId="{DF32B42F-BCE2-4249-8C00-C9E4A77DA142}">
      <dsp:nvSpPr>
        <dsp:cNvPr id="0" name=""/>
        <dsp:cNvSpPr/>
      </dsp:nvSpPr>
      <dsp:spPr>
        <a:xfrm rot="240000">
          <a:off x="2353171" y="2285028"/>
          <a:ext cx="1385701" cy="64559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Frustrations and Conflict</a:t>
          </a:r>
          <a:endParaRPr lang="en-US" sz="1200" kern="1200" dirty="0"/>
        </a:p>
      </dsp:txBody>
      <dsp:txXfrm>
        <a:off x="2384686" y="2316543"/>
        <a:ext cx="1322671" cy="582565"/>
      </dsp:txXfrm>
    </dsp:sp>
    <dsp:sp modelId="{57C062CA-90F9-EC41-9708-69CBD0C62773}">
      <dsp:nvSpPr>
        <dsp:cNvPr id="0" name=""/>
        <dsp:cNvSpPr/>
      </dsp:nvSpPr>
      <dsp:spPr>
        <a:xfrm rot="240000">
          <a:off x="2403321" y="1590636"/>
          <a:ext cx="1385701" cy="645595"/>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Relationships</a:t>
          </a:r>
          <a:endParaRPr lang="en-US" sz="1200" kern="1200" dirty="0"/>
        </a:p>
      </dsp:txBody>
      <dsp:txXfrm>
        <a:off x="2434836" y="1622151"/>
        <a:ext cx="1322671" cy="5825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99B04-47E5-E043-B9A1-12A37E96D71F}">
      <dsp:nvSpPr>
        <dsp:cNvPr id="0" name=""/>
        <dsp:cNvSpPr/>
      </dsp:nvSpPr>
      <dsp:spPr>
        <a:xfrm>
          <a:off x="5033438" y="33193"/>
          <a:ext cx="1151071" cy="1151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Self-Esteem &amp; Self-Efficacy</a:t>
          </a:r>
          <a:endParaRPr lang="en-US" sz="1400" kern="1200" dirty="0"/>
        </a:p>
      </dsp:txBody>
      <dsp:txXfrm>
        <a:off x="5033438" y="33193"/>
        <a:ext cx="1151071" cy="1151071"/>
      </dsp:txXfrm>
    </dsp:sp>
    <dsp:sp modelId="{11E9C562-F916-BA40-ADC0-892AAF8EC4FD}">
      <dsp:nvSpPr>
        <dsp:cNvPr id="0" name=""/>
        <dsp:cNvSpPr/>
      </dsp:nvSpPr>
      <dsp:spPr>
        <a:xfrm>
          <a:off x="2320810" y="-695"/>
          <a:ext cx="4321859" cy="4321859"/>
        </a:xfrm>
        <a:prstGeom prst="circularArrow">
          <a:avLst>
            <a:gd name="adj1" fmla="val 5194"/>
            <a:gd name="adj2" fmla="val 335434"/>
            <a:gd name="adj3" fmla="val 21295195"/>
            <a:gd name="adj4" fmla="val 19764527"/>
            <a:gd name="adj5" fmla="val 605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A758D8B-3F09-1740-B280-98C44FC1BC6E}">
      <dsp:nvSpPr>
        <dsp:cNvPr id="0" name=""/>
        <dsp:cNvSpPr/>
      </dsp:nvSpPr>
      <dsp:spPr>
        <a:xfrm>
          <a:off x="5730107" y="2177320"/>
          <a:ext cx="1151071" cy="1151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Type A &amp; B personality</a:t>
          </a:r>
          <a:endParaRPr lang="en-US" sz="1400" kern="1200" dirty="0"/>
        </a:p>
      </dsp:txBody>
      <dsp:txXfrm>
        <a:off x="5730107" y="2177320"/>
        <a:ext cx="1151071" cy="1151071"/>
      </dsp:txXfrm>
    </dsp:sp>
    <dsp:sp modelId="{F9474A98-1940-FB40-9350-B35F14503BDC}">
      <dsp:nvSpPr>
        <dsp:cNvPr id="0" name=""/>
        <dsp:cNvSpPr/>
      </dsp:nvSpPr>
      <dsp:spPr>
        <a:xfrm>
          <a:off x="2320810" y="-695"/>
          <a:ext cx="4321859" cy="4321859"/>
        </a:xfrm>
        <a:prstGeom prst="circularArrow">
          <a:avLst>
            <a:gd name="adj1" fmla="val 5194"/>
            <a:gd name="adj2" fmla="val 335434"/>
            <a:gd name="adj3" fmla="val 4016723"/>
            <a:gd name="adj4" fmla="val 2251574"/>
            <a:gd name="adj5" fmla="val 605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0174969-F17B-1740-BF2E-0F4C7ECFA535}">
      <dsp:nvSpPr>
        <dsp:cNvPr id="0" name=""/>
        <dsp:cNvSpPr/>
      </dsp:nvSpPr>
      <dsp:spPr>
        <a:xfrm>
          <a:off x="3906204" y="3502464"/>
          <a:ext cx="1151071" cy="1151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Type C &amp; D personality</a:t>
          </a:r>
          <a:endParaRPr lang="en-US" sz="1400" kern="1200" dirty="0"/>
        </a:p>
      </dsp:txBody>
      <dsp:txXfrm>
        <a:off x="3906204" y="3502464"/>
        <a:ext cx="1151071" cy="1151071"/>
      </dsp:txXfrm>
    </dsp:sp>
    <dsp:sp modelId="{2D6DF706-6F87-A742-97A2-9E7C512F0E85}">
      <dsp:nvSpPr>
        <dsp:cNvPr id="0" name=""/>
        <dsp:cNvSpPr/>
      </dsp:nvSpPr>
      <dsp:spPr>
        <a:xfrm>
          <a:off x="2320810" y="-695"/>
          <a:ext cx="4321859" cy="4321859"/>
        </a:xfrm>
        <a:prstGeom prst="circularArrow">
          <a:avLst>
            <a:gd name="adj1" fmla="val 5194"/>
            <a:gd name="adj2" fmla="val 335434"/>
            <a:gd name="adj3" fmla="val 8212993"/>
            <a:gd name="adj4" fmla="val 6447844"/>
            <a:gd name="adj5" fmla="val 605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25F52B9-88C1-F348-9155-48AB6B816B8E}">
      <dsp:nvSpPr>
        <dsp:cNvPr id="0" name=""/>
        <dsp:cNvSpPr/>
      </dsp:nvSpPr>
      <dsp:spPr>
        <a:xfrm>
          <a:off x="2082300" y="2177320"/>
          <a:ext cx="1151071" cy="1151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Psychological Hardiness</a:t>
          </a:r>
          <a:endParaRPr lang="en-US" sz="1400" kern="1200" dirty="0"/>
        </a:p>
      </dsp:txBody>
      <dsp:txXfrm>
        <a:off x="2082300" y="2177320"/>
        <a:ext cx="1151071" cy="1151071"/>
      </dsp:txXfrm>
    </dsp:sp>
    <dsp:sp modelId="{42970D98-8F9C-5641-AC91-00627F00B35F}">
      <dsp:nvSpPr>
        <dsp:cNvPr id="0" name=""/>
        <dsp:cNvSpPr/>
      </dsp:nvSpPr>
      <dsp:spPr>
        <a:xfrm>
          <a:off x="2320810" y="-695"/>
          <a:ext cx="4321859" cy="4321859"/>
        </a:xfrm>
        <a:prstGeom prst="circularArrow">
          <a:avLst>
            <a:gd name="adj1" fmla="val 5194"/>
            <a:gd name="adj2" fmla="val 335434"/>
            <a:gd name="adj3" fmla="val 12300039"/>
            <a:gd name="adj4" fmla="val 10769371"/>
            <a:gd name="adj5" fmla="val 605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ADBDEF8-6A36-284F-BFB8-C9479B238F87}">
      <dsp:nvSpPr>
        <dsp:cNvPr id="0" name=""/>
        <dsp:cNvSpPr/>
      </dsp:nvSpPr>
      <dsp:spPr>
        <a:xfrm>
          <a:off x="2778969" y="33193"/>
          <a:ext cx="1151071" cy="1151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Appraisal and Stress</a:t>
          </a:r>
          <a:endParaRPr lang="en-US" sz="1400" kern="1200" dirty="0"/>
        </a:p>
      </dsp:txBody>
      <dsp:txXfrm>
        <a:off x="2778969" y="33193"/>
        <a:ext cx="1151071" cy="1151071"/>
      </dsp:txXfrm>
    </dsp:sp>
    <dsp:sp modelId="{DFA5075A-7A76-BF48-B6A4-FCE7A59DD85C}">
      <dsp:nvSpPr>
        <dsp:cNvPr id="0" name=""/>
        <dsp:cNvSpPr/>
      </dsp:nvSpPr>
      <dsp:spPr>
        <a:xfrm>
          <a:off x="2320810" y="-695"/>
          <a:ext cx="4321859" cy="4321859"/>
        </a:xfrm>
        <a:prstGeom prst="circularArrow">
          <a:avLst>
            <a:gd name="adj1" fmla="val 5194"/>
            <a:gd name="adj2" fmla="val 335434"/>
            <a:gd name="adj3" fmla="val 16867705"/>
            <a:gd name="adj4" fmla="val 15196862"/>
            <a:gd name="adj5" fmla="val 605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29/01/15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dirty="0"/>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The alarm phase also triggers a longer</a:t>
            </a:r>
            <a:r>
              <a:rPr lang="en-US" altLang="en-US" dirty="0" smtClean="0">
                <a:solidFill>
                  <a:srgbClr val="000000"/>
                </a:solidFill>
              </a:rPr>
              <a:t>-</a:t>
            </a:r>
            <a:r>
              <a:rPr lang="en-US" altLang="en-US" dirty="0" smtClean="0"/>
              <a:t>term reaction to stress. The hypothalamus triggers the pituitary gland to release adrenocorticotropic hormone (ACTH) which then signals the adrenal gland to release cortisol. Cortisol</a:t>
            </a:r>
            <a:r>
              <a:rPr lang="en-US" altLang="en-US" dirty="0" smtClean="0">
                <a:solidFill>
                  <a:srgbClr val="000000"/>
                </a:solidFill>
              </a:rPr>
              <a:t>, in turn,</a:t>
            </a:r>
            <a:r>
              <a:rPr lang="en-US" altLang="en-US" dirty="0" smtClean="0"/>
              <a:t> causes stored nutrients to be released. Other parts of the brain and body next release endorphins to help manage pain.</a:t>
            </a:r>
          </a:p>
          <a:p>
            <a:pPr eaLnBrk="1" hangingPunct="1">
              <a:spcBef>
                <a:spcPct val="0"/>
              </a:spcBef>
            </a:pPr>
            <a:endParaRPr lang="en-US" altLang="en-US" dirty="0" smtClean="0"/>
          </a:p>
          <a:p>
            <a:pPr eaLnBrk="1" hangingPunct="1">
              <a:spcBef>
                <a:spcPct val="0"/>
              </a:spcBef>
            </a:pPr>
            <a:r>
              <a:rPr lang="en-US" altLang="en-US" dirty="0" smtClean="0"/>
              <a:t>The resistance phase begins if we </a:t>
            </a:r>
            <a:r>
              <a:rPr lang="en-US" altLang="en-US" dirty="0" smtClean="0">
                <a:solidFill>
                  <a:srgbClr val="000000"/>
                </a:solidFill>
              </a:rPr>
              <a:t>start</a:t>
            </a:r>
            <a:r>
              <a:rPr lang="en-US" altLang="en-US" dirty="0" smtClean="0"/>
              <a:t> to adapt to the stress. We are calmer in its presence, but the body does not completely return to normal.</a:t>
            </a:r>
          </a:p>
          <a:p>
            <a:pPr eaLnBrk="1" hangingPunct="1">
              <a:spcBef>
                <a:spcPct val="0"/>
              </a:spcBef>
            </a:pPr>
            <a:endParaRPr lang="en-US" altLang="en-US" dirty="0" smtClean="0"/>
          </a:p>
          <a:p>
            <a:pPr eaLnBrk="1" hangingPunct="1">
              <a:spcBef>
                <a:spcPct val="0"/>
              </a:spcBef>
            </a:pPr>
            <a:r>
              <a:rPr lang="en-US" altLang="en-US" dirty="0" smtClean="0"/>
              <a:t>The exhaustion phase </a:t>
            </a:r>
            <a:r>
              <a:rPr lang="en-US" altLang="en-US" dirty="0" smtClean="0">
                <a:solidFill>
                  <a:srgbClr val="000000"/>
                </a:solidFill>
              </a:rPr>
              <a:t>sets in</a:t>
            </a:r>
            <a:r>
              <a:rPr lang="en-US" altLang="en-US" dirty="0" smtClean="0"/>
              <a:t> after a prolonged effort to adapt and causes an allostatic load, or exhaustive wear and tear on the body.</a:t>
            </a:r>
          </a:p>
          <a:p>
            <a:pPr eaLnBrk="1" hangingPunct="1">
              <a:spcBef>
                <a:spcPct val="0"/>
              </a:spcBef>
            </a:pPr>
            <a:endParaRPr lang="en-US" alt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defTabSz="457200" eaLnBrk="0" fontAlgn="base" hangingPunct="0">
              <a:spcBef>
                <a:spcPct val="30000"/>
              </a:spcBef>
              <a:spcAft>
                <a:spcPct val="0"/>
              </a:spcAft>
              <a:defRPr sz="1200">
                <a:solidFill>
                  <a:schemeClr val="tx1"/>
                </a:solidFill>
                <a:latin typeface="Arial" charset="0"/>
              </a:defRPr>
            </a:lvl6pPr>
            <a:lvl7pPr marL="2971800" indent="-228600" defTabSz="457200" eaLnBrk="0" fontAlgn="base" hangingPunct="0">
              <a:spcBef>
                <a:spcPct val="30000"/>
              </a:spcBef>
              <a:spcAft>
                <a:spcPct val="0"/>
              </a:spcAft>
              <a:defRPr sz="1200">
                <a:solidFill>
                  <a:schemeClr val="tx1"/>
                </a:solidFill>
                <a:latin typeface="Arial" charset="0"/>
              </a:defRPr>
            </a:lvl7pPr>
            <a:lvl8pPr marL="3429000" indent="-228600" defTabSz="457200" eaLnBrk="0" fontAlgn="base" hangingPunct="0">
              <a:spcBef>
                <a:spcPct val="30000"/>
              </a:spcBef>
              <a:spcAft>
                <a:spcPct val="0"/>
              </a:spcAft>
              <a:defRPr sz="1200">
                <a:solidFill>
                  <a:schemeClr val="tx1"/>
                </a:solidFill>
                <a:latin typeface="Arial" charset="0"/>
              </a:defRPr>
            </a:lvl8pPr>
            <a:lvl9pPr marL="3886200" indent="-228600" defTabSz="457200" eaLnBrk="0" fontAlgn="base" hangingPunct="0">
              <a:spcBef>
                <a:spcPct val="30000"/>
              </a:spcBef>
              <a:spcAft>
                <a:spcPct val="0"/>
              </a:spcAft>
              <a:defRPr sz="1200">
                <a:solidFill>
                  <a:schemeClr val="tx1"/>
                </a:solidFill>
                <a:latin typeface="Arial" charset="0"/>
              </a:defRPr>
            </a:lvl9pPr>
          </a:lstStyle>
          <a:p>
            <a:pPr>
              <a:spcBef>
                <a:spcPct val="0"/>
              </a:spcBef>
            </a:pPr>
            <a:fld id="{E622E124-8A7D-42A5-82AC-71F4CDAFF0E9}" type="slidenum">
              <a:rPr lang="en-US" altLang="en-US"/>
              <a:pPr>
                <a:spcBef>
                  <a:spcPct val="0"/>
                </a:spcBef>
              </a:pPr>
              <a:t>10</a:t>
            </a:fld>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dirty="0" smtClean="0"/>
              <a:t>Ask students to think of</a:t>
            </a:r>
            <a:r>
              <a:rPr lang="en-US" altLang="en-US" dirty="0" smtClean="0"/>
              <a:t> events </a:t>
            </a:r>
            <a:r>
              <a:rPr lang="en-US" altLang="en-US" dirty="0" smtClean="0">
                <a:solidFill>
                  <a:srgbClr val="000000"/>
                </a:solidFill>
              </a:rPr>
              <a:t>during which</a:t>
            </a:r>
            <a:r>
              <a:rPr lang="en-US" altLang="en-US" dirty="0" smtClean="0"/>
              <a:t> they have experienced some of these symptoms. </a:t>
            </a: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defTabSz="457200" eaLnBrk="0" fontAlgn="base" hangingPunct="0">
              <a:spcBef>
                <a:spcPct val="30000"/>
              </a:spcBef>
              <a:spcAft>
                <a:spcPct val="0"/>
              </a:spcAft>
              <a:defRPr sz="1200">
                <a:solidFill>
                  <a:schemeClr val="tx1"/>
                </a:solidFill>
                <a:latin typeface="Arial" charset="0"/>
              </a:defRPr>
            </a:lvl6pPr>
            <a:lvl7pPr marL="2971800" indent="-228600" defTabSz="457200" eaLnBrk="0" fontAlgn="base" hangingPunct="0">
              <a:spcBef>
                <a:spcPct val="30000"/>
              </a:spcBef>
              <a:spcAft>
                <a:spcPct val="0"/>
              </a:spcAft>
              <a:defRPr sz="1200">
                <a:solidFill>
                  <a:schemeClr val="tx1"/>
                </a:solidFill>
                <a:latin typeface="Arial" charset="0"/>
              </a:defRPr>
            </a:lvl7pPr>
            <a:lvl8pPr marL="3429000" indent="-228600" defTabSz="457200" eaLnBrk="0" fontAlgn="base" hangingPunct="0">
              <a:spcBef>
                <a:spcPct val="30000"/>
              </a:spcBef>
              <a:spcAft>
                <a:spcPct val="0"/>
              </a:spcAft>
              <a:defRPr sz="1200">
                <a:solidFill>
                  <a:schemeClr val="tx1"/>
                </a:solidFill>
                <a:latin typeface="Arial" charset="0"/>
              </a:defRPr>
            </a:lvl8pPr>
            <a:lvl9pPr marL="3886200" indent="-228600" defTabSz="457200" eaLnBrk="0" fontAlgn="base" hangingPunct="0">
              <a:spcBef>
                <a:spcPct val="30000"/>
              </a:spcBef>
              <a:spcAft>
                <a:spcPct val="0"/>
              </a:spcAft>
              <a:defRPr sz="1200">
                <a:solidFill>
                  <a:schemeClr val="tx1"/>
                </a:solidFill>
                <a:latin typeface="Arial" charset="0"/>
              </a:defRPr>
            </a:lvl9pPr>
          </a:lstStyle>
          <a:p>
            <a:pPr>
              <a:spcBef>
                <a:spcPct val="0"/>
              </a:spcBef>
            </a:pPr>
            <a:fld id="{E061E1BB-330B-4C32-BDE1-4BD6927DE18B}" type="slidenum">
              <a:rPr lang="en-US" altLang="en-US"/>
              <a:pPr>
                <a:spcBef>
                  <a:spcPct val="0"/>
                </a:spcBef>
              </a:pPr>
              <a:t>11</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As students evaluate these symptoms, </a:t>
            </a:r>
            <a:r>
              <a:rPr lang="en-US" altLang="en-US" b="1" dirty="0" smtClean="0"/>
              <a:t>ask them to write down</a:t>
            </a:r>
            <a:r>
              <a:rPr lang="en-US" altLang="en-US" dirty="0" smtClean="0"/>
              <a:t> which symptoms they </a:t>
            </a:r>
            <a:r>
              <a:rPr lang="en-US" altLang="en-US" dirty="0" smtClean="0">
                <a:solidFill>
                  <a:srgbClr val="000000"/>
                </a:solidFill>
              </a:rPr>
              <a:t>have experienced.</a:t>
            </a:r>
            <a:r>
              <a:rPr lang="en-US" altLang="en-US" dirty="0" smtClean="0"/>
              <a:t> </a:t>
            </a:r>
            <a:r>
              <a:rPr lang="en-US" altLang="en-US" b="1" dirty="0" smtClean="0"/>
              <a:t>Ask students to try to identify</a:t>
            </a:r>
            <a:r>
              <a:rPr lang="en-US" altLang="en-US" dirty="0" smtClean="0"/>
              <a:t> </a:t>
            </a:r>
            <a:r>
              <a:rPr lang="en-US" altLang="en-US" dirty="0" smtClean="0">
                <a:solidFill>
                  <a:srgbClr val="000000"/>
                </a:solidFill>
              </a:rPr>
              <a:t>the</a:t>
            </a:r>
            <a:r>
              <a:rPr lang="en-US" altLang="en-US" dirty="0" smtClean="0"/>
              <a:t> stressful events </a:t>
            </a:r>
            <a:r>
              <a:rPr lang="en-US" altLang="en-US" dirty="0" smtClean="0">
                <a:solidFill>
                  <a:srgbClr val="000000"/>
                </a:solidFill>
              </a:rPr>
              <a:t>that</a:t>
            </a:r>
            <a:r>
              <a:rPr lang="en-US" altLang="en-US" baseline="30000" dirty="0" smtClean="0">
                <a:solidFill>
                  <a:srgbClr val="000000"/>
                </a:solidFill>
              </a:rPr>
              <a:t> </a:t>
            </a:r>
            <a:r>
              <a:rPr lang="en-US" altLang="en-US" dirty="0" smtClean="0"/>
              <a:t>cause them. Different stressors may </a:t>
            </a:r>
            <a:r>
              <a:rPr lang="en-US" altLang="en-US" dirty="0" smtClean="0">
                <a:solidFill>
                  <a:srgbClr val="000000"/>
                </a:solidFill>
              </a:rPr>
              <a:t>lead to</a:t>
            </a:r>
            <a:r>
              <a:rPr lang="en-US" altLang="en-US" dirty="0" smtClean="0"/>
              <a:t> different symptoms</a:t>
            </a:r>
            <a:r>
              <a:rPr lang="en-US" altLang="en-US" dirty="0" smtClean="0">
                <a:solidFill>
                  <a:srgbClr val="000000"/>
                </a:solidFill>
              </a:rPr>
              <a:t>,</a:t>
            </a:r>
            <a:r>
              <a:rPr lang="en-US" altLang="en-US" dirty="0" smtClean="0"/>
              <a:t> and it would be good for students to recognize the association. As you move through stress management, ask them to review their lists and determine what techniques might be appropriate for different situations.</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defTabSz="457200" eaLnBrk="0" fontAlgn="base" hangingPunct="0">
              <a:spcBef>
                <a:spcPct val="30000"/>
              </a:spcBef>
              <a:spcAft>
                <a:spcPct val="0"/>
              </a:spcAft>
              <a:defRPr sz="1200">
                <a:solidFill>
                  <a:schemeClr val="tx1"/>
                </a:solidFill>
                <a:latin typeface="Arial" charset="0"/>
              </a:defRPr>
            </a:lvl6pPr>
            <a:lvl7pPr marL="2971800" indent="-228600" defTabSz="457200" eaLnBrk="0" fontAlgn="base" hangingPunct="0">
              <a:spcBef>
                <a:spcPct val="30000"/>
              </a:spcBef>
              <a:spcAft>
                <a:spcPct val="0"/>
              </a:spcAft>
              <a:defRPr sz="1200">
                <a:solidFill>
                  <a:schemeClr val="tx1"/>
                </a:solidFill>
                <a:latin typeface="Arial" charset="0"/>
              </a:defRPr>
            </a:lvl7pPr>
            <a:lvl8pPr marL="3429000" indent="-228600" defTabSz="457200" eaLnBrk="0" fontAlgn="base" hangingPunct="0">
              <a:spcBef>
                <a:spcPct val="30000"/>
              </a:spcBef>
              <a:spcAft>
                <a:spcPct val="0"/>
              </a:spcAft>
              <a:defRPr sz="1200">
                <a:solidFill>
                  <a:schemeClr val="tx1"/>
                </a:solidFill>
                <a:latin typeface="Arial" charset="0"/>
              </a:defRPr>
            </a:lvl8pPr>
            <a:lvl9pPr marL="3886200" indent="-228600" defTabSz="457200" eaLnBrk="0" fontAlgn="base" hangingPunct="0">
              <a:spcBef>
                <a:spcPct val="30000"/>
              </a:spcBef>
              <a:spcAft>
                <a:spcPct val="0"/>
              </a:spcAft>
              <a:defRPr sz="1200">
                <a:solidFill>
                  <a:schemeClr val="tx1"/>
                </a:solidFill>
                <a:latin typeface="Arial" charset="0"/>
              </a:defRPr>
            </a:lvl9pPr>
          </a:lstStyle>
          <a:p>
            <a:pPr>
              <a:spcBef>
                <a:spcPct val="0"/>
              </a:spcBef>
            </a:pPr>
            <a:fld id="{2388B3C9-0BE2-42A8-A600-A69A6C0E2BF3}" type="slidenum">
              <a:rPr lang="en-US" altLang="en-US"/>
              <a:pPr>
                <a:spcBef>
                  <a:spcPct val="0"/>
                </a:spcBef>
              </a:pPr>
              <a:t>12</a:t>
            </a:fld>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solidFill>
                  <a:srgbClr val="000000"/>
                </a:solidFill>
              </a:rPr>
              <a:t>The INTERHEART Study, comprising 3,000</a:t>
            </a:r>
            <a:r>
              <a:rPr lang="en-US" altLang="en-US" dirty="0" smtClean="0"/>
              <a:t> participants</a:t>
            </a:r>
            <a:r>
              <a:rPr lang="en-US" altLang="en-US" dirty="0" smtClean="0">
                <a:solidFill>
                  <a:srgbClr val="000000"/>
                </a:solidFill>
              </a:rPr>
              <a:t>,</a:t>
            </a:r>
            <a:r>
              <a:rPr lang="en-US" altLang="en-US" dirty="0" smtClean="0"/>
              <a:t> identified stress as one of the key modifiable risk factors for </a:t>
            </a:r>
            <a:r>
              <a:rPr lang="en-US" altLang="en-US" dirty="0" smtClean="0">
                <a:solidFill>
                  <a:srgbClr val="000000"/>
                </a:solidFill>
              </a:rPr>
              <a:t>cardiovascular</a:t>
            </a:r>
            <a:r>
              <a:rPr lang="en-US" altLang="en-US" dirty="0" smtClean="0"/>
              <a:t> disease. Stress is linked to </a:t>
            </a:r>
            <a:r>
              <a:rPr lang="en-US" altLang="en-US" dirty="0" smtClean="0">
                <a:solidFill>
                  <a:srgbClr val="000000"/>
                </a:solidFill>
              </a:rPr>
              <a:t>increasing</a:t>
            </a:r>
            <a:r>
              <a:rPr lang="en-US" altLang="en-US" dirty="0" smtClean="0"/>
              <a:t> arterial </a:t>
            </a:r>
            <a:r>
              <a:rPr lang="en-US" altLang="en-US" dirty="0" smtClean="0">
                <a:solidFill>
                  <a:srgbClr val="000000"/>
                </a:solidFill>
              </a:rPr>
              <a:t>blockage</a:t>
            </a:r>
            <a:r>
              <a:rPr lang="en-US" altLang="en-US" dirty="0" smtClean="0"/>
              <a:t> due to elevated cholesterol, hardening of the arteries, arrhythmias, and hypertension.</a:t>
            </a:r>
          </a:p>
          <a:p>
            <a:pPr eaLnBrk="1" hangingPunct="1">
              <a:spcBef>
                <a:spcPct val="0"/>
              </a:spcBef>
            </a:pPr>
            <a:endParaRPr lang="en-US" altLang="en-US" dirty="0" smtClean="0"/>
          </a:p>
          <a:p>
            <a:pPr eaLnBrk="1" hangingPunct="1">
              <a:spcBef>
                <a:spcPct val="0"/>
              </a:spcBef>
            </a:pPr>
            <a:r>
              <a:rPr lang="en-US" altLang="en-US" dirty="0" smtClean="0"/>
              <a:t>Since higher stress levels may increase cortisol levels in the blood, there is an</a:t>
            </a:r>
            <a:r>
              <a:rPr lang="en-US" altLang="en-US" baseline="30000" dirty="0" smtClean="0">
                <a:solidFill>
                  <a:srgbClr val="000000"/>
                </a:solidFill>
              </a:rPr>
              <a:t> </a:t>
            </a:r>
            <a:r>
              <a:rPr lang="en-US" altLang="en-US" dirty="0" smtClean="0">
                <a:solidFill>
                  <a:srgbClr val="000000"/>
                </a:solidFill>
              </a:rPr>
              <a:t>associated</a:t>
            </a:r>
            <a:r>
              <a:rPr lang="en-US" altLang="en-US" dirty="0" smtClean="0"/>
              <a:t> increase in hunger. Cortisol also seems to activate fat storage enzymes. Hair loss can be seen in those who have suffered a death in the family, had a difficult pregnancy, </a:t>
            </a:r>
            <a:r>
              <a:rPr lang="en-US" altLang="en-US" dirty="0" smtClean="0">
                <a:solidFill>
                  <a:srgbClr val="000000"/>
                </a:solidFill>
              </a:rPr>
              <a:t>and so on. Prolonged stress may cause hair to</a:t>
            </a:r>
            <a:r>
              <a:rPr lang="en-US" altLang="en-US" dirty="0" smtClean="0"/>
              <a:t> fall out in clumps.</a:t>
            </a:r>
          </a:p>
          <a:p>
            <a:pPr eaLnBrk="1" hangingPunct="1">
              <a:spcBef>
                <a:spcPct val="0"/>
              </a:spcBef>
            </a:pPr>
            <a:endParaRPr lang="en-US" altLang="en-US" dirty="0" smtClean="0"/>
          </a:p>
          <a:p>
            <a:pPr eaLnBrk="1" hangingPunct="1">
              <a:spcBef>
                <a:spcPct val="0"/>
              </a:spcBef>
            </a:pPr>
            <a:r>
              <a:rPr lang="en-US" altLang="en-US" dirty="0" smtClean="0"/>
              <a:t>Stress can affect how we eat, sleep, and exercise. Those with diabetes may lose track of appropriate diet tools and exercise habits, which can lead to hyperglycemia. Digestive problems often have unknown origins, but stress can exacerbate the symptoms. </a:t>
            </a:r>
            <a:r>
              <a:rPr lang="en-US" altLang="en-US" dirty="0" smtClean="0">
                <a:solidFill>
                  <a:srgbClr val="000000"/>
                </a:solidFill>
              </a:rPr>
              <a:t>Impairment of the immune system</a:t>
            </a:r>
            <a:r>
              <a:rPr lang="en-US" altLang="en-US" dirty="0" smtClean="0"/>
              <a:t> and libido may occur after prolonged stress. </a:t>
            </a:r>
          </a:p>
          <a:p>
            <a:pPr eaLnBrk="1" hangingPunct="1">
              <a:spcBef>
                <a:spcPct val="0"/>
              </a:spcBef>
            </a:pPr>
            <a:endParaRPr lang="en-US" altLang="en-US" dirty="0" smtClean="0"/>
          </a:p>
          <a:p>
            <a:pPr eaLnBrk="1" hangingPunct="1">
              <a:spcBef>
                <a:spcPct val="0"/>
              </a:spcBef>
            </a:pPr>
            <a:endParaRPr lang="en-US" altLang="en-US" dirty="0"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defTabSz="457200" eaLnBrk="0" fontAlgn="base" hangingPunct="0">
              <a:spcBef>
                <a:spcPct val="30000"/>
              </a:spcBef>
              <a:spcAft>
                <a:spcPct val="0"/>
              </a:spcAft>
              <a:defRPr sz="1200">
                <a:solidFill>
                  <a:schemeClr val="tx1"/>
                </a:solidFill>
                <a:latin typeface="Arial" charset="0"/>
              </a:defRPr>
            </a:lvl6pPr>
            <a:lvl7pPr marL="2971800" indent="-228600" defTabSz="457200" eaLnBrk="0" fontAlgn="base" hangingPunct="0">
              <a:spcBef>
                <a:spcPct val="30000"/>
              </a:spcBef>
              <a:spcAft>
                <a:spcPct val="0"/>
              </a:spcAft>
              <a:defRPr sz="1200">
                <a:solidFill>
                  <a:schemeClr val="tx1"/>
                </a:solidFill>
                <a:latin typeface="Arial" charset="0"/>
              </a:defRPr>
            </a:lvl7pPr>
            <a:lvl8pPr marL="3429000" indent="-228600" defTabSz="457200" eaLnBrk="0" fontAlgn="base" hangingPunct="0">
              <a:spcBef>
                <a:spcPct val="30000"/>
              </a:spcBef>
              <a:spcAft>
                <a:spcPct val="0"/>
              </a:spcAft>
              <a:defRPr sz="1200">
                <a:solidFill>
                  <a:schemeClr val="tx1"/>
                </a:solidFill>
                <a:latin typeface="Arial" charset="0"/>
              </a:defRPr>
            </a:lvl8pPr>
            <a:lvl9pPr marL="3886200" indent="-228600" defTabSz="457200" eaLnBrk="0" fontAlgn="base" hangingPunct="0">
              <a:spcBef>
                <a:spcPct val="30000"/>
              </a:spcBef>
              <a:spcAft>
                <a:spcPct val="0"/>
              </a:spcAft>
              <a:defRPr sz="1200">
                <a:solidFill>
                  <a:schemeClr val="tx1"/>
                </a:solidFill>
                <a:latin typeface="Arial" charset="0"/>
              </a:defRPr>
            </a:lvl9pPr>
          </a:lstStyle>
          <a:p>
            <a:pPr>
              <a:spcBef>
                <a:spcPct val="0"/>
              </a:spcBef>
            </a:pPr>
            <a:fld id="{E61226AC-228F-47BE-B685-E636491FDC6A}" type="slidenum">
              <a:rPr lang="en-US" altLang="en-US"/>
              <a:pPr>
                <a:spcBef>
                  <a:spcPct val="0"/>
                </a:spcBef>
              </a:pPr>
              <a:t>13</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dirty="0" smtClean="0"/>
              <a:t>Remind students</a:t>
            </a:r>
            <a:r>
              <a:rPr lang="en-US" altLang="en-US" dirty="0" smtClean="0"/>
              <a:t> that pathogens—not events—</a:t>
            </a:r>
            <a:r>
              <a:rPr lang="en-US" altLang="en-US" dirty="0" smtClean="0">
                <a:solidFill>
                  <a:srgbClr val="000000"/>
                </a:solidFill>
              </a:rPr>
              <a:t>cause disease</a:t>
            </a:r>
            <a:r>
              <a:rPr lang="en-US" altLang="en-US" dirty="0" smtClean="0"/>
              <a:t>. Events may cause a student to become tired, sleep less, eat poorly, fail to exercise, </a:t>
            </a:r>
            <a:r>
              <a:rPr lang="en-US" altLang="en-US" dirty="0" smtClean="0">
                <a:solidFill>
                  <a:srgbClr val="000000"/>
                </a:solidFill>
              </a:rPr>
              <a:t>and so on,</a:t>
            </a:r>
            <a:r>
              <a:rPr lang="en-US" altLang="en-US" dirty="0" smtClean="0"/>
              <a:t> all of which can impair the immune system. With better planning, </a:t>
            </a:r>
            <a:r>
              <a:rPr lang="en-US" altLang="en-US" dirty="0" smtClean="0">
                <a:solidFill>
                  <a:srgbClr val="000000"/>
                </a:solidFill>
              </a:rPr>
              <a:t>students</a:t>
            </a:r>
            <a:r>
              <a:rPr lang="en-US" altLang="en-US" dirty="0" smtClean="0"/>
              <a:t> can keep their immune </a:t>
            </a:r>
            <a:r>
              <a:rPr lang="en-US" altLang="en-US" dirty="0" smtClean="0">
                <a:solidFill>
                  <a:srgbClr val="000000"/>
                </a:solidFill>
              </a:rPr>
              <a:t>systems</a:t>
            </a:r>
            <a:r>
              <a:rPr lang="en-US" altLang="en-US" dirty="0" smtClean="0"/>
              <a:t> working well and avoid sickness during finals week.</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defTabSz="457200" eaLnBrk="0" fontAlgn="base" hangingPunct="0">
              <a:spcBef>
                <a:spcPct val="30000"/>
              </a:spcBef>
              <a:spcAft>
                <a:spcPct val="0"/>
              </a:spcAft>
              <a:defRPr sz="1200">
                <a:solidFill>
                  <a:schemeClr val="tx1"/>
                </a:solidFill>
                <a:latin typeface="Arial" charset="0"/>
              </a:defRPr>
            </a:lvl6pPr>
            <a:lvl7pPr marL="2971800" indent="-228600" defTabSz="457200" eaLnBrk="0" fontAlgn="base" hangingPunct="0">
              <a:spcBef>
                <a:spcPct val="30000"/>
              </a:spcBef>
              <a:spcAft>
                <a:spcPct val="0"/>
              </a:spcAft>
              <a:defRPr sz="1200">
                <a:solidFill>
                  <a:schemeClr val="tx1"/>
                </a:solidFill>
                <a:latin typeface="Arial" charset="0"/>
              </a:defRPr>
            </a:lvl7pPr>
            <a:lvl8pPr marL="3429000" indent="-228600" defTabSz="457200" eaLnBrk="0" fontAlgn="base" hangingPunct="0">
              <a:spcBef>
                <a:spcPct val="30000"/>
              </a:spcBef>
              <a:spcAft>
                <a:spcPct val="0"/>
              </a:spcAft>
              <a:defRPr sz="1200">
                <a:solidFill>
                  <a:schemeClr val="tx1"/>
                </a:solidFill>
                <a:latin typeface="Arial" charset="0"/>
              </a:defRPr>
            </a:lvl8pPr>
            <a:lvl9pPr marL="3886200" indent="-228600" defTabSz="457200" eaLnBrk="0" fontAlgn="base" hangingPunct="0">
              <a:spcBef>
                <a:spcPct val="30000"/>
              </a:spcBef>
              <a:spcAft>
                <a:spcPct val="0"/>
              </a:spcAft>
              <a:defRPr sz="1200">
                <a:solidFill>
                  <a:schemeClr val="tx1"/>
                </a:solidFill>
                <a:latin typeface="Arial" charset="0"/>
              </a:defRPr>
            </a:lvl9pPr>
          </a:lstStyle>
          <a:p>
            <a:pPr>
              <a:spcBef>
                <a:spcPct val="0"/>
              </a:spcBef>
            </a:pPr>
            <a:fld id="{52AFA9EE-C58D-4EAA-BFB0-5E7B4DCD3C75}" type="slidenum">
              <a:rPr lang="en-US" altLang="en-US"/>
              <a:pPr>
                <a:spcBef>
                  <a:spcPct val="0"/>
                </a:spcBef>
              </a:pPr>
              <a:t>14</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The hippocampus is the brain</a:t>
            </a:r>
            <a:r>
              <a:rPr lang="fr-FR" altLang="en-US" dirty="0" smtClean="0"/>
              <a:t>'</a:t>
            </a:r>
            <a:r>
              <a:rPr lang="en-US" altLang="en-US" dirty="0" smtClean="0"/>
              <a:t>s major memory center. </a:t>
            </a:r>
          </a:p>
          <a:p>
            <a:pPr eaLnBrk="1" hangingPunct="1">
              <a:spcBef>
                <a:spcPct val="0"/>
              </a:spcBef>
            </a:pPr>
            <a:endParaRPr lang="en-US" alt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defTabSz="457200" eaLnBrk="0" fontAlgn="base" hangingPunct="0">
              <a:spcBef>
                <a:spcPct val="30000"/>
              </a:spcBef>
              <a:spcAft>
                <a:spcPct val="0"/>
              </a:spcAft>
              <a:defRPr sz="1200">
                <a:solidFill>
                  <a:schemeClr val="tx1"/>
                </a:solidFill>
                <a:latin typeface="Arial" charset="0"/>
              </a:defRPr>
            </a:lvl6pPr>
            <a:lvl7pPr marL="2971800" indent="-228600" defTabSz="457200" eaLnBrk="0" fontAlgn="base" hangingPunct="0">
              <a:spcBef>
                <a:spcPct val="30000"/>
              </a:spcBef>
              <a:spcAft>
                <a:spcPct val="0"/>
              </a:spcAft>
              <a:defRPr sz="1200">
                <a:solidFill>
                  <a:schemeClr val="tx1"/>
                </a:solidFill>
                <a:latin typeface="Arial" charset="0"/>
              </a:defRPr>
            </a:lvl7pPr>
            <a:lvl8pPr marL="3429000" indent="-228600" defTabSz="457200" eaLnBrk="0" fontAlgn="base" hangingPunct="0">
              <a:spcBef>
                <a:spcPct val="30000"/>
              </a:spcBef>
              <a:spcAft>
                <a:spcPct val="0"/>
              </a:spcAft>
              <a:defRPr sz="1200">
                <a:solidFill>
                  <a:schemeClr val="tx1"/>
                </a:solidFill>
                <a:latin typeface="Arial" charset="0"/>
              </a:defRPr>
            </a:lvl8pPr>
            <a:lvl9pPr marL="3886200" indent="-228600" defTabSz="457200" eaLnBrk="0" fontAlgn="base" hangingPunct="0">
              <a:spcBef>
                <a:spcPct val="30000"/>
              </a:spcBef>
              <a:spcAft>
                <a:spcPct val="0"/>
              </a:spcAft>
              <a:defRPr sz="1200">
                <a:solidFill>
                  <a:schemeClr val="tx1"/>
                </a:solidFill>
                <a:latin typeface="Arial" charset="0"/>
              </a:defRPr>
            </a:lvl9pPr>
          </a:lstStyle>
          <a:p>
            <a:pPr>
              <a:spcBef>
                <a:spcPct val="0"/>
              </a:spcBef>
            </a:pPr>
            <a:fld id="{AFA74BC3-01A1-44BF-B681-E3DC9C4BD099}" type="slidenum">
              <a:rPr lang="en-US" altLang="en-US"/>
              <a:pPr>
                <a:spcBef>
                  <a:spcPct val="0"/>
                </a:spcBef>
              </a:pPr>
              <a:t>15</a:t>
            </a:fld>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The rate of mental disorder, particularly depression and anxiety, </a:t>
            </a:r>
            <a:r>
              <a:rPr lang="en-US" altLang="en-US" dirty="0" smtClean="0">
                <a:solidFill>
                  <a:srgbClr val="000000"/>
                </a:solidFill>
              </a:rPr>
              <a:t>is</a:t>
            </a:r>
            <a:r>
              <a:rPr lang="en-US" altLang="en-US" dirty="0" smtClean="0"/>
              <a:t> associated with environmental stressors like divorce, marital conflict, economic hardship, and other </a:t>
            </a:r>
            <a:r>
              <a:rPr lang="en-US" altLang="en-US" dirty="0" smtClean="0">
                <a:solidFill>
                  <a:srgbClr val="000000"/>
                </a:solidFill>
              </a:rPr>
              <a:t>worrisome</a:t>
            </a:r>
            <a:r>
              <a:rPr lang="en-US" altLang="en-US" baseline="30000" dirty="0" smtClean="0">
                <a:solidFill>
                  <a:srgbClr val="000000"/>
                </a:solidFill>
              </a:rPr>
              <a:t> </a:t>
            </a:r>
            <a:r>
              <a:rPr lang="en-US" altLang="en-US" dirty="0" smtClean="0"/>
              <a:t>life events.</a:t>
            </a:r>
          </a:p>
          <a:p>
            <a:pPr eaLnBrk="1" hangingPunct="1">
              <a:spcBef>
                <a:spcPct val="0"/>
              </a:spcBef>
            </a:pPr>
            <a:endParaRPr lang="en-US" altLang="en-US" b="1" dirty="0" smtClean="0"/>
          </a:p>
          <a:p>
            <a:pPr eaLnBrk="1" hangingPunct="1">
              <a:spcBef>
                <a:spcPct val="0"/>
              </a:spcBef>
            </a:pPr>
            <a:r>
              <a:rPr lang="en-US" altLang="en-US" b="1" dirty="0" smtClean="0"/>
              <a:t>Ask students</a:t>
            </a:r>
            <a:r>
              <a:rPr lang="en-US" altLang="en-US" dirty="0" smtClean="0"/>
              <a:t> </a:t>
            </a:r>
            <a:r>
              <a:rPr lang="en-US" altLang="en-US" dirty="0" smtClean="0">
                <a:solidFill>
                  <a:srgbClr val="000000"/>
                </a:solidFill>
              </a:rPr>
              <a:t>whether</a:t>
            </a:r>
            <a:r>
              <a:rPr lang="en-US" altLang="en-US" dirty="0" smtClean="0"/>
              <a:t> it might be </a:t>
            </a:r>
            <a:r>
              <a:rPr lang="en-US" altLang="en-US" dirty="0" smtClean="0">
                <a:solidFill>
                  <a:srgbClr val="000000"/>
                </a:solidFill>
              </a:rPr>
              <a:t>possible</a:t>
            </a:r>
            <a:r>
              <a:rPr lang="en-US" altLang="en-US" dirty="0" smtClean="0"/>
              <a:t> to think about the effects of stress and </a:t>
            </a:r>
            <a:r>
              <a:rPr lang="en-US" altLang="en-US" dirty="0" smtClean="0">
                <a:solidFill>
                  <a:srgbClr val="000000"/>
                </a:solidFill>
              </a:rPr>
              <a:t>learn how to handle them</a:t>
            </a:r>
            <a:r>
              <a:rPr lang="en-US" altLang="en-US" dirty="0" smtClean="0"/>
              <a:t> while also trying to manage the major upheavals that might have caused them. </a:t>
            </a:r>
            <a:r>
              <a:rPr lang="en-US" altLang="en-US" dirty="0" smtClean="0">
                <a:solidFill>
                  <a:srgbClr val="000000"/>
                </a:solidFill>
              </a:rPr>
              <a:t>Would these management techniques then help one to deal with </a:t>
            </a:r>
            <a:r>
              <a:rPr lang="en-US" altLang="en-US" dirty="0" smtClean="0"/>
              <a:t>the environmental stressors? Or would it be better to deal with the stressor first?</a:t>
            </a:r>
          </a:p>
          <a:p>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dirty="0" smtClean="0"/>
              <a:t>Ask students to create</a:t>
            </a:r>
            <a:r>
              <a:rPr lang="en-US" altLang="en-US" dirty="0" smtClean="0"/>
              <a:t> bubbles of their own showing their major stress categories and have them </a:t>
            </a:r>
            <a:r>
              <a:rPr lang="en-US" altLang="en-US" dirty="0" smtClean="0">
                <a:solidFill>
                  <a:srgbClr val="000000"/>
                </a:solidFill>
              </a:rPr>
              <a:t>add</a:t>
            </a:r>
            <a:r>
              <a:rPr lang="en-US" altLang="en-US" dirty="0" smtClean="0"/>
              <a:t> percentages to each stressor.</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defTabSz="457200" eaLnBrk="0" fontAlgn="base" hangingPunct="0">
              <a:spcBef>
                <a:spcPct val="30000"/>
              </a:spcBef>
              <a:spcAft>
                <a:spcPct val="0"/>
              </a:spcAft>
              <a:defRPr sz="1200">
                <a:solidFill>
                  <a:schemeClr val="tx1"/>
                </a:solidFill>
                <a:latin typeface="Arial" charset="0"/>
              </a:defRPr>
            </a:lvl6pPr>
            <a:lvl7pPr marL="2971800" indent="-228600" defTabSz="457200" eaLnBrk="0" fontAlgn="base" hangingPunct="0">
              <a:spcBef>
                <a:spcPct val="30000"/>
              </a:spcBef>
              <a:spcAft>
                <a:spcPct val="0"/>
              </a:spcAft>
              <a:defRPr sz="1200">
                <a:solidFill>
                  <a:schemeClr val="tx1"/>
                </a:solidFill>
                <a:latin typeface="Arial" charset="0"/>
              </a:defRPr>
            </a:lvl7pPr>
            <a:lvl8pPr marL="3429000" indent="-228600" defTabSz="457200" eaLnBrk="0" fontAlgn="base" hangingPunct="0">
              <a:spcBef>
                <a:spcPct val="30000"/>
              </a:spcBef>
              <a:spcAft>
                <a:spcPct val="0"/>
              </a:spcAft>
              <a:defRPr sz="1200">
                <a:solidFill>
                  <a:schemeClr val="tx1"/>
                </a:solidFill>
                <a:latin typeface="Arial" charset="0"/>
              </a:defRPr>
            </a:lvl8pPr>
            <a:lvl9pPr marL="3886200" indent="-228600" defTabSz="457200" eaLnBrk="0" fontAlgn="base" hangingPunct="0">
              <a:spcBef>
                <a:spcPct val="30000"/>
              </a:spcBef>
              <a:spcAft>
                <a:spcPct val="0"/>
              </a:spcAft>
              <a:defRPr sz="1200">
                <a:solidFill>
                  <a:schemeClr val="tx1"/>
                </a:solidFill>
                <a:latin typeface="Arial" charset="0"/>
              </a:defRPr>
            </a:lvl9pPr>
          </a:lstStyle>
          <a:p>
            <a:pPr>
              <a:spcBef>
                <a:spcPct val="0"/>
              </a:spcBef>
            </a:pPr>
            <a:fld id="{AB9A039A-1B42-4513-89E6-8B8425A1673E}" type="slidenum">
              <a:rPr lang="en-US" altLang="en-US"/>
              <a:pPr>
                <a:spcBef>
                  <a:spcPct val="0"/>
                </a:spcBef>
              </a:pPr>
              <a:t>18</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dirty="0" smtClean="0"/>
              <a:t>Ask students to create</a:t>
            </a:r>
            <a:r>
              <a:rPr lang="en-US" altLang="en-US" dirty="0" smtClean="0"/>
              <a:t> a hierarchy of their major stressors and how they might influenc</a:t>
            </a:r>
            <a:r>
              <a:rPr lang="en-US" altLang="en-US" baseline="0" dirty="0" smtClean="0"/>
              <a:t>e each other</a:t>
            </a:r>
            <a:r>
              <a:rPr lang="fr-FR" altLang="en-US" baseline="0" dirty="0" smtClean="0"/>
              <a:t>'</a:t>
            </a:r>
            <a:r>
              <a:rPr lang="en-US" altLang="en-US" baseline="0" dirty="0" smtClean="0"/>
              <a:t>s stress. </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Stressful environments may be a common theme among students </a:t>
            </a:r>
            <a:r>
              <a:rPr lang="en-US" altLang="en-US" dirty="0" smtClean="0">
                <a:solidFill>
                  <a:srgbClr val="000000"/>
                </a:solidFill>
              </a:rPr>
              <a:t>because of</a:t>
            </a:r>
            <a:r>
              <a:rPr lang="en-US" altLang="en-US" dirty="0" smtClean="0"/>
              <a:t> overcrowding, unclean/unhealthy living places, and noise.</a:t>
            </a:r>
          </a:p>
          <a:p>
            <a:pPr eaLnBrk="1" hangingPunct="1">
              <a:spcBef>
                <a:spcPct val="0"/>
              </a:spcBef>
            </a:pPr>
            <a:endParaRPr lang="en-US" altLang="en-US" dirty="0" smtClean="0"/>
          </a:p>
          <a:p>
            <a:pPr eaLnBrk="1" hangingPunct="1">
              <a:spcBef>
                <a:spcPct val="0"/>
              </a:spcBef>
            </a:pPr>
            <a:r>
              <a:rPr lang="en-US" altLang="en-US" dirty="0" smtClean="0"/>
              <a:t>Racial and ethnic diversity also influences everyone</a:t>
            </a:r>
            <a:r>
              <a:rPr lang="fr-FR" altLang="en-US" dirty="0" smtClean="0"/>
              <a:t>'</a:t>
            </a:r>
            <a:r>
              <a:rPr lang="en-US" altLang="en-US" dirty="0" smtClean="0"/>
              <a:t>s experience on campus. Those considered dissimilar may be victims of subtle or not so subtle forms of bigotry. </a:t>
            </a:r>
            <a:r>
              <a:rPr lang="en-US" altLang="en-US" b="1" dirty="0" smtClean="0"/>
              <a:t>Ask students to list</a:t>
            </a:r>
            <a:r>
              <a:rPr lang="en-US" altLang="en-US" dirty="0" smtClean="0"/>
              <a:t> differences that may cause stress and how we can each contribute </a:t>
            </a:r>
            <a:r>
              <a:rPr lang="en-US" altLang="en-US" dirty="0" smtClean="0">
                <a:solidFill>
                  <a:srgbClr val="000000"/>
                </a:solidFill>
              </a:rPr>
              <a:t>to the reduction of</a:t>
            </a:r>
            <a:r>
              <a:rPr lang="en-US" altLang="en-US" dirty="0" smtClean="0"/>
              <a:t> this stress. The lists might include gender, age, income, religion, sexual orientation, race, ethnicity, clothing, </a:t>
            </a:r>
            <a:r>
              <a:rPr lang="en-US" altLang="en-US" dirty="0" smtClean="0">
                <a:solidFill>
                  <a:srgbClr val="000000"/>
                </a:solidFill>
              </a:rPr>
              <a:t>and</a:t>
            </a:r>
            <a:r>
              <a:rPr lang="en-US" altLang="en-US" dirty="0" smtClean="0"/>
              <a:t> even speech patterns.</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defTabSz="457200" eaLnBrk="0" fontAlgn="base" hangingPunct="0">
              <a:spcBef>
                <a:spcPct val="30000"/>
              </a:spcBef>
              <a:spcAft>
                <a:spcPct val="0"/>
              </a:spcAft>
              <a:defRPr sz="1200">
                <a:solidFill>
                  <a:schemeClr val="tx1"/>
                </a:solidFill>
                <a:latin typeface="Arial" charset="0"/>
              </a:defRPr>
            </a:lvl6pPr>
            <a:lvl7pPr marL="2971800" indent="-228600" defTabSz="457200" eaLnBrk="0" fontAlgn="base" hangingPunct="0">
              <a:spcBef>
                <a:spcPct val="30000"/>
              </a:spcBef>
              <a:spcAft>
                <a:spcPct val="0"/>
              </a:spcAft>
              <a:defRPr sz="1200">
                <a:solidFill>
                  <a:schemeClr val="tx1"/>
                </a:solidFill>
                <a:latin typeface="Arial" charset="0"/>
              </a:defRPr>
            </a:lvl7pPr>
            <a:lvl8pPr marL="3429000" indent="-228600" defTabSz="457200" eaLnBrk="0" fontAlgn="base" hangingPunct="0">
              <a:spcBef>
                <a:spcPct val="30000"/>
              </a:spcBef>
              <a:spcAft>
                <a:spcPct val="0"/>
              </a:spcAft>
              <a:defRPr sz="1200">
                <a:solidFill>
                  <a:schemeClr val="tx1"/>
                </a:solidFill>
                <a:latin typeface="Arial" charset="0"/>
              </a:defRPr>
            </a:lvl8pPr>
            <a:lvl9pPr marL="3886200" indent="-228600" defTabSz="457200" eaLnBrk="0" fontAlgn="base" hangingPunct="0">
              <a:spcBef>
                <a:spcPct val="30000"/>
              </a:spcBef>
              <a:spcAft>
                <a:spcPct val="0"/>
              </a:spcAft>
              <a:defRPr sz="1200">
                <a:solidFill>
                  <a:schemeClr val="tx1"/>
                </a:solidFill>
                <a:latin typeface="Arial" charset="0"/>
              </a:defRPr>
            </a:lvl9pPr>
          </a:lstStyle>
          <a:p>
            <a:pPr>
              <a:spcBef>
                <a:spcPct val="0"/>
              </a:spcBef>
            </a:pPr>
            <a:fld id="{F148CCA1-BAD3-4C28-839F-943B64FB8C14}" type="slidenum">
              <a:rPr lang="en-US" altLang="en-US"/>
              <a:pPr>
                <a:spcBef>
                  <a:spcPct val="0"/>
                </a:spcBef>
              </a:pPr>
              <a:t>19</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Appraisal</a:t>
            </a:r>
            <a:r>
              <a:rPr lang="en-US" altLang="en-US" dirty="0" smtClean="0">
                <a:solidFill>
                  <a:srgbClr val="000000"/>
                </a:solidFill>
              </a:rPr>
              <a:t>:</a:t>
            </a:r>
            <a:r>
              <a:rPr lang="en-US" altLang="en-US" dirty="0" smtClean="0"/>
              <a:t> Defined as the interpretation and evaluation of information provided to the brain by the senses. This is done unconsciously. Appraisal helps us</a:t>
            </a:r>
            <a:r>
              <a:rPr lang="en-US" altLang="en-US" baseline="30000" dirty="0" smtClean="0">
                <a:solidFill>
                  <a:srgbClr val="000000"/>
                </a:solidFill>
              </a:rPr>
              <a:t> </a:t>
            </a:r>
            <a:r>
              <a:rPr lang="en-US" altLang="en-US" dirty="0" smtClean="0">
                <a:solidFill>
                  <a:srgbClr val="000000"/>
                </a:solidFill>
              </a:rPr>
              <a:t>to</a:t>
            </a:r>
            <a:r>
              <a:rPr lang="en-US" altLang="en-US" dirty="0" smtClean="0"/>
              <a:t> recognize and evaluate stress and decide how to cope.</a:t>
            </a:r>
          </a:p>
          <a:p>
            <a:pPr eaLnBrk="1" hangingPunct="1">
              <a:spcBef>
                <a:spcPct val="0"/>
              </a:spcBef>
            </a:pPr>
            <a:endParaRPr lang="en-US" altLang="en-US" dirty="0" smtClean="0"/>
          </a:p>
          <a:p>
            <a:r>
              <a:rPr lang="en-US" altLang="en-US" dirty="0" smtClean="0"/>
              <a:t>Self-esteem is how we feel about ourselves, and self-efficacy is our perceived mastery of skills and performance.</a:t>
            </a:r>
          </a:p>
          <a:p>
            <a:endParaRPr lang="en-US" altLang="en-US" dirty="0" smtClean="0"/>
          </a:p>
          <a:p>
            <a:pPr eaLnBrk="1" hangingPunct="1">
              <a:spcBef>
                <a:spcPct val="0"/>
              </a:spcBef>
            </a:pPr>
            <a:r>
              <a:rPr lang="en-US" altLang="en-US" b="1" dirty="0" smtClean="0"/>
              <a:t>Ask students to evaluate</a:t>
            </a:r>
            <a:r>
              <a:rPr lang="en-US" altLang="en-US" dirty="0" smtClean="0"/>
              <a:t> their personality types based on the definitions starting on page 84. Many will be type A personalities, so from here move to psychological hardiness and how this influences </a:t>
            </a:r>
            <a:r>
              <a:rPr lang="en-US" altLang="en-US" dirty="0" smtClean="0">
                <a:solidFill>
                  <a:srgbClr val="000000"/>
                </a:solidFill>
              </a:rPr>
              <a:t>one</a:t>
            </a:r>
            <a:r>
              <a:rPr lang="fr-FR" altLang="en-US" dirty="0" smtClean="0">
                <a:solidFill>
                  <a:srgbClr val="000000"/>
                </a:solidFill>
              </a:rPr>
              <a:t>'</a:t>
            </a:r>
            <a:r>
              <a:rPr lang="en-US" altLang="en-US" dirty="0" smtClean="0">
                <a:solidFill>
                  <a:srgbClr val="000000"/>
                </a:solidFill>
              </a:rPr>
              <a:t>s</a:t>
            </a:r>
            <a:r>
              <a:rPr lang="en-US" altLang="en-US" baseline="30000" dirty="0" smtClean="0">
                <a:solidFill>
                  <a:srgbClr val="000000"/>
                </a:solidFill>
              </a:rPr>
              <a:t> </a:t>
            </a:r>
            <a:r>
              <a:rPr lang="en-US" altLang="en-US" dirty="0" smtClean="0"/>
              <a:t>perception of control. With stress, the more out of control you feel, the higher your stress level will be.</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defTabSz="457200" eaLnBrk="0" fontAlgn="base" hangingPunct="0">
              <a:spcBef>
                <a:spcPct val="30000"/>
              </a:spcBef>
              <a:spcAft>
                <a:spcPct val="0"/>
              </a:spcAft>
              <a:defRPr sz="1200">
                <a:solidFill>
                  <a:schemeClr val="tx1"/>
                </a:solidFill>
                <a:latin typeface="Arial" charset="0"/>
              </a:defRPr>
            </a:lvl6pPr>
            <a:lvl7pPr marL="2971800" indent="-228600" defTabSz="457200" eaLnBrk="0" fontAlgn="base" hangingPunct="0">
              <a:spcBef>
                <a:spcPct val="30000"/>
              </a:spcBef>
              <a:spcAft>
                <a:spcPct val="0"/>
              </a:spcAft>
              <a:defRPr sz="1200">
                <a:solidFill>
                  <a:schemeClr val="tx1"/>
                </a:solidFill>
                <a:latin typeface="Arial" charset="0"/>
              </a:defRPr>
            </a:lvl7pPr>
            <a:lvl8pPr marL="3429000" indent="-228600" defTabSz="457200" eaLnBrk="0" fontAlgn="base" hangingPunct="0">
              <a:spcBef>
                <a:spcPct val="30000"/>
              </a:spcBef>
              <a:spcAft>
                <a:spcPct val="0"/>
              </a:spcAft>
              <a:defRPr sz="1200">
                <a:solidFill>
                  <a:schemeClr val="tx1"/>
                </a:solidFill>
                <a:latin typeface="Arial" charset="0"/>
              </a:defRPr>
            </a:lvl8pPr>
            <a:lvl9pPr marL="3886200" indent="-228600" defTabSz="457200" eaLnBrk="0" fontAlgn="base" hangingPunct="0">
              <a:spcBef>
                <a:spcPct val="30000"/>
              </a:spcBef>
              <a:spcAft>
                <a:spcPct val="0"/>
              </a:spcAft>
              <a:defRPr sz="1200">
                <a:solidFill>
                  <a:schemeClr val="tx1"/>
                </a:solidFill>
                <a:latin typeface="Arial" charset="0"/>
              </a:defRPr>
            </a:lvl9pPr>
          </a:lstStyle>
          <a:p>
            <a:pPr>
              <a:spcBef>
                <a:spcPct val="0"/>
              </a:spcBef>
            </a:pPr>
            <a:fld id="{282A7D38-2F9B-443C-9643-B9EBFE89EDBD}" type="slidenum">
              <a:rPr lang="en-US" altLang="en-US"/>
              <a:pPr>
                <a:spcBef>
                  <a:spcPct val="0"/>
                </a:spcBef>
              </a:pPr>
              <a:t>20</a:t>
            </a:fld>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dirty="0" smtClean="0"/>
              <a:t>Ask students to discuss</a:t>
            </a:r>
            <a:r>
              <a:rPr lang="en-US" altLang="en-US" dirty="0" smtClean="0"/>
              <a:t> the Health Headlines box </a:t>
            </a:r>
            <a:r>
              <a:rPr lang="en-US" altLang="en-US" dirty="0" smtClean="0">
                <a:solidFill>
                  <a:srgbClr val="000000"/>
                </a:solidFill>
              </a:rPr>
              <a:t>"</a:t>
            </a:r>
            <a:r>
              <a:rPr lang="en-US" altLang="en-US" dirty="0" smtClean="0"/>
              <a:t>Find Happiness and Reduce Stress" </a:t>
            </a:r>
            <a:r>
              <a:rPr lang="en-US" altLang="en-US" dirty="0" smtClean="0">
                <a:solidFill>
                  <a:srgbClr val="000000"/>
                </a:solidFill>
              </a:rPr>
              <a:t>on page 86 of the textbook.</a:t>
            </a:r>
            <a:r>
              <a:rPr lang="en-US" altLang="en-US" dirty="0" smtClean="0"/>
              <a:t> Have them evaluate how they invest in each </a:t>
            </a:r>
            <a:r>
              <a:rPr lang="en-US" altLang="en-US" dirty="0" smtClean="0">
                <a:solidFill>
                  <a:srgbClr val="000000"/>
                </a:solidFill>
              </a:rPr>
              <a:t>item listed in </a:t>
            </a:r>
            <a:r>
              <a:rPr lang="en-US" altLang="en-US" dirty="0" smtClean="0"/>
              <a:t>the subheadings. </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defTabSz="457200" eaLnBrk="0" fontAlgn="base" hangingPunct="0">
              <a:spcBef>
                <a:spcPct val="30000"/>
              </a:spcBef>
              <a:spcAft>
                <a:spcPct val="0"/>
              </a:spcAft>
              <a:defRPr sz="1200">
                <a:solidFill>
                  <a:schemeClr val="tx1"/>
                </a:solidFill>
                <a:latin typeface="Arial" charset="0"/>
              </a:defRPr>
            </a:lvl6pPr>
            <a:lvl7pPr marL="2971800" indent="-228600" defTabSz="457200" eaLnBrk="0" fontAlgn="base" hangingPunct="0">
              <a:spcBef>
                <a:spcPct val="30000"/>
              </a:spcBef>
              <a:spcAft>
                <a:spcPct val="0"/>
              </a:spcAft>
              <a:defRPr sz="1200">
                <a:solidFill>
                  <a:schemeClr val="tx1"/>
                </a:solidFill>
                <a:latin typeface="Arial" charset="0"/>
              </a:defRPr>
            </a:lvl7pPr>
            <a:lvl8pPr marL="3429000" indent="-228600" defTabSz="457200" eaLnBrk="0" fontAlgn="base" hangingPunct="0">
              <a:spcBef>
                <a:spcPct val="30000"/>
              </a:spcBef>
              <a:spcAft>
                <a:spcPct val="0"/>
              </a:spcAft>
              <a:defRPr sz="1200">
                <a:solidFill>
                  <a:schemeClr val="tx1"/>
                </a:solidFill>
                <a:latin typeface="Arial" charset="0"/>
              </a:defRPr>
            </a:lvl8pPr>
            <a:lvl9pPr marL="3886200" indent="-228600" defTabSz="457200" eaLnBrk="0" fontAlgn="base" hangingPunct="0">
              <a:spcBef>
                <a:spcPct val="30000"/>
              </a:spcBef>
              <a:spcAft>
                <a:spcPct val="0"/>
              </a:spcAft>
              <a:defRPr sz="1200">
                <a:solidFill>
                  <a:schemeClr val="tx1"/>
                </a:solidFill>
                <a:latin typeface="Arial" charset="0"/>
              </a:defRPr>
            </a:lvl9pPr>
          </a:lstStyle>
          <a:p>
            <a:pPr>
              <a:spcBef>
                <a:spcPct val="0"/>
              </a:spcBef>
            </a:pPr>
            <a:fld id="{46C67FD1-41C3-4FDF-A1EF-729A67455A8D}" type="slidenum">
              <a:rPr lang="en-US" altLang="en-US"/>
              <a:pPr>
                <a:spcBef>
                  <a:spcPct val="0"/>
                </a:spcBef>
              </a:pPr>
              <a:t>21</a:t>
            </a:fld>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solidFill>
                  <a:srgbClr val="000000"/>
                </a:solidFill>
              </a:rPr>
              <a:t>Many students may not have learned how to manage anger.</a:t>
            </a:r>
            <a:r>
              <a:rPr lang="en-US" altLang="en-US" dirty="0" smtClean="0"/>
              <a:t> Ask them to identify their anger response from </a:t>
            </a:r>
            <a:r>
              <a:rPr lang="en-US" altLang="en-US" dirty="0" smtClean="0">
                <a:solidFill>
                  <a:srgbClr val="000000"/>
                </a:solidFill>
              </a:rPr>
              <a:t>the following list</a:t>
            </a:r>
            <a:r>
              <a:rPr lang="en-US" altLang="en-US" dirty="0" smtClean="0"/>
              <a:t>:</a:t>
            </a:r>
          </a:p>
          <a:p>
            <a:pPr eaLnBrk="1" hangingPunct="1">
              <a:spcBef>
                <a:spcPct val="0"/>
              </a:spcBef>
              <a:buFontTx/>
              <a:buAutoNum type="arabicPeriod"/>
            </a:pPr>
            <a:r>
              <a:rPr lang="en-US" altLang="en-US" dirty="0" smtClean="0"/>
              <a:t> Explosive</a:t>
            </a:r>
            <a:r>
              <a:rPr lang="en-US" altLang="en-US" baseline="30000" dirty="0" smtClean="0">
                <a:solidFill>
                  <a:srgbClr val="000000"/>
                </a:solidFill>
              </a:rPr>
              <a:t> </a:t>
            </a:r>
            <a:r>
              <a:rPr lang="en-US" altLang="en-US" dirty="0" smtClean="0">
                <a:solidFill>
                  <a:srgbClr val="000000"/>
                </a:solidFill>
              </a:rPr>
              <a:t>rage</a:t>
            </a:r>
            <a:endParaRPr lang="en-US" altLang="en-US" dirty="0" smtClean="0"/>
          </a:p>
          <a:p>
            <a:pPr eaLnBrk="1" hangingPunct="1">
              <a:spcBef>
                <a:spcPct val="0"/>
              </a:spcBef>
              <a:buFontTx/>
              <a:buAutoNum type="arabicPeriod"/>
            </a:pPr>
            <a:r>
              <a:rPr lang="en-US" altLang="en-US" dirty="0" smtClean="0"/>
              <a:t> Use of </a:t>
            </a:r>
            <a:r>
              <a:rPr lang="en-US" altLang="en-US" dirty="0" smtClean="0">
                <a:solidFill>
                  <a:srgbClr val="000000"/>
                </a:solidFill>
              </a:rPr>
              <a:t>"you"</a:t>
            </a:r>
            <a:r>
              <a:rPr lang="en-US" altLang="en-US" dirty="0" smtClean="0"/>
              <a:t> statements </a:t>
            </a:r>
            <a:r>
              <a:rPr lang="en-US" altLang="en-US" dirty="0" smtClean="0">
                <a:solidFill>
                  <a:srgbClr val="000000"/>
                </a:solidFill>
              </a:rPr>
              <a:t>instead of "I"</a:t>
            </a:r>
            <a:r>
              <a:rPr lang="en-US" altLang="en-US" dirty="0" smtClean="0"/>
              <a:t> statements</a:t>
            </a:r>
          </a:p>
          <a:p>
            <a:pPr eaLnBrk="1" hangingPunct="1">
              <a:spcBef>
                <a:spcPct val="0"/>
              </a:spcBef>
              <a:buFontTx/>
              <a:buAutoNum type="arabicPeriod"/>
            </a:pPr>
            <a:r>
              <a:rPr lang="en-US" altLang="en-US" dirty="0" smtClean="0"/>
              <a:t> Ignoring </a:t>
            </a:r>
            <a:r>
              <a:rPr lang="en-US" altLang="en-US" dirty="0" smtClean="0">
                <a:solidFill>
                  <a:srgbClr val="000000"/>
                </a:solidFill>
              </a:rPr>
              <a:t>the </a:t>
            </a:r>
            <a:r>
              <a:rPr lang="en-US" altLang="en-US" dirty="0" smtClean="0"/>
              <a:t>feelings </a:t>
            </a:r>
            <a:r>
              <a:rPr lang="en-US" altLang="en-US" dirty="0" smtClean="0">
                <a:solidFill>
                  <a:srgbClr val="000000"/>
                </a:solidFill>
              </a:rPr>
              <a:t>of others </a:t>
            </a:r>
            <a:r>
              <a:rPr lang="en-US" altLang="en-US" dirty="0" smtClean="0"/>
              <a:t>and walking away</a:t>
            </a:r>
          </a:p>
          <a:p>
            <a:pPr eaLnBrk="1" hangingPunct="1">
              <a:spcBef>
                <a:spcPct val="0"/>
              </a:spcBef>
            </a:pPr>
            <a:r>
              <a:rPr lang="en-US" altLang="en-US" dirty="0" smtClean="0"/>
              <a:t>4. Trying to </a:t>
            </a:r>
            <a:r>
              <a:rPr lang="en-US" altLang="en-US" dirty="0" smtClean="0">
                <a:solidFill>
                  <a:srgbClr val="000000"/>
                </a:solidFill>
              </a:rPr>
              <a:t>calm the feelings of</a:t>
            </a:r>
            <a:r>
              <a:rPr lang="en-US" altLang="en-US" dirty="0" smtClean="0"/>
              <a:t> those involved</a:t>
            </a:r>
          </a:p>
          <a:p>
            <a:pPr eaLnBrk="1" hangingPunct="1">
              <a:spcBef>
                <a:spcPct val="0"/>
              </a:spcBef>
            </a:pPr>
            <a:r>
              <a:rPr lang="en-US" altLang="en-US" dirty="0" smtClean="0"/>
              <a:t>5. </a:t>
            </a:r>
            <a:r>
              <a:rPr lang="en-US" altLang="en-US" dirty="0" smtClean="0">
                <a:solidFill>
                  <a:srgbClr val="000000"/>
                </a:solidFill>
              </a:rPr>
              <a:t>Making an effort to solve problems</a:t>
            </a:r>
            <a:endParaRPr lang="en-US" altLang="en-US" dirty="0" smtClean="0"/>
          </a:p>
          <a:p>
            <a:pPr eaLnBrk="1" hangingPunct="1">
              <a:spcBef>
                <a:spcPct val="0"/>
              </a:spcBef>
            </a:pPr>
            <a:r>
              <a:rPr lang="en-US" altLang="en-US" dirty="0" smtClean="0"/>
              <a:t>6. </a:t>
            </a:r>
            <a:r>
              <a:rPr lang="en-US" altLang="en-US" dirty="0" smtClean="0">
                <a:solidFill>
                  <a:srgbClr val="000000"/>
                </a:solidFill>
              </a:rPr>
              <a:t>Identifying the</a:t>
            </a:r>
            <a:r>
              <a:rPr lang="en-US" altLang="en-US" dirty="0" smtClean="0"/>
              <a:t> issues and </a:t>
            </a:r>
            <a:r>
              <a:rPr lang="en-US" altLang="en-US" dirty="0" smtClean="0">
                <a:solidFill>
                  <a:srgbClr val="000000"/>
                </a:solidFill>
              </a:rPr>
              <a:t>offering</a:t>
            </a:r>
            <a:r>
              <a:rPr lang="en-US" altLang="en-US" dirty="0" smtClean="0"/>
              <a:t> options</a:t>
            </a:r>
          </a:p>
          <a:p>
            <a:pPr eaLnBrk="1" hangingPunct="1">
              <a:spcBef>
                <a:spcPct val="0"/>
              </a:spcBef>
            </a:pPr>
            <a:r>
              <a:rPr lang="en-US" altLang="en-US" dirty="0" smtClean="0"/>
              <a:t>7. Compromising</a:t>
            </a:r>
          </a:p>
          <a:p>
            <a:pPr eaLnBrk="1" hangingPunct="1">
              <a:spcBef>
                <a:spcPct val="0"/>
              </a:spcBef>
              <a:buFontTx/>
              <a:buChar char="•"/>
            </a:pPr>
            <a:endParaRPr lang="en-US" altLang="en-US" dirty="0" smtClean="0"/>
          </a:p>
          <a:p>
            <a:pPr eaLnBrk="1" hangingPunct="1">
              <a:spcBef>
                <a:spcPct val="0"/>
              </a:spcBef>
            </a:pPr>
            <a:r>
              <a:rPr lang="en-US" altLang="en-US" b="1" dirty="0" smtClean="0"/>
              <a:t>Ask students</a:t>
            </a:r>
            <a:r>
              <a:rPr lang="en-US" altLang="en-US" dirty="0" smtClean="0"/>
              <a:t> if there are other methods that might be used and discuss ways to move from inappropriate methods to more appropriate methods. </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defTabSz="457200" eaLnBrk="0" fontAlgn="base" hangingPunct="0">
              <a:spcBef>
                <a:spcPct val="30000"/>
              </a:spcBef>
              <a:spcAft>
                <a:spcPct val="0"/>
              </a:spcAft>
              <a:defRPr sz="1200">
                <a:solidFill>
                  <a:schemeClr val="tx1"/>
                </a:solidFill>
                <a:latin typeface="Arial" charset="0"/>
              </a:defRPr>
            </a:lvl6pPr>
            <a:lvl7pPr marL="2971800" indent="-228600" defTabSz="457200" eaLnBrk="0" fontAlgn="base" hangingPunct="0">
              <a:spcBef>
                <a:spcPct val="30000"/>
              </a:spcBef>
              <a:spcAft>
                <a:spcPct val="0"/>
              </a:spcAft>
              <a:defRPr sz="1200">
                <a:solidFill>
                  <a:schemeClr val="tx1"/>
                </a:solidFill>
                <a:latin typeface="Arial" charset="0"/>
              </a:defRPr>
            </a:lvl7pPr>
            <a:lvl8pPr marL="3429000" indent="-228600" defTabSz="457200" eaLnBrk="0" fontAlgn="base" hangingPunct="0">
              <a:spcBef>
                <a:spcPct val="30000"/>
              </a:spcBef>
              <a:spcAft>
                <a:spcPct val="0"/>
              </a:spcAft>
              <a:defRPr sz="1200">
                <a:solidFill>
                  <a:schemeClr val="tx1"/>
                </a:solidFill>
                <a:latin typeface="Arial" charset="0"/>
              </a:defRPr>
            </a:lvl8pPr>
            <a:lvl9pPr marL="3886200" indent="-228600" defTabSz="457200" eaLnBrk="0" fontAlgn="base" hangingPunct="0">
              <a:spcBef>
                <a:spcPct val="30000"/>
              </a:spcBef>
              <a:spcAft>
                <a:spcPct val="0"/>
              </a:spcAft>
              <a:defRPr sz="1200">
                <a:solidFill>
                  <a:schemeClr val="tx1"/>
                </a:solidFill>
                <a:latin typeface="Arial" charset="0"/>
              </a:defRPr>
            </a:lvl9pPr>
          </a:lstStyle>
          <a:p>
            <a:pPr>
              <a:spcBef>
                <a:spcPct val="0"/>
              </a:spcBef>
            </a:pPr>
            <a:fld id="{C5984B6F-D57F-4EED-9D00-ED8F6D96A055}" type="slidenum">
              <a:rPr lang="en-US" altLang="en-US"/>
              <a:pPr>
                <a:spcBef>
                  <a:spcPct val="0"/>
                </a:spcBef>
              </a:pPr>
              <a:t>22</a:t>
            </a:fld>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buFontTx/>
              <a:buNone/>
            </a:pPr>
            <a:endParaRPr lang="en-US" altLang="en-US" dirty="0" smtClean="0"/>
          </a:p>
        </p:txBody>
      </p:sp>
      <p:sp>
        <p:nvSpPr>
          <p:cNvPr id="4813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defTabSz="457200" eaLnBrk="0" fontAlgn="base" hangingPunct="0">
              <a:spcBef>
                <a:spcPct val="30000"/>
              </a:spcBef>
              <a:spcAft>
                <a:spcPct val="0"/>
              </a:spcAft>
              <a:defRPr sz="1200">
                <a:solidFill>
                  <a:schemeClr val="tx1"/>
                </a:solidFill>
                <a:latin typeface="Arial" charset="0"/>
              </a:defRPr>
            </a:lvl6pPr>
            <a:lvl7pPr marL="2971800" indent="-228600" defTabSz="457200" eaLnBrk="0" fontAlgn="base" hangingPunct="0">
              <a:spcBef>
                <a:spcPct val="30000"/>
              </a:spcBef>
              <a:spcAft>
                <a:spcPct val="0"/>
              </a:spcAft>
              <a:defRPr sz="1200">
                <a:solidFill>
                  <a:schemeClr val="tx1"/>
                </a:solidFill>
                <a:latin typeface="Arial" charset="0"/>
              </a:defRPr>
            </a:lvl7pPr>
            <a:lvl8pPr marL="3429000" indent="-228600" defTabSz="457200" eaLnBrk="0" fontAlgn="base" hangingPunct="0">
              <a:spcBef>
                <a:spcPct val="30000"/>
              </a:spcBef>
              <a:spcAft>
                <a:spcPct val="0"/>
              </a:spcAft>
              <a:defRPr sz="1200">
                <a:solidFill>
                  <a:schemeClr val="tx1"/>
                </a:solidFill>
                <a:latin typeface="Arial" charset="0"/>
              </a:defRPr>
            </a:lvl8pPr>
            <a:lvl9pPr marL="3886200" indent="-228600" defTabSz="4572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51B7C38-31BD-4401-931A-E4BD0F4F91B8}" type="slidenum">
              <a:rPr lang="en-US" altLang="en-US">
                <a:cs typeface="Arial" charset="0"/>
              </a:rPr>
              <a:pPr algn="r" eaLnBrk="1" hangingPunct="1">
                <a:spcBef>
                  <a:spcPct val="0"/>
                </a:spcBef>
              </a:pPr>
              <a:t>23</a:t>
            </a:fld>
            <a:endParaRPr lang="en-US" altLang="en-US" dirty="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dirty="0" smtClean="0"/>
              <a:t>Ask students</a:t>
            </a:r>
            <a:r>
              <a:rPr lang="en-US" altLang="en-US" dirty="0" smtClean="0"/>
              <a:t> how many of them have attended a yoga class or have used a yoga DVD. For yoga classes, write where they are located and their cost on the board. If the college offers yoga, </a:t>
            </a:r>
            <a:r>
              <a:rPr lang="en-US" altLang="en-US" dirty="0" smtClean="0">
                <a:solidFill>
                  <a:srgbClr val="000000"/>
                </a:solidFill>
              </a:rPr>
              <a:t>offer students information on</a:t>
            </a:r>
            <a:r>
              <a:rPr lang="en-US" altLang="en-US" dirty="0" smtClean="0"/>
              <a:t> days and times</a:t>
            </a:r>
            <a:r>
              <a:rPr lang="en-US" altLang="en-US" baseline="30000" dirty="0" smtClean="0">
                <a:solidFill>
                  <a:srgbClr val="000000"/>
                </a:solidFill>
              </a:rPr>
              <a:t> </a:t>
            </a:r>
            <a:r>
              <a:rPr lang="en-US" altLang="en-US" dirty="0" smtClean="0">
                <a:solidFill>
                  <a:srgbClr val="000000"/>
                </a:solidFill>
              </a:rPr>
              <a:t>at which</a:t>
            </a:r>
            <a:r>
              <a:rPr lang="en-US" altLang="en-US" dirty="0" smtClean="0"/>
              <a:t> it is offered. This is a good way to promote yoga activity in those </a:t>
            </a:r>
            <a:r>
              <a:rPr lang="en-US" altLang="en-US" dirty="0" smtClean="0">
                <a:solidFill>
                  <a:srgbClr val="000000"/>
                </a:solidFill>
              </a:rPr>
              <a:t>who </a:t>
            </a:r>
            <a:r>
              <a:rPr lang="en-US" altLang="en-US" dirty="0" smtClean="0"/>
              <a:t>may never have experienced its benefits.</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defTabSz="457200" eaLnBrk="0" fontAlgn="base" hangingPunct="0">
              <a:spcBef>
                <a:spcPct val="30000"/>
              </a:spcBef>
              <a:spcAft>
                <a:spcPct val="0"/>
              </a:spcAft>
              <a:defRPr sz="1200">
                <a:solidFill>
                  <a:schemeClr val="tx1"/>
                </a:solidFill>
                <a:latin typeface="Arial" charset="0"/>
              </a:defRPr>
            </a:lvl6pPr>
            <a:lvl7pPr marL="2971800" indent="-228600" defTabSz="457200" eaLnBrk="0" fontAlgn="base" hangingPunct="0">
              <a:spcBef>
                <a:spcPct val="30000"/>
              </a:spcBef>
              <a:spcAft>
                <a:spcPct val="0"/>
              </a:spcAft>
              <a:defRPr sz="1200">
                <a:solidFill>
                  <a:schemeClr val="tx1"/>
                </a:solidFill>
                <a:latin typeface="Arial" charset="0"/>
              </a:defRPr>
            </a:lvl7pPr>
            <a:lvl8pPr marL="3429000" indent="-228600" defTabSz="457200" eaLnBrk="0" fontAlgn="base" hangingPunct="0">
              <a:spcBef>
                <a:spcPct val="30000"/>
              </a:spcBef>
              <a:spcAft>
                <a:spcPct val="0"/>
              </a:spcAft>
              <a:defRPr sz="1200">
                <a:solidFill>
                  <a:schemeClr val="tx1"/>
                </a:solidFill>
                <a:latin typeface="Arial" charset="0"/>
              </a:defRPr>
            </a:lvl8pPr>
            <a:lvl9pPr marL="3886200" indent="-228600" defTabSz="457200" eaLnBrk="0" fontAlgn="base" hangingPunct="0">
              <a:spcBef>
                <a:spcPct val="30000"/>
              </a:spcBef>
              <a:spcAft>
                <a:spcPct val="0"/>
              </a:spcAft>
              <a:defRPr sz="1200">
                <a:solidFill>
                  <a:schemeClr val="tx1"/>
                </a:solidFill>
                <a:latin typeface="Arial" charset="0"/>
              </a:defRPr>
            </a:lvl9pPr>
          </a:lstStyle>
          <a:p>
            <a:pPr>
              <a:spcBef>
                <a:spcPct val="0"/>
              </a:spcBef>
            </a:pPr>
            <a:fld id="{8E7B503D-D8A3-4CB0-B575-49994DAD1773}" type="slidenum">
              <a:rPr lang="en-US" altLang="en-US"/>
              <a:pPr>
                <a:spcBef>
                  <a:spcPct val="0"/>
                </a:spcBef>
              </a:pPr>
              <a:t>26</a:t>
            </a:fld>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To get students more involved, create nine groups and have each group explain one of these techniques to the class, citing how it might be beneficial.</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defTabSz="457200" eaLnBrk="0" fontAlgn="base" hangingPunct="0">
              <a:spcBef>
                <a:spcPct val="30000"/>
              </a:spcBef>
              <a:spcAft>
                <a:spcPct val="0"/>
              </a:spcAft>
              <a:defRPr sz="1200">
                <a:solidFill>
                  <a:schemeClr val="tx1"/>
                </a:solidFill>
                <a:latin typeface="Arial" charset="0"/>
              </a:defRPr>
            </a:lvl6pPr>
            <a:lvl7pPr marL="2971800" indent="-228600" defTabSz="457200" eaLnBrk="0" fontAlgn="base" hangingPunct="0">
              <a:spcBef>
                <a:spcPct val="30000"/>
              </a:spcBef>
              <a:spcAft>
                <a:spcPct val="0"/>
              </a:spcAft>
              <a:defRPr sz="1200">
                <a:solidFill>
                  <a:schemeClr val="tx1"/>
                </a:solidFill>
                <a:latin typeface="Arial" charset="0"/>
              </a:defRPr>
            </a:lvl7pPr>
            <a:lvl8pPr marL="3429000" indent="-228600" defTabSz="457200" eaLnBrk="0" fontAlgn="base" hangingPunct="0">
              <a:spcBef>
                <a:spcPct val="30000"/>
              </a:spcBef>
              <a:spcAft>
                <a:spcPct val="0"/>
              </a:spcAft>
              <a:defRPr sz="1200">
                <a:solidFill>
                  <a:schemeClr val="tx1"/>
                </a:solidFill>
                <a:latin typeface="Arial" charset="0"/>
              </a:defRPr>
            </a:lvl8pPr>
            <a:lvl9pPr marL="3886200" indent="-228600" defTabSz="457200" eaLnBrk="0" fontAlgn="base" hangingPunct="0">
              <a:spcBef>
                <a:spcPct val="30000"/>
              </a:spcBef>
              <a:spcAft>
                <a:spcPct val="0"/>
              </a:spcAft>
              <a:defRPr sz="1200">
                <a:solidFill>
                  <a:schemeClr val="tx1"/>
                </a:solidFill>
                <a:latin typeface="Arial" charset="0"/>
              </a:defRPr>
            </a:lvl9pPr>
          </a:lstStyle>
          <a:p>
            <a:pPr>
              <a:spcBef>
                <a:spcPct val="0"/>
              </a:spcBef>
            </a:pPr>
            <a:fld id="{CC296D94-3559-42F6-AD2F-D37479D3F941}" type="slidenum">
              <a:rPr lang="en-US" altLang="en-US"/>
              <a:pPr>
                <a:spcBef>
                  <a:spcPct val="0"/>
                </a:spcBef>
              </a:pPr>
              <a:t>27</a:t>
            </a:fld>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This is usually a simple and worthwhile activity that can be done in class. </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defTabSz="457200" eaLnBrk="0" fontAlgn="base" hangingPunct="0">
              <a:spcBef>
                <a:spcPct val="30000"/>
              </a:spcBef>
              <a:spcAft>
                <a:spcPct val="0"/>
              </a:spcAft>
              <a:defRPr sz="1200">
                <a:solidFill>
                  <a:schemeClr val="tx1"/>
                </a:solidFill>
                <a:latin typeface="Arial" charset="0"/>
              </a:defRPr>
            </a:lvl6pPr>
            <a:lvl7pPr marL="2971800" indent="-228600" defTabSz="457200" eaLnBrk="0" fontAlgn="base" hangingPunct="0">
              <a:spcBef>
                <a:spcPct val="30000"/>
              </a:spcBef>
              <a:spcAft>
                <a:spcPct val="0"/>
              </a:spcAft>
              <a:defRPr sz="1200">
                <a:solidFill>
                  <a:schemeClr val="tx1"/>
                </a:solidFill>
                <a:latin typeface="Arial" charset="0"/>
              </a:defRPr>
            </a:lvl7pPr>
            <a:lvl8pPr marL="3429000" indent="-228600" defTabSz="457200" eaLnBrk="0" fontAlgn="base" hangingPunct="0">
              <a:spcBef>
                <a:spcPct val="30000"/>
              </a:spcBef>
              <a:spcAft>
                <a:spcPct val="0"/>
              </a:spcAft>
              <a:defRPr sz="1200">
                <a:solidFill>
                  <a:schemeClr val="tx1"/>
                </a:solidFill>
                <a:latin typeface="Arial" charset="0"/>
              </a:defRPr>
            </a:lvl8pPr>
            <a:lvl9pPr marL="3886200" indent="-228600" defTabSz="457200" eaLnBrk="0" fontAlgn="base" hangingPunct="0">
              <a:spcBef>
                <a:spcPct val="30000"/>
              </a:spcBef>
              <a:spcAft>
                <a:spcPct val="0"/>
              </a:spcAft>
              <a:defRPr sz="1200">
                <a:solidFill>
                  <a:schemeClr val="tx1"/>
                </a:solidFill>
                <a:latin typeface="Arial" charset="0"/>
              </a:defRPr>
            </a:lvl9pPr>
          </a:lstStyle>
          <a:p>
            <a:pPr>
              <a:spcBef>
                <a:spcPct val="0"/>
              </a:spcBef>
            </a:pPr>
            <a:fld id="{0A7B22D7-2EE2-4139-B8EA-AD8DFA6F929A}" type="slidenum">
              <a:rPr lang="en-US" altLang="en-US"/>
              <a:pPr>
                <a:spcBef>
                  <a:spcPct val="0"/>
                </a:spcBef>
              </a:pPr>
              <a:t>29</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This is a </a:t>
            </a:r>
            <a:r>
              <a:rPr lang="en-US" altLang="en-US" dirty="0" smtClean="0">
                <a:solidFill>
                  <a:srgbClr val="000000"/>
                </a:solidFill>
              </a:rPr>
              <a:t>simple</a:t>
            </a:r>
            <a:r>
              <a:rPr lang="en-US" altLang="en-US" dirty="0" smtClean="0"/>
              <a:t> exercise that can be performed in class, even with students sitting at </a:t>
            </a:r>
            <a:r>
              <a:rPr lang="en-US" altLang="en-US" dirty="0" smtClean="0">
                <a:solidFill>
                  <a:srgbClr val="000000"/>
                </a:solidFill>
              </a:rPr>
              <a:t>their </a:t>
            </a:r>
            <a:r>
              <a:rPr lang="en-US" altLang="en-US" dirty="0" smtClean="0"/>
              <a:t>desks. </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defTabSz="457200" eaLnBrk="0" fontAlgn="base" hangingPunct="0">
              <a:spcBef>
                <a:spcPct val="30000"/>
              </a:spcBef>
              <a:spcAft>
                <a:spcPct val="0"/>
              </a:spcAft>
              <a:defRPr sz="1200">
                <a:solidFill>
                  <a:schemeClr val="tx1"/>
                </a:solidFill>
                <a:latin typeface="Arial" charset="0"/>
              </a:defRPr>
            </a:lvl6pPr>
            <a:lvl7pPr marL="2971800" indent="-228600" defTabSz="457200" eaLnBrk="0" fontAlgn="base" hangingPunct="0">
              <a:spcBef>
                <a:spcPct val="30000"/>
              </a:spcBef>
              <a:spcAft>
                <a:spcPct val="0"/>
              </a:spcAft>
              <a:defRPr sz="1200">
                <a:solidFill>
                  <a:schemeClr val="tx1"/>
                </a:solidFill>
                <a:latin typeface="Arial" charset="0"/>
              </a:defRPr>
            </a:lvl7pPr>
            <a:lvl8pPr marL="3429000" indent="-228600" defTabSz="457200" eaLnBrk="0" fontAlgn="base" hangingPunct="0">
              <a:spcBef>
                <a:spcPct val="30000"/>
              </a:spcBef>
              <a:spcAft>
                <a:spcPct val="0"/>
              </a:spcAft>
              <a:defRPr sz="1200">
                <a:solidFill>
                  <a:schemeClr val="tx1"/>
                </a:solidFill>
                <a:latin typeface="Arial" charset="0"/>
              </a:defRPr>
            </a:lvl8pPr>
            <a:lvl9pPr marL="3886200" indent="-228600" defTabSz="457200" eaLnBrk="0" fontAlgn="base" hangingPunct="0">
              <a:spcBef>
                <a:spcPct val="30000"/>
              </a:spcBef>
              <a:spcAft>
                <a:spcPct val="0"/>
              </a:spcAft>
              <a:defRPr sz="1200">
                <a:solidFill>
                  <a:schemeClr val="tx1"/>
                </a:solidFill>
                <a:latin typeface="Arial" charset="0"/>
              </a:defRPr>
            </a:lvl9pPr>
          </a:lstStyle>
          <a:p>
            <a:pPr>
              <a:spcBef>
                <a:spcPct val="0"/>
              </a:spcBef>
            </a:pPr>
            <a:fld id="{28C4E5E2-C896-43C2-BF1A-6C4C2E362AF3}" type="slidenum">
              <a:rPr lang="en-US" altLang="en-US"/>
              <a:pPr>
                <a:spcBef>
                  <a:spcPct val="0"/>
                </a:spcBef>
              </a:pPr>
              <a:t>30</a:t>
            </a:fld>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dirty="0" smtClean="0"/>
              <a:t>Remind students</a:t>
            </a:r>
            <a:r>
              <a:rPr lang="en-US" altLang="en-US" dirty="0" smtClean="0"/>
              <a:t> that the scores on the scale do not predict illness but rather are assessments of likelihood of illness. Learning better management techniques and learning to recognize your</a:t>
            </a:r>
            <a:r>
              <a:rPr lang="en-US" altLang="en-US" baseline="0" dirty="0" smtClean="0"/>
              <a:t> </a:t>
            </a:r>
            <a:r>
              <a:rPr lang="en-US" altLang="en-US" dirty="0" smtClean="0"/>
              <a:t>control level </a:t>
            </a:r>
            <a:r>
              <a:rPr lang="en-US" altLang="en-US" dirty="0" smtClean="0">
                <a:solidFill>
                  <a:srgbClr val="000000"/>
                </a:solidFill>
              </a:rPr>
              <a:t>can help to</a:t>
            </a:r>
            <a:r>
              <a:rPr lang="en-US" altLang="en-US" dirty="0" smtClean="0"/>
              <a:t> manage your stress response.</a:t>
            </a:r>
          </a:p>
          <a:p>
            <a:pPr eaLnBrk="1" hangingPunct="1">
              <a:spcBef>
                <a:spcPct val="0"/>
              </a:spcBef>
            </a:pPr>
            <a:endParaRPr lang="en-US" altLang="en-US" dirty="0" smtClean="0"/>
          </a:p>
          <a:p>
            <a:pPr eaLnBrk="1" hangingPunct="1">
              <a:spcBef>
                <a:spcPct val="0"/>
              </a:spcBef>
            </a:pPr>
            <a:r>
              <a:rPr lang="en-US" altLang="en-US" dirty="0" smtClean="0">
                <a:solidFill>
                  <a:srgbClr val="000000"/>
                </a:solidFill>
              </a:rPr>
              <a:t>Regarding</a:t>
            </a:r>
            <a:r>
              <a:rPr lang="en-US" altLang="en-US" dirty="0" smtClean="0"/>
              <a:t> homeostasis, have </a:t>
            </a:r>
            <a:r>
              <a:rPr lang="en-US" altLang="en-US" dirty="0" smtClean="0">
                <a:solidFill>
                  <a:srgbClr val="000000"/>
                </a:solidFill>
              </a:rPr>
              <a:t>students</a:t>
            </a:r>
            <a:r>
              <a:rPr lang="en-US" altLang="en-US" dirty="0" smtClean="0"/>
              <a:t> visualize a scale where </a:t>
            </a:r>
            <a:r>
              <a:rPr lang="en-US" altLang="en-US" dirty="0" smtClean="0">
                <a:solidFill>
                  <a:srgbClr val="000000"/>
                </a:solidFill>
              </a:rPr>
              <a:t>each stands</a:t>
            </a:r>
            <a:r>
              <a:rPr lang="en-US" altLang="en-US" dirty="0" smtClean="0"/>
              <a:t> on one side and the "content</a:t>
            </a:r>
            <a:r>
              <a:rPr lang="en-US" altLang="en-US" dirty="0" smtClean="0">
                <a:solidFill>
                  <a:srgbClr val="000000"/>
                </a:solidFill>
              </a:rPr>
              <a:t>"</a:t>
            </a:r>
            <a:r>
              <a:rPr lang="en-US" altLang="en-US" dirty="0" smtClean="0"/>
              <a:t> of </a:t>
            </a:r>
            <a:r>
              <a:rPr lang="en-US" altLang="en-US" dirty="0" smtClean="0">
                <a:solidFill>
                  <a:srgbClr val="000000"/>
                </a:solidFill>
              </a:rPr>
              <a:t>his or her</a:t>
            </a:r>
            <a:r>
              <a:rPr lang="en-US" altLang="en-US" dirty="0" smtClean="0"/>
              <a:t> life is on the other. How can </a:t>
            </a:r>
            <a:r>
              <a:rPr lang="en-US" altLang="en-US" dirty="0" smtClean="0">
                <a:solidFill>
                  <a:srgbClr val="000000"/>
                </a:solidFill>
              </a:rPr>
              <a:t>the student make sure that</a:t>
            </a:r>
            <a:r>
              <a:rPr lang="en-US" altLang="en-US" dirty="0" smtClean="0"/>
              <a:t> the scale remains balanced?</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defTabSz="457200" eaLnBrk="0" fontAlgn="base" hangingPunct="0">
              <a:spcBef>
                <a:spcPct val="30000"/>
              </a:spcBef>
              <a:spcAft>
                <a:spcPct val="0"/>
              </a:spcAft>
              <a:defRPr sz="1200">
                <a:solidFill>
                  <a:schemeClr val="tx1"/>
                </a:solidFill>
                <a:latin typeface="Arial" charset="0"/>
              </a:defRPr>
            </a:lvl6pPr>
            <a:lvl7pPr marL="2971800" indent="-228600" defTabSz="457200" eaLnBrk="0" fontAlgn="base" hangingPunct="0">
              <a:spcBef>
                <a:spcPct val="30000"/>
              </a:spcBef>
              <a:spcAft>
                <a:spcPct val="0"/>
              </a:spcAft>
              <a:defRPr sz="1200">
                <a:solidFill>
                  <a:schemeClr val="tx1"/>
                </a:solidFill>
                <a:latin typeface="Arial" charset="0"/>
              </a:defRPr>
            </a:lvl7pPr>
            <a:lvl8pPr marL="3429000" indent="-228600" defTabSz="457200" eaLnBrk="0" fontAlgn="base" hangingPunct="0">
              <a:spcBef>
                <a:spcPct val="30000"/>
              </a:spcBef>
              <a:spcAft>
                <a:spcPct val="0"/>
              </a:spcAft>
              <a:defRPr sz="1200">
                <a:solidFill>
                  <a:schemeClr val="tx1"/>
                </a:solidFill>
                <a:latin typeface="Arial" charset="0"/>
              </a:defRPr>
            </a:lvl8pPr>
            <a:lvl9pPr marL="3886200" indent="-228600" defTabSz="457200" eaLnBrk="0" fontAlgn="base" hangingPunct="0">
              <a:spcBef>
                <a:spcPct val="30000"/>
              </a:spcBef>
              <a:spcAft>
                <a:spcPct val="0"/>
              </a:spcAft>
              <a:defRPr sz="1200">
                <a:solidFill>
                  <a:schemeClr val="tx1"/>
                </a:solidFill>
                <a:latin typeface="Arial" charset="0"/>
              </a:defRPr>
            </a:lvl9pPr>
          </a:lstStyle>
          <a:p>
            <a:pPr>
              <a:spcBef>
                <a:spcPct val="0"/>
              </a:spcBef>
            </a:pPr>
            <a:fld id="{33DF432E-8918-4888-B407-18A94E21C957}" type="slidenum">
              <a:rPr lang="en-US" altLang="en-US"/>
              <a:pPr>
                <a:spcBef>
                  <a:spcPct val="0"/>
                </a:spcBef>
              </a:pPr>
              <a:t>31</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dirty="0" smtClean="0"/>
              <a:t>Ask students to list</a:t>
            </a:r>
            <a:r>
              <a:rPr lang="en-US" altLang="en-US" dirty="0" smtClean="0"/>
              <a:t> the top five stressors in their lives. </a:t>
            </a:r>
            <a:r>
              <a:rPr lang="en-US" altLang="en-US" dirty="0" smtClean="0">
                <a:solidFill>
                  <a:srgbClr val="000000"/>
                </a:solidFill>
              </a:rPr>
              <a:t>Almost</a:t>
            </a:r>
            <a:r>
              <a:rPr lang="en-US" altLang="en-US" dirty="0" smtClean="0"/>
              <a:t> every list will include time pressures, relationships, and money. </a:t>
            </a:r>
          </a:p>
          <a:p>
            <a:pPr eaLnBrk="1" hangingPunct="1">
              <a:spcBef>
                <a:spcPct val="0"/>
              </a:spcBef>
            </a:pPr>
            <a:endParaRPr lang="en-US" altLang="en-US" dirty="0" smtClean="0"/>
          </a:p>
          <a:p>
            <a:pPr eaLnBrk="1" hangingPunct="1">
              <a:spcBef>
                <a:spcPct val="0"/>
              </a:spcBef>
            </a:pPr>
            <a:r>
              <a:rPr lang="en-US" altLang="en-US" dirty="0" smtClean="0"/>
              <a:t>Next to each stressor, </a:t>
            </a:r>
            <a:r>
              <a:rPr lang="en-US" altLang="en-US" b="1" dirty="0" smtClean="0"/>
              <a:t>ask students to write</a:t>
            </a:r>
            <a:r>
              <a:rPr lang="en-US" altLang="en-US" dirty="0" smtClean="0"/>
              <a:t> how they experience it—</a:t>
            </a:r>
            <a:r>
              <a:rPr lang="en-US" altLang="en-US" dirty="0" smtClean="0">
                <a:solidFill>
                  <a:srgbClr val="000000"/>
                </a:solidFill>
              </a:rPr>
              <a:t>including </a:t>
            </a:r>
            <a:r>
              <a:rPr lang="en-US" altLang="en-US" dirty="0" smtClean="0"/>
              <a:t>both physical and psychological symptoms.</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defTabSz="457200" eaLnBrk="0" fontAlgn="base" hangingPunct="0">
              <a:spcBef>
                <a:spcPct val="30000"/>
              </a:spcBef>
              <a:spcAft>
                <a:spcPct val="0"/>
              </a:spcAft>
              <a:defRPr sz="1200">
                <a:solidFill>
                  <a:schemeClr val="tx1"/>
                </a:solidFill>
                <a:latin typeface="Arial" charset="0"/>
              </a:defRPr>
            </a:lvl6pPr>
            <a:lvl7pPr marL="2971800" indent="-228600" defTabSz="457200" eaLnBrk="0" fontAlgn="base" hangingPunct="0">
              <a:spcBef>
                <a:spcPct val="30000"/>
              </a:spcBef>
              <a:spcAft>
                <a:spcPct val="0"/>
              </a:spcAft>
              <a:defRPr sz="1200">
                <a:solidFill>
                  <a:schemeClr val="tx1"/>
                </a:solidFill>
                <a:latin typeface="Arial" charset="0"/>
              </a:defRPr>
            </a:lvl7pPr>
            <a:lvl8pPr marL="3429000" indent="-228600" defTabSz="457200" eaLnBrk="0" fontAlgn="base" hangingPunct="0">
              <a:spcBef>
                <a:spcPct val="30000"/>
              </a:spcBef>
              <a:spcAft>
                <a:spcPct val="0"/>
              </a:spcAft>
              <a:defRPr sz="1200">
                <a:solidFill>
                  <a:schemeClr val="tx1"/>
                </a:solidFill>
                <a:latin typeface="Arial" charset="0"/>
              </a:defRPr>
            </a:lvl8pPr>
            <a:lvl9pPr marL="3886200" indent="-228600" defTabSz="457200" eaLnBrk="0" fontAlgn="base" hangingPunct="0">
              <a:spcBef>
                <a:spcPct val="30000"/>
              </a:spcBef>
              <a:spcAft>
                <a:spcPct val="0"/>
              </a:spcAft>
              <a:defRPr sz="1200">
                <a:solidFill>
                  <a:schemeClr val="tx1"/>
                </a:solidFill>
                <a:latin typeface="Arial" charset="0"/>
              </a:defRPr>
            </a:lvl9pPr>
          </a:lstStyle>
          <a:p>
            <a:pPr>
              <a:spcBef>
                <a:spcPct val="0"/>
              </a:spcBef>
            </a:pPr>
            <a:fld id="{9117679E-D72D-482E-89F1-68E5AAABE391}" type="slidenum">
              <a:rPr lang="en-US" altLang="en-US"/>
              <a:pPr>
                <a:spcBef>
                  <a:spcPct val="0"/>
                </a:spcBef>
              </a:pPr>
              <a:t>4</a:t>
            </a:fld>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This slide depicts eustress. </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defTabSz="457200" eaLnBrk="0" fontAlgn="base" hangingPunct="0">
              <a:spcBef>
                <a:spcPct val="30000"/>
              </a:spcBef>
              <a:spcAft>
                <a:spcPct val="0"/>
              </a:spcAft>
              <a:defRPr sz="1200">
                <a:solidFill>
                  <a:schemeClr val="tx1"/>
                </a:solidFill>
                <a:latin typeface="Arial" charset="0"/>
              </a:defRPr>
            </a:lvl6pPr>
            <a:lvl7pPr marL="2971800" indent="-228600" defTabSz="457200" eaLnBrk="0" fontAlgn="base" hangingPunct="0">
              <a:spcBef>
                <a:spcPct val="30000"/>
              </a:spcBef>
              <a:spcAft>
                <a:spcPct val="0"/>
              </a:spcAft>
              <a:defRPr sz="1200">
                <a:solidFill>
                  <a:schemeClr val="tx1"/>
                </a:solidFill>
                <a:latin typeface="Arial" charset="0"/>
              </a:defRPr>
            </a:lvl7pPr>
            <a:lvl8pPr marL="3429000" indent="-228600" defTabSz="457200" eaLnBrk="0" fontAlgn="base" hangingPunct="0">
              <a:spcBef>
                <a:spcPct val="30000"/>
              </a:spcBef>
              <a:spcAft>
                <a:spcPct val="0"/>
              </a:spcAft>
              <a:defRPr sz="1200">
                <a:solidFill>
                  <a:schemeClr val="tx1"/>
                </a:solidFill>
                <a:latin typeface="Arial" charset="0"/>
              </a:defRPr>
            </a:lvl8pPr>
            <a:lvl9pPr marL="3886200" indent="-228600" defTabSz="457200" eaLnBrk="0" fontAlgn="base" hangingPunct="0">
              <a:spcBef>
                <a:spcPct val="30000"/>
              </a:spcBef>
              <a:spcAft>
                <a:spcPct val="0"/>
              </a:spcAft>
              <a:defRPr sz="1200">
                <a:solidFill>
                  <a:schemeClr val="tx1"/>
                </a:solidFill>
                <a:latin typeface="Arial" charset="0"/>
              </a:defRPr>
            </a:lvl9pPr>
          </a:lstStyle>
          <a:p>
            <a:pPr>
              <a:spcBef>
                <a:spcPct val="0"/>
              </a:spcBef>
            </a:pPr>
            <a:fld id="{F506E47A-7703-4FAC-804D-924028EA90DD}" type="slidenum">
              <a:rPr lang="en-US" altLang="en-US"/>
              <a:pPr>
                <a:spcBef>
                  <a:spcPct val="0"/>
                </a:spcBef>
              </a:pPr>
              <a:t>5</a:t>
            </a:fld>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Even though distress is caused by a negative event and eustress by a positive event, both can result in the same physical and psychological symptoms. </a:t>
            </a:r>
          </a:p>
          <a:p>
            <a:pPr eaLnBrk="1" hangingPunct="1">
              <a:spcBef>
                <a:spcPct val="0"/>
              </a:spcBef>
            </a:pPr>
            <a:endParaRPr lang="en-US" altLang="en-US" dirty="0" smtClean="0"/>
          </a:p>
          <a:p>
            <a:pPr eaLnBrk="1" hangingPunct="1">
              <a:spcBef>
                <a:spcPct val="0"/>
              </a:spcBef>
            </a:pPr>
            <a:r>
              <a:rPr lang="en-US" altLang="en-US" b="1" dirty="0" smtClean="0"/>
              <a:t>Ask students to think about</a:t>
            </a:r>
            <a:r>
              <a:rPr lang="en-US" altLang="en-US" dirty="0" smtClean="0"/>
              <a:t> their feelings </a:t>
            </a:r>
            <a:r>
              <a:rPr lang="en-US" altLang="en-US" dirty="0" smtClean="0">
                <a:solidFill>
                  <a:srgbClr val="000000"/>
                </a:solidFill>
              </a:rPr>
              <a:t>the last time</a:t>
            </a:r>
            <a:r>
              <a:rPr lang="en-US" altLang="en-US" dirty="0" smtClean="0"/>
              <a:t> they prepared for their first date with </a:t>
            </a:r>
            <a:r>
              <a:rPr lang="en-US" altLang="en-US" dirty="0" smtClean="0">
                <a:solidFill>
                  <a:srgbClr val="000000"/>
                </a:solidFill>
              </a:rPr>
              <a:t>a new person.</a:t>
            </a:r>
            <a:r>
              <a:rPr lang="en-US" altLang="en-US" dirty="0" smtClean="0"/>
              <a:t> They will list such things as nervousness, sweaty palms, </a:t>
            </a:r>
            <a:r>
              <a:rPr lang="en-US" altLang="en-US" dirty="0" smtClean="0">
                <a:solidFill>
                  <a:srgbClr val="000000"/>
                </a:solidFill>
              </a:rPr>
              <a:t>inability</a:t>
            </a:r>
            <a:r>
              <a:rPr lang="en-US" altLang="en-US" dirty="0" smtClean="0"/>
              <a:t> to eat, </a:t>
            </a:r>
            <a:r>
              <a:rPr lang="en-US" altLang="en-US" dirty="0" smtClean="0">
                <a:solidFill>
                  <a:srgbClr val="000000"/>
                </a:solidFill>
              </a:rPr>
              <a:t>and so on.</a:t>
            </a:r>
            <a:r>
              <a:rPr lang="en-US" altLang="en-US" dirty="0" smtClean="0"/>
              <a:t> Compare these </a:t>
            </a:r>
            <a:r>
              <a:rPr lang="en-US" altLang="en-US" dirty="0" smtClean="0">
                <a:solidFill>
                  <a:srgbClr val="000000"/>
                </a:solidFill>
              </a:rPr>
              <a:t>reactions </a:t>
            </a:r>
            <a:r>
              <a:rPr lang="en-US" altLang="en-US" dirty="0" smtClean="0"/>
              <a:t>to how they feel with a bad stressor</a:t>
            </a:r>
            <a:r>
              <a:rPr lang="en-US" altLang="en-US" dirty="0" smtClean="0">
                <a:solidFill>
                  <a:srgbClr val="000000"/>
                </a:solidFill>
              </a:rPr>
              <a:t>,</a:t>
            </a:r>
            <a:r>
              <a:rPr lang="en-US" altLang="en-US" dirty="0" smtClean="0"/>
              <a:t> and the results will be similar. Personal growth from eustress depends on how </a:t>
            </a:r>
            <a:r>
              <a:rPr lang="en-US" altLang="en-US" dirty="0" smtClean="0">
                <a:solidFill>
                  <a:srgbClr val="000000"/>
                </a:solidFill>
              </a:rPr>
              <a:t>one</a:t>
            </a:r>
            <a:r>
              <a:rPr lang="en-US" altLang="en-US" dirty="0" smtClean="0"/>
              <a:t> copes, just as </a:t>
            </a:r>
            <a:r>
              <a:rPr lang="en-US" altLang="en-US" dirty="0" smtClean="0">
                <a:solidFill>
                  <a:srgbClr val="000000"/>
                </a:solidFill>
              </a:rPr>
              <a:t>the outcome of coping with</a:t>
            </a:r>
            <a:r>
              <a:rPr lang="en-US" altLang="en-US" dirty="0" smtClean="0"/>
              <a:t> distress depends on </a:t>
            </a:r>
            <a:r>
              <a:rPr lang="en-US" altLang="en-US" dirty="0" smtClean="0">
                <a:solidFill>
                  <a:srgbClr val="000000"/>
                </a:solidFill>
              </a:rPr>
              <a:t>one</a:t>
            </a:r>
            <a:r>
              <a:rPr lang="fr-FR" altLang="en-US" dirty="0" smtClean="0">
                <a:solidFill>
                  <a:srgbClr val="000000"/>
                </a:solidFill>
              </a:rPr>
              <a:t>'</a:t>
            </a:r>
            <a:r>
              <a:rPr lang="en-US" altLang="en-US" dirty="0" smtClean="0">
                <a:solidFill>
                  <a:srgbClr val="000000"/>
                </a:solidFill>
              </a:rPr>
              <a:t>s</a:t>
            </a:r>
            <a:r>
              <a:rPr lang="en-US" altLang="en-US" dirty="0" smtClean="0"/>
              <a:t> methods.</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defTabSz="457200" eaLnBrk="0" fontAlgn="base" hangingPunct="0">
              <a:spcBef>
                <a:spcPct val="30000"/>
              </a:spcBef>
              <a:spcAft>
                <a:spcPct val="0"/>
              </a:spcAft>
              <a:defRPr sz="1200">
                <a:solidFill>
                  <a:schemeClr val="tx1"/>
                </a:solidFill>
                <a:latin typeface="Arial" charset="0"/>
              </a:defRPr>
            </a:lvl6pPr>
            <a:lvl7pPr marL="2971800" indent="-228600" defTabSz="457200" eaLnBrk="0" fontAlgn="base" hangingPunct="0">
              <a:spcBef>
                <a:spcPct val="30000"/>
              </a:spcBef>
              <a:spcAft>
                <a:spcPct val="0"/>
              </a:spcAft>
              <a:defRPr sz="1200">
                <a:solidFill>
                  <a:schemeClr val="tx1"/>
                </a:solidFill>
                <a:latin typeface="Arial" charset="0"/>
              </a:defRPr>
            </a:lvl7pPr>
            <a:lvl8pPr marL="3429000" indent="-228600" defTabSz="457200" eaLnBrk="0" fontAlgn="base" hangingPunct="0">
              <a:spcBef>
                <a:spcPct val="30000"/>
              </a:spcBef>
              <a:spcAft>
                <a:spcPct val="0"/>
              </a:spcAft>
              <a:defRPr sz="1200">
                <a:solidFill>
                  <a:schemeClr val="tx1"/>
                </a:solidFill>
                <a:latin typeface="Arial" charset="0"/>
              </a:defRPr>
            </a:lvl8pPr>
            <a:lvl9pPr marL="3886200" indent="-228600" defTabSz="457200" eaLnBrk="0" fontAlgn="base" hangingPunct="0">
              <a:spcBef>
                <a:spcPct val="30000"/>
              </a:spcBef>
              <a:spcAft>
                <a:spcPct val="0"/>
              </a:spcAft>
              <a:defRPr sz="1200">
                <a:solidFill>
                  <a:schemeClr val="tx1"/>
                </a:solidFill>
                <a:latin typeface="Arial" charset="0"/>
              </a:defRPr>
            </a:lvl9pPr>
          </a:lstStyle>
          <a:p>
            <a:pPr>
              <a:spcBef>
                <a:spcPct val="0"/>
              </a:spcBef>
            </a:pPr>
            <a:fld id="{8D25A842-90D6-4804-B920-6F65E5DDEE09}" type="slidenum">
              <a:rPr lang="en-US" altLang="en-US"/>
              <a:pPr>
                <a:spcBef>
                  <a:spcPct val="0"/>
                </a:spcBef>
              </a:pPr>
              <a:t>6</a:t>
            </a:fld>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Students experience acute stress when they walk into a lecture hall and are given a pop quiz on </a:t>
            </a:r>
            <a:r>
              <a:rPr lang="en-US" altLang="en-US" dirty="0" smtClean="0">
                <a:solidFill>
                  <a:srgbClr val="000000"/>
                </a:solidFill>
              </a:rPr>
              <a:t>an</a:t>
            </a:r>
            <a:r>
              <a:rPr lang="en-US" altLang="en-US" dirty="0" smtClean="0"/>
              <a:t> assigned reading that they have not done</a:t>
            </a:r>
            <a:r>
              <a:rPr lang="en-US" altLang="en-US" dirty="0" smtClean="0">
                <a:solidFill>
                  <a:srgbClr val="000000"/>
                </a:solidFill>
              </a:rPr>
              <a:t>, or</a:t>
            </a:r>
            <a:r>
              <a:rPr lang="en-US" altLang="en-US" dirty="0" smtClean="0"/>
              <a:t> if they have forgotten that there was a test that day. </a:t>
            </a:r>
            <a:r>
              <a:rPr lang="en-US" altLang="en-US" b="1" dirty="0" smtClean="0"/>
              <a:t>Try to get students to experience</a:t>
            </a:r>
            <a:r>
              <a:rPr lang="en-US" altLang="en-US" dirty="0" smtClean="0"/>
              <a:t> the feelings in class, and ask them what they might do to help themselves relax.</a:t>
            </a:r>
          </a:p>
          <a:p>
            <a:pPr eaLnBrk="1" hangingPunct="1">
              <a:spcBef>
                <a:spcPct val="0"/>
              </a:spcBef>
            </a:pPr>
            <a:endParaRPr lang="en-US" altLang="en-US" dirty="0" smtClean="0"/>
          </a:p>
          <a:p>
            <a:pPr eaLnBrk="1" hangingPunct="1">
              <a:spcBef>
                <a:spcPct val="0"/>
              </a:spcBef>
            </a:pPr>
            <a:r>
              <a:rPr lang="en-US" altLang="en-US" dirty="0" smtClean="0"/>
              <a:t>If you have students who have moved to your location from afar, ask them to remember their first few days</a:t>
            </a:r>
            <a:r>
              <a:rPr lang="en-US" altLang="en-US" baseline="30000" dirty="0" smtClean="0">
                <a:solidFill>
                  <a:srgbClr val="000000"/>
                </a:solidFill>
              </a:rPr>
              <a:t> </a:t>
            </a:r>
            <a:r>
              <a:rPr lang="en-US" altLang="en-US" dirty="0" smtClean="0">
                <a:solidFill>
                  <a:srgbClr val="000000"/>
                </a:solidFill>
              </a:rPr>
              <a:t>at school</a:t>
            </a:r>
            <a:r>
              <a:rPr lang="en-US" altLang="en-US" dirty="0" smtClean="0"/>
              <a:t> and to relive their emotions and experiences. </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defTabSz="457200" eaLnBrk="0" fontAlgn="base" hangingPunct="0">
              <a:spcBef>
                <a:spcPct val="30000"/>
              </a:spcBef>
              <a:spcAft>
                <a:spcPct val="0"/>
              </a:spcAft>
              <a:defRPr sz="1200">
                <a:solidFill>
                  <a:schemeClr val="tx1"/>
                </a:solidFill>
                <a:latin typeface="Arial" charset="0"/>
              </a:defRPr>
            </a:lvl6pPr>
            <a:lvl7pPr marL="2971800" indent="-228600" defTabSz="457200" eaLnBrk="0" fontAlgn="base" hangingPunct="0">
              <a:spcBef>
                <a:spcPct val="30000"/>
              </a:spcBef>
              <a:spcAft>
                <a:spcPct val="0"/>
              </a:spcAft>
              <a:defRPr sz="1200">
                <a:solidFill>
                  <a:schemeClr val="tx1"/>
                </a:solidFill>
                <a:latin typeface="Arial" charset="0"/>
              </a:defRPr>
            </a:lvl7pPr>
            <a:lvl8pPr marL="3429000" indent="-228600" defTabSz="457200" eaLnBrk="0" fontAlgn="base" hangingPunct="0">
              <a:spcBef>
                <a:spcPct val="30000"/>
              </a:spcBef>
              <a:spcAft>
                <a:spcPct val="0"/>
              </a:spcAft>
              <a:defRPr sz="1200">
                <a:solidFill>
                  <a:schemeClr val="tx1"/>
                </a:solidFill>
                <a:latin typeface="Arial" charset="0"/>
              </a:defRPr>
            </a:lvl8pPr>
            <a:lvl9pPr marL="3886200" indent="-228600" defTabSz="457200" eaLnBrk="0" fontAlgn="base" hangingPunct="0">
              <a:spcBef>
                <a:spcPct val="30000"/>
              </a:spcBef>
              <a:spcAft>
                <a:spcPct val="0"/>
              </a:spcAft>
              <a:defRPr sz="1200">
                <a:solidFill>
                  <a:schemeClr val="tx1"/>
                </a:solidFill>
                <a:latin typeface="Arial" charset="0"/>
              </a:defRPr>
            </a:lvl9pPr>
          </a:lstStyle>
          <a:p>
            <a:pPr>
              <a:spcBef>
                <a:spcPct val="0"/>
              </a:spcBef>
            </a:pPr>
            <a:fld id="{7A7A84AC-7212-4D9C-8F09-36E1BAD2BFB0}" type="slidenum">
              <a:rPr lang="en-US" altLang="en-US"/>
              <a:pPr>
                <a:spcBef>
                  <a:spcPct val="0"/>
                </a:spcBef>
              </a:pPr>
              <a:t>7</a:t>
            </a:fld>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In the first phase</a:t>
            </a:r>
            <a:r>
              <a:rPr lang="en-US" altLang="en-US" dirty="0" smtClean="0">
                <a:solidFill>
                  <a:srgbClr val="000000"/>
                </a:solidFill>
              </a:rPr>
              <a:t>,</a:t>
            </a:r>
            <a:r>
              <a:rPr lang="en-US" altLang="en-US" dirty="0" smtClean="0"/>
              <a:t> your body is getting ready to do one of two things—to fight or to run. Blood is moved from the stomach and brain to the major muscle groups. Digestion is minimized. Blood pressure and blood sugar increase</a:t>
            </a:r>
            <a:r>
              <a:rPr lang="en-US" altLang="en-US" dirty="0" smtClean="0">
                <a:solidFill>
                  <a:srgbClr val="000000"/>
                </a:solidFill>
              </a:rPr>
              <a:t>,</a:t>
            </a:r>
            <a:r>
              <a:rPr lang="en-US" altLang="en-US" dirty="0" smtClean="0"/>
              <a:t> so the system </a:t>
            </a:r>
            <a:r>
              <a:rPr lang="en-US" altLang="en-US" dirty="0" smtClean="0">
                <a:solidFill>
                  <a:srgbClr val="000000"/>
                </a:solidFill>
              </a:rPr>
              <a:t>will be</a:t>
            </a:r>
            <a:r>
              <a:rPr lang="en-US" altLang="en-US" dirty="0" smtClean="0"/>
              <a:t> ready for either running or fighting. Body temperature increases. Perhaps this response is based on lives that humans might have experienced as hunter/gatherers where they had to fight for food and run from danger. But in our world, our threats </a:t>
            </a:r>
            <a:r>
              <a:rPr lang="en-US" altLang="en-US" dirty="0" smtClean="0">
                <a:solidFill>
                  <a:srgbClr val="000000"/>
                </a:solidFill>
              </a:rPr>
              <a:t>rarely</a:t>
            </a:r>
            <a:r>
              <a:rPr lang="en-US" altLang="en-US" dirty="0" smtClean="0"/>
              <a:t> benefit from this mechanism</a:t>
            </a:r>
            <a:r>
              <a:rPr lang="en-US" altLang="en-US" dirty="0" smtClean="0">
                <a:solidFill>
                  <a:srgbClr val="000000"/>
                </a:solidFill>
              </a:rPr>
              <a:t>.</a:t>
            </a:r>
            <a:endParaRPr lang="en-US"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defTabSz="457200" eaLnBrk="0" fontAlgn="base" hangingPunct="0">
              <a:spcBef>
                <a:spcPct val="30000"/>
              </a:spcBef>
              <a:spcAft>
                <a:spcPct val="0"/>
              </a:spcAft>
              <a:defRPr sz="1200">
                <a:solidFill>
                  <a:schemeClr val="tx1"/>
                </a:solidFill>
                <a:latin typeface="Arial" charset="0"/>
              </a:defRPr>
            </a:lvl6pPr>
            <a:lvl7pPr marL="2971800" indent="-228600" defTabSz="457200" eaLnBrk="0" fontAlgn="base" hangingPunct="0">
              <a:spcBef>
                <a:spcPct val="30000"/>
              </a:spcBef>
              <a:spcAft>
                <a:spcPct val="0"/>
              </a:spcAft>
              <a:defRPr sz="1200">
                <a:solidFill>
                  <a:schemeClr val="tx1"/>
                </a:solidFill>
                <a:latin typeface="Arial" charset="0"/>
              </a:defRPr>
            </a:lvl7pPr>
            <a:lvl8pPr marL="3429000" indent="-228600" defTabSz="457200" eaLnBrk="0" fontAlgn="base" hangingPunct="0">
              <a:spcBef>
                <a:spcPct val="30000"/>
              </a:spcBef>
              <a:spcAft>
                <a:spcPct val="0"/>
              </a:spcAft>
              <a:defRPr sz="1200">
                <a:solidFill>
                  <a:schemeClr val="tx1"/>
                </a:solidFill>
                <a:latin typeface="Arial" charset="0"/>
              </a:defRPr>
            </a:lvl8pPr>
            <a:lvl9pPr marL="3886200" indent="-228600" defTabSz="457200" eaLnBrk="0" fontAlgn="base" hangingPunct="0">
              <a:spcBef>
                <a:spcPct val="30000"/>
              </a:spcBef>
              <a:spcAft>
                <a:spcPct val="0"/>
              </a:spcAft>
              <a:defRPr sz="1200">
                <a:solidFill>
                  <a:schemeClr val="tx1"/>
                </a:solidFill>
                <a:latin typeface="Arial" charset="0"/>
              </a:defRPr>
            </a:lvl9pPr>
          </a:lstStyle>
          <a:p>
            <a:pPr>
              <a:spcBef>
                <a:spcPct val="0"/>
              </a:spcBef>
            </a:pPr>
            <a:fld id="{5F7C7662-9A70-45C3-9638-C7EF4776CBAF}" type="slidenum">
              <a:rPr lang="en-US" altLang="en-US"/>
              <a:pPr>
                <a:spcBef>
                  <a:spcPct val="0"/>
                </a:spcBef>
              </a:pPr>
              <a:t>8</a:t>
            </a:fld>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As you work through this slide, </a:t>
            </a:r>
            <a:r>
              <a:rPr lang="en-US" altLang="en-US" dirty="0" smtClean="0">
                <a:solidFill>
                  <a:srgbClr val="000000"/>
                </a:solidFill>
              </a:rPr>
              <a:t>discuss</a:t>
            </a:r>
            <a:r>
              <a:rPr lang="en-US" altLang="en-US" dirty="0" smtClean="0"/>
              <a:t> which part of the nervous system is being activated. The </a:t>
            </a:r>
            <a:r>
              <a:rPr lang="en-US" altLang="en-US" dirty="0" smtClean="0">
                <a:solidFill>
                  <a:srgbClr val="000000"/>
                </a:solidFill>
              </a:rPr>
              <a:t>autonomic nervous system</a:t>
            </a:r>
            <a:r>
              <a:rPr lang="en-US" altLang="en-US" dirty="0" smtClean="0"/>
              <a:t> (ANS) is activated during the </a:t>
            </a:r>
            <a:r>
              <a:rPr lang="en-US" altLang="en-US" dirty="0" smtClean="0">
                <a:solidFill>
                  <a:srgbClr val="000000"/>
                </a:solidFill>
              </a:rPr>
              <a:t>alarm stage</a:t>
            </a:r>
            <a:r>
              <a:rPr lang="en-US" altLang="en-US" dirty="0" smtClean="0"/>
              <a:t>. This is part of the </a:t>
            </a:r>
            <a:r>
              <a:rPr lang="en-US" altLang="en-US" dirty="0" smtClean="0">
                <a:solidFill>
                  <a:srgbClr val="000000"/>
                </a:solidFill>
              </a:rPr>
              <a:t>central nervous system,</a:t>
            </a:r>
            <a:r>
              <a:rPr lang="en-US" altLang="en-US" dirty="0" smtClean="0"/>
              <a:t> and we do not consciously control it.</a:t>
            </a:r>
          </a:p>
          <a:p>
            <a:pPr eaLnBrk="1" hangingPunct="1">
              <a:spcBef>
                <a:spcPct val="0"/>
              </a:spcBef>
            </a:pPr>
            <a:endParaRPr lang="en-US" altLang="en-US" dirty="0" smtClean="0"/>
          </a:p>
          <a:p>
            <a:pPr eaLnBrk="1" hangingPunct="1">
              <a:spcBef>
                <a:spcPct val="0"/>
              </a:spcBef>
            </a:pPr>
            <a:r>
              <a:rPr lang="en-US" altLang="en-US" dirty="0" smtClean="0"/>
              <a:t>The ANS has two parts: the sympathetic nervous system (SNS) and the parasympathetic nervous system (PNS). In the first stage</a:t>
            </a:r>
            <a:r>
              <a:rPr lang="en-US" altLang="en-US" dirty="0" smtClean="0">
                <a:solidFill>
                  <a:srgbClr val="000000"/>
                </a:solidFill>
              </a:rPr>
              <a:t>,</a:t>
            </a:r>
            <a:r>
              <a:rPr lang="en-US" altLang="en-US" dirty="0" smtClean="0"/>
              <a:t> the SNS is activated as the body prepares for fight or flight. The PNS kicks in to </a:t>
            </a:r>
            <a:r>
              <a:rPr lang="en-US" altLang="en-US" dirty="0" smtClean="0">
                <a:solidFill>
                  <a:srgbClr val="000000"/>
                </a:solidFill>
              </a:rPr>
              <a:t>counterbalance</a:t>
            </a:r>
            <a:r>
              <a:rPr lang="en-US" altLang="en-US" dirty="0" smtClean="0"/>
              <a:t> the SNS</a:t>
            </a:r>
            <a:r>
              <a:rPr lang="en-US" altLang="en-US" baseline="30000" dirty="0" smtClean="0">
                <a:solidFill>
                  <a:srgbClr val="000000"/>
                </a:solidFill>
              </a:rPr>
              <a:t> </a:t>
            </a:r>
            <a:r>
              <a:rPr lang="en-US" altLang="en-US" dirty="0" smtClean="0">
                <a:solidFill>
                  <a:srgbClr val="000000"/>
                </a:solidFill>
              </a:rPr>
              <a:t>and</a:t>
            </a:r>
            <a:r>
              <a:rPr lang="en-US" altLang="en-US" dirty="0" smtClean="0"/>
              <a:t> slow us down.</a:t>
            </a:r>
          </a:p>
          <a:p>
            <a:pPr eaLnBrk="1" hangingPunct="1">
              <a:spcBef>
                <a:spcPct val="0"/>
              </a:spcBef>
            </a:pPr>
            <a:endParaRPr lang="en-US" altLang="en-US" dirty="0" smtClean="0"/>
          </a:p>
          <a:p>
            <a:pPr eaLnBrk="1" hangingPunct="1">
              <a:spcBef>
                <a:spcPct val="0"/>
              </a:spcBef>
            </a:pPr>
            <a:endParaRPr lang="en-US"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defTabSz="457200" eaLnBrk="0" fontAlgn="base" hangingPunct="0">
              <a:spcBef>
                <a:spcPct val="30000"/>
              </a:spcBef>
              <a:spcAft>
                <a:spcPct val="0"/>
              </a:spcAft>
              <a:defRPr sz="1200">
                <a:solidFill>
                  <a:schemeClr val="tx1"/>
                </a:solidFill>
                <a:latin typeface="Arial" charset="0"/>
              </a:defRPr>
            </a:lvl6pPr>
            <a:lvl7pPr marL="2971800" indent="-228600" defTabSz="457200" eaLnBrk="0" fontAlgn="base" hangingPunct="0">
              <a:spcBef>
                <a:spcPct val="30000"/>
              </a:spcBef>
              <a:spcAft>
                <a:spcPct val="0"/>
              </a:spcAft>
              <a:defRPr sz="1200">
                <a:solidFill>
                  <a:schemeClr val="tx1"/>
                </a:solidFill>
                <a:latin typeface="Arial" charset="0"/>
              </a:defRPr>
            </a:lvl7pPr>
            <a:lvl8pPr marL="3429000" indent="-228600" defTabSz="457200" eaLnBrk="0" fontAlgn="base" hangingPunct="0">
              <a:spcBef>
                <a:spcPct val="30000"/>
              </a:spcBef>
              <a:spcAft>
                <a:spcPct val="0"/>
              </a:spcAft>
              <a:defRPr sz="1200">
                <a:solidFill>
                  <a:schemeClr val="tx1"/>
                </a:solidFill>
                <a:latin typeface="Arial" charset="0"/>
              </a:defRPr>
            </a:lvl8pPr>
            <a:lvl9pPr marL="3886200" indent="-228600" defTabSz="457200" eaLnBrk="0" fontAlgn="base" hangingPunct="0">
              <a:spcBef>
                <a:spcPct val="30000"/>
              </a:spcBef>
              <a:spcAft>
                <a:spcPct val="0"/>
              </a:spcAft>
              <a:defRPr sz="1200">
                <a:solidFill>
                  <a:schemeClr val="tx1"/>
                </a:solidFill>
                <a:latin typeface="Arial" charset="0"/>
              </a:defRPr>
            </a:lvl9pPr>
          </a:lstStyle>
          <a:p>
            <a:pPr>
              <a:spcBef>
                <a:spcPct val="0"/>
              </a:spcBef>
            </a:pPr>
            <a:fld id="{C57C0CD5-C582-4B7F-A41D-2E89DE21F117}" type="slidenum">
              <a:rPr lang="en-US" altLang="en-US"/>
              <a:pPr>
                <a:spcBef>
                  <a:spcPct val="0"/>
                </a:spcBef>
              </a:pPr>
              <a:t>9</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dirty="0" smtClean="0"/>
              <a:t>Click to edit 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lvl1pPr>
          </a:lstStyle>
          <a:p>
            <a:pPr lvl="0"/>
            <a:endParaRPr lang="en-US" noProof="0" dirty="0" smtClean="0"/>
          </a:p>
        </p:txBody>
      </p:sp>
      <p:sp>
        <p:nvSpPr>
          <p:cNvPr id="4113" name="Rectangle 17"/>
          <p:cNvSpPr>
            <a:spLocks noGrp="1" noChangeArrowheads="1"/>
          </p:cNvSpPr>
          <p:nvPr>
            <p:ph type="ftr" sz="quarter" idx="3"/>
          </p:nvPr>
        </p:nvSpPr>
        <p:spPr/>
        <p:txBody>
          <a:bodyPr/>
          <a:lstStyle>
            <a:lvl1pPr>
              <a:defRPr/>
            </a:lvl1pPr>
          </a:lstStyle>
          <a:p>
            <a:r>
              <a:rPr lang="en-GB" dirty="0" smtClean="0"/>
              <a:t>© 2016 Pearson Education, Inc. </a:t>
            </a:r>
            <a:endParaRPr lang="en-GB" dirty="0"/>
          </a:p>
        </p:txBody>
      </p:sp>
      <p:sp>
        <p:nvSpPr>
          <p:cNvPr id="4101" name="Rectangle 5"/>
          <p:cNvSpPr>
            <a:spLocks noChangeArrowheads="1"/>
          </p:cNvSpPr>
          <p:nvPr/>
        </p:nvSpPr>
        <p:spPr bwMode="auto">
          <a:xfrm>
            <a:off x="-6350" y="0"/>
            <a:ext cx="9162288" cy="609600"/>
          </a:xfrm>
          <a:prstGeom prst="rect">
            <a:avLst/>
          </a:prstGeom>
          <a:solidFill>
            <a:srgbClr val="C8E718"/>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tx1"/>
                </a:solidFill>
              </a:rPr>
              <a:t>Chapter </a:t>
            </a:r>
            <a:r>
              <a:rPr lang="en-US" sz="2800" dirty="0" smtClean="0">
                <a:solidFill>
                  <a:schemeClr val="tx1"/>
                </a:solidFill>
              </a:rPr>
              <a:t>3 </a:t>
            </a:r>
            <a:r>
              <a:rPr lang="en-US" sz="2800" dirty="0">
                <a:solidFill>
                  <a:schemeClr val="tx1"/>
                </a:solidFill>
              </a:rPr>
              <a:t>Lecture</a:t>
            </a:r>
          </a:p>
        </p:txBody>
      </p:sp>
      <p:pic>
        <p:nvPicPr>
          <p:cNvPr id="10" name="Picture 9" descr="DONA5483_14_thumbnai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71807" y="608152"/>
            <a:ext cx="4887235" cy="6254496"/>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87A4C"/>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344C9F"/>
              </a:buClr>
              <a:defRPr/>
            </a:lvl1pPr>
            <a:lvl2pPr marL="800100" indent="-342900">
              <a:buClr>
                <a:srgbClr val="344C9F"/>
              </a:buClr>
              <a:buFont typeface="Arial"/>
              <a:buChar char="•"/>
              <a:defRPr/>
            </a:lvl2pPr>
            <a:lvl3pPr>
              <a:buClr>
                <a:srgbClr val="344C9F"/>
              </a:buClr>
              <a:defRPr/>
            </a:lvl3pPr>
            <a:lvl4pPr>
              <a:buClr>
                <a:srgbClr val="344C9F"/>
              </a:buClr>
              <a:defRPr/>
            </a:lvl4pPr>
            <a:lvl5pPr>
              <a:buClr>
                <a:srgbClr val="344C9F"/>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7"/>
          <p:cNvSpPr>
            <a:spLocks noGrp="1" noChangeArrowheads="1"/>
          </p:cNvSpPr>
          <p:nvPr>
            <p:ph type="ftr" sz="quarter" idx="3"/>
          </p:nvPr>
        </p:nvSpPr>
        <p:spPr>
          <a:xfrm>
            <a:off x="87313" y="6613525"/>
            <a:ext cx="5399087" cy="179388"/>
          </a:xfrm>
        </p:spPr>
        <p:txBody>
          <a:bodyPr/>
          <a:lstStyle>
            <a:lvl1pPr>
              <a:defRPr/>
            </a:lvl1pPr>
          </a:lstStyle>
          <a:p>
            <a:r>
              <a:rPr lang="en-GB" dirty="0" smtClean="0"/>
              <a:t>© 2016 Pearson Education, Inc. </a:t>
            </a:r>
            <a:endParaRPr lang="en-GB" dirty="0"/>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8720" y="0"/>
            <a:ext cx="7955280" cy="579438"/>
          </a:xfrm>
        </p:spPr>
        <p:txBody>
          <a:bodyPr/>
          <a:lstStyle>
            <a:lvl1pPr>
              <a:defRPr>
                <a:solidFill>
                  <a:srgbClr val="E87A4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5125" y="1499616"/>
            <a:ext cx="8229600" cy="5106987"/>
          </a:xfrm>
        </p:spPr>
        <p:txBody>
          <a:bodyPr/>
          <a:lstStyle>
            <a:lvl1pPr marL="514350" indent="-514350">
              <a:buClrTx/>
              <a:buFont typeface="+mj-lt"/>
              <a:buAutoNum type="arabicPeriod"/>
              <a:defRPr/>
            </a:lvl1pPr>
            <a:lvl2pPr marL="800100" indent="-342900">
              <a:buClr>
                <a:srgbClr val="344C9F"/>
              </a:buClr>
              <a:buFont typeface="Arial"/>
              <a:buChar char="•"/>
              <a:defRPr/>
            </a:lvl2pPr>
            <a:lvl3pPr>
              <a:buClr>
                <a:srgbClr val="344C9F"/>
              </a:buClr>
              <a:defRPr/>
            </a:lvl3pPr>
            <a:lvl4pPr>
              <a:buClr>
                <a:srgbClr val="344C9F"/>
              </a:buClr>
              <a:defRPr/>
            </a:lvl4pPr>
            <a:lvl5pPr>
              <a:buClr>
                <a:srgbClr val="344C9F"/>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17"/>
          <p:cNvSpPr>
            <a:spLocks noGrp="1" noChangeArrowheads="1"/>
          </p:cNvSpPr>
          <p:nvPr>
            <p:ph type="ftr" sz="quarter" idx="3"/>
          </p:nvPr>
        </p:nvSpPr>
        <p:spPr>
          <a:xfrm>
            <a:off x="87313" y="6613525"/>
            <a:ext cx="5399087" cy="179388"/>
          </a:xfrm>
        </p:spPr>
        <p:txBody>
          <a:bodyPr/>
          <a:lstStyle>
            <a:lvl1pPr>
              <a:defRPr/>
            </a:lvl1pPr>
          </a:lstStyle>
          <a:p>
            <a:r>
              <a:rPr lang="en-GB" dirty="0" smtClean="0"/>
              <a:t>© 2016 Pearson Education, Inc. </a:t>
            </a:r>
            <a:endParaRPr lang="en-GB" dirty="0"/>
          </a:p>
        </p:txBody>
      </p:sp>
    </p:spTree>
    <p:extLst>
      <p:ext uri="{BB962C8B-B14F-4D97-AF65-F5344CB8AC3E}">
        <p14:creationId xmlns:p14="http://schemas.microsoft.com/office/powerpoint/2010/main" val="369995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dirty="0" smtClean="0"/>
              <a:t>© 2016 Pearson Education, Inc. </a:t>
            </a:r>
            <a:endParaRPr lang="en-GB" dirty="0"/>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smtClean="0"/>
              <a:t>© 2016 Pearson Education, Inc. </a:t>
            </a:r>
            <a:endParaRPr lang="en-GB"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53" r:id="rId4"/>
  </p:sldLayoutIdLst>
  <p:hf sldNum="0" hdr="0" dt="0"/>
  <p:txStyles>
    <p:titleStyle>
      <a:lvl1pPr algn="l" rtl="0" fontAlgn="base">
        <a:spcBef>
          <a:spcPct val="50000"/>
        </a:spcBef>
        <a:spcAft>
          <a:spcPct val="0"/>
        </a:spcAft>
        <a:defRPr sz="3200" b="1">
          <a:solidFill>
            <a:srgbClr val="E87A4C"/>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344C9F"/>
        </a:buClr>
        <a:buFont typeface="Arial"/>
        <a:buChar char="•"/>
        <a:defRPr sz="2800">
          <a:solidFill>
            <a:schemeClr val="tx1"/>
          </a:solidFill>
          <a:latin typeface="+mn-lt"/>
          <a:ea typeface="+mn-ea"/>
          <a:cs typeface="+mn-cs"/>
        </a:defRPr>
      </a:lvl1pPr>
      <a:lvl2pPr marL="800100" indent="-342900" algn="l" rtl="0" fontAlgn="base">
        <a:spcBef>
          <a:spcPct val="20000"/>
        </a:spcBef>
        <a:spcAft>
          <a:spcPct val="0"/>
        </a:spcAft>
        <a:buClr>
          <a:srgbClr val="344C9F"/>
        </a:buClr>
        <a:buFont typeface="Arial"/>
        <a:buChar char="•"/>
        <a:tabLst/>
        <a:defRPr sz="2800">
          <a:solidFill>
            <a:schemeClr val="tx1"/>
          </a:solidFill>
          <a:latin typeface="+mn-lt"/>
          <a:ea typeface="+mn-ea"/>
        </a:defRPr>
      </a:lvl2pPr>
      <a:lvl3pPr marL="1143000" indent="-228600" algn="l" rtl="0" fontAlgn="base">
        <a:spcBef>
          <a:spcPct val="20000"/>
        </a:spcBef>
        <a:spcAft>
          <a:spcPct val="0"/>
        </a:spcAft>
        <a:buClr>
          <a:srgbClr val="344C9F"/>
        </a:buClr>
        <a:buFont typeface="Arial"/>
        <a:buChar char="•"/>
        <a:defRPr sz="2400">
          <a:solidFill>
            <a:schemeClr val="tx1"/>
          </a:solidFill>
          <a:latin typeface="+mn-lt"/>
          <a:ea typeface="+mn-ea"/>
        </a:defRPr>
      </a:lvl3pPr>
      <a:lvl4pPr marL="1600200" indent="-228600" algn="l" rtl="0" fontAlgn="base">
        <a:spcBef>
          <a:spcPct val="20000"/>
        </a:spcBef>
        <a:spcAft>
          <a:spcPct val="0"/>
        </a:spcAft>
        <a:buClr>
          <a:srgbClr val="344C9F"/>
        </a:buClr>
        <a:buFont typeface="Arial"/>
        <a:buChar char="•"/>
        <a:defRPr sz="2000">
          <a:solidFill>
            <a:schemeClr val="tx1"/>
          </a:solidFill>
          <a:latin typeface="+mn-lt"/>
          <a:ea typeface="+mn-ea"/>
        </a:defRPr>
      </a:lvl4pPr>
      <a:lvl5pPr marL="2057400" indent="-228600" algn="l" rtl="0" fontAlgn="base">
        <a:spcBef>
          <a:spcPct val="20000"/>
        </a:spcBef>
        <a:spcAft>
          <a:spcPct val="0"/>
        </a:spcAft>
        <a:buClr>
          <a:srgbClr val="344C9F"/>
        </a:buClr>
        <a:buFont typeface="Arial"/>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Downloads/%5C%5Cussanf-fs-001%5C..%5C..%5C..%5COther%5C02_PPTLecture_LEC%5C02_psychosocial_health.mov" TargetMode="External"/><Relationship Id="rId4" Type="http://schemas.openxmlformats.org/officeDocument/2006/relationships/image" Target="../media/image8.jpeg"/><Relationship Id="rId5" Type="http://schemas.openxmlformats.org/officeDocument/2006/relationships/hyperlink" Target="stress_can_damage_womens_health.mp4" TargetMode="External"/><Relationship Id="rId6" Type="http://schemas.openxmlformats.org/officeDocument/2006/relationships/image" Target="../media/image9.jpe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hyperlink" Target="../../../../Downloads/%5C%5Cussanf-fs-001%5C..%5C..%5C..%5COther%5C02_PPTLecture_LEC%5C02_psychosocial_health.mov" TargetMode="External"/><Relationship Id="rId4" Type="http://schemas.openxmlformats.org/officeDocument/2006/relationships/image" Target="../media/image8.jpeg"/><Relationship Id="rId5" Type="http://schemas.openxmlformats.org/officeDocument/2006/relationships/hyperlink" Target="meditating_to_happiness.mp4" TargetMode="External"/><Relationship Id="rId6" Type="http://schemas.openxmlformats.org/officeDocument/2006/relationships/image" Target="../media/image9.jpeg"/><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5" y="2362715"/>
            <a:ext cx="3738893" cy="2132570"/>
          </a:xfrm>
        </p:spPr>
        <p:txBody>
          <a:bodyPr/>
          <a:lstStyle/>
          <a:p>
            <a:r>
              <a:rPr lang="en-US" dirty="0" smtClean="0"/>
              <a:t>Chapter 3: </a:t>
            </a:r>
            <a:br>
              <a:rPr lang="en-US" dirty="0" smtClean="0"/>
            </a:br>
            <a:r>
              <a:rPr lang="en-US" dirty="0"/>
              <a:t>Managing Stress and Coping with </a:t>
            </a:r>
            <a:r>
              <a:rPr lang="en-US" dirty="0" smtClean="0"/>
              <a:t>Life</a:t>
            </a:r>
            <a:r>
              <a:rPr lang="fr-FR" dirty="0" smtClean="0"/>
              <a:t>'</a:t>
            </a:r>
            <a:r>
              <a:rPr lang="en-US" dirty="0" smtClean="0"/>
              <a:t>s </a:t>
            </a:r>
            <a:r>
              <a:rPr lang="en-US" dirty="0"/>
              <a:t>Challenges</a:t>
            </a:r>
          </a:p>
        </p:txBody>
      </p:sp>
      <p:sp>
        <p:nvSpPr>
          <p:cNvPr id="5" name="Rectangle 17"/>
          <p:cNvSpPr>
            <a:spLocks noGrp="1" noChangeArrowheads="1"/>
          </p:cNvSpPr>
          <p:nvPr>
            <p:ph type="ftr" sz="quarter" idx="3"/>
          </p:nvPr>
        </p:nvSpPr>
        <p:spPr/>
        <p:txBody>
          <a:bodyPr/>
          <a:lstStyle/>
          <a:p>
            <a:r>
              <a:rPr lang="en-GB" dirty="0" smtClean="0"/>
              <a:t>© 2016 Pearson Education, Inc. </a:t>
            </a:r>
            <a:endParaRPr lang="en-GB" dirty="0"/>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9"/>
          <p:cNvSpPr>
            <a:spLocks noGrp="1" noChangeArrowheads="1"/>
          </p:cNvSpPr>
          <p:nvPr>
            <p:ph type="title"/>
          </p:nvPr>
        </p:nvSpPr>
        <p:spPr/>
        <p:txBody>
          <a:bodyPr/>
          <a:lstStyle/>
          <a:p>
            <a:r>
              <a:rPr lang="en-US" altLang="en-US" dirty="0" smtClean="0"/>
              <a:t>The General Adaptation Syndrome (GAS)</a:t>
            </a:r>
          </a:p>
        </p:txBody>
      </p:sp>
      <p:sp>
        <p:nvSpPr>
          <p:cNvPr id="22532" name="Rectangle 10"/>
          <p:cNvSpPr>
            <a:spLocks noGrp="1" noChangeArrowheads="1"/>
          </p:cNvSpPr>
          <p:nvPr>
            <p:ph idx="1"/>
          </p:nvPr>
        </p:nvSpPr>
        <p:spPr>
          <a:xfrm>
            <a:off x="365125" y="1141413"/>
            <a:ext cx="8229600" cy="5302661"/>
          </a:xfrm>
        </p:spPr>
        <p:txBody>
          <a:bodyPr/>
          <a:lstStyle/>
          <a:p>
            <a:r>
              <a:rPr lang="en-US" altLang="en-US" sz="2400" dirty="0" smtClean="0"/>
              <a:t>The hypothalamus functions as the control center for the sympathetic nervous system. It stimulates the adrenal glands to release epinephrine, which causes more blood to be pumped, more oxygen to be taken up, and glucose to be released. The body is now poised to act immediately. It is in the </a:t>
            </a:r>
            <a:r>
              <a:rPr lang="en-US" altLang="en-US" sz="2400" b="1" dirty="0" smtClean="0"/>
              <a:t>alarm phase</a:t>
            </a:r>
            <a:r>
              <a:rPr lang="en-US" altLang="en-US" sz="2400" dirty="0" smtClean="0"/>
              <a:t>.</a:t>
            </a:r>
          </a:p>
          <a:p>
            <a:r>
              <a:rPr lang="en-US" altLang="en-US" sz="2400" dirty="0" smtClean="0"/>
              <a:t>In the </a:t>
            </a:r>
            <a:r>
              <a:rPr lang="en-US" altLang="en-US" sz="2400" b="1" dirty="0" smtClean="0"/>
              <a:t>resistance phase</a:t>
            </a:r>
            <a:r>
              <a:rPr lang="en-US" altLang="en-US" sz="2400" dirty="0" smtClean="0"/>
              <a:t> of the GAS, the body tries to return to homeostasis by resisting the alarm responses. However, because some stressor is still perceived, the body does not achieve complete calm or rest.</a:t>
            </a:r>
          </a:p>
          <a:p>
            <a:r>
              <a:rPr lang="en-US" altLang="en-US" sz="2400" dirty="0" smtClean="0"/>
              <a:t>A prolonged effort to adapt to stress leads to allostatic load, or exhaustive wear and tear on the body, known as the </a:t>
            </a:r>
            <a:r>
              <a:rPr lang="en-US" altLang="en-US" sz="2400" b="1" dirty="0" smtClean="0"/>
              <a:t>exhaustion phase</a:t>
            </a:r>
            <a:r>
              <a:rPr lang="en-US" altLang="en-US" sz="2400" dirty="0" smtClean="0"/>
              <a:t>. </a:t>
            </a:r>
          </a:p>
        </p:txBody>
      </p:sp>
      <p:sp>
        <p:nvSpPr>
          <p:cNvPr id="2" name="Footer Placeholder 1"/>
          <p:cNvSpPr>
            <a:spLocks noGrp="1"/>
          </p:cNvSpPr>
          <p:nvPr>
            <p:ph type="ftr" sz="quarter" idx="3"/>
          </p:nvPr>
        </p:nvSpPr>
        <p:spPr/>
        <p:txBody>
          <a:bodyPr/>
          <a:lstStyle/>
          <a:p>
            <a:r>
              <a:rPr lang="en-GB" dirty="0" smtClean="0"/>
              <a:t>© 2016 Pearson Education, Inc. </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5"/>
          <p:cNvSpPr>
            <a:spLocks noGrp="1" noChangeArrowheads="1"/>
          </p:cNvSpPr>
          <p:nvPr>
            <p:ph type="title"/>
          </p:nvPr>
        </p:nvSpPr>
        <p:spPr/>
        <p:txBody>
          <a:bodyPr/>
          <a:lstStyle/>
          <a:p>
            <a:r>
              <a:rPr lang="en-US" altLang="en-US" dirty="0" smtClean="0"/>
              <a:t>The Body</a:t>
            </a:r>
            <a:r>
              <a:rPr lang="fr-FR" altLang="en-US" dirty="0" smtClean="0"/>
              <a:t>'</a:t>
            </a:r>
            <a:r>
              <a:rPr lang="en-US" altLang="en-US" dirty="0" smtClean="0"/>
              <a:t>s Acute Stress Response</a:t>
            </a:r>
          </a:p>
        </p:txBody>
      </p:sp>
      <p:sp>
        <p:nvSpPr>
          <p:cNvPr id="24581" name="Rectangle 21"/>
          <p:cNvSpPr>
            <a:spLocks noGrp="1" noChangeArrowheads="1"/>
          </p:cNvSpPr>
          <p:nvPr>
            <p:ph idx="1"/>
          </p:nvPr>
        </p:nvSpPr>
        <p:spPr/>
        <p:txBody>
          <a:bodyPr/>
          <a:lstStyle/>
          <a:p>
            <a:r>
              <a:rPr lang="en-US" altLang="en-US" dirty="0" smtClean="0"/>
              <a:t>Exposure to stress of any kind causes a complex series of involuntary physiological responses.</a:t>
            </a:r>
          </a:p>
        </p:txBody>
      </p:sp>
      <p:pic>
        <p:nvPicPr>
          <p:cNvPr id="16" name="Picture 15" descr="figure_03_02_labeled.jpg"/>
          <p:cNvPicPr>
            <a:picLocks noChangeAspect="1"/>
          </p:cNvPicPr>
          <p:nvPr/>
        </p:nvPicPr>
        <p:blipFill rotWithShape="1">
          <a:blip r:embed="rId3">
            <a:extLst>
              <a:ext uri="{28A0092B-C50C-407E-A947-70E740481C1C}">
                <a14:useLocalDpi xmlns:a14="http://schemas.microsoft.com/office/drawing/2010/main" val="0"/>
              </a:ext>
            </a:extLst>
          </a:blip>
          <a:srcRect b="2553"/>
          <a:stretch/>
        </p:blipFill>
        <p:spPr>
          <a:xfrm>
            <a:off x="2286000" y="2181806"/>
            <a:ext cx="4572000" cy="4394684"/>
          </a:xfrm>
          <a:prstGeom prst="rect">
            <a:avLst/>
          </a:prstGeom>
        </p:spPr>
      </p:pic>
      <p:sp>
        <p:nvSpPr>
          <p:cNvPr id="2" name="Footer Placeholder 1"/>
          <p:cNvSpPr>
            <a:spLocks noGrp="1"/>
          </p:cNvSpPr>
          <p:nvPr>
            <p:ph type="ftr" sz="quarter" idx="3"/>
          </p:nvPr>
        </p:nvSpPr>
        <p:spPr/>
        <p:txBody>
          <a:bodyPr/>
          <a:lstStyle/>
          <a:p>
            <a:r>
              <a:rPr lang="en-GB" dirty="0" smtClean="0"/>
              <a:t>© 2016 Pearson Education, Inc. </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6"/>
          <p:cNvSpPr>
            <a:spLocks noGrp="1" noChangeArrowheads="1"/>
          </p:cNvSpPr>
          <p:nvPr>
            <p:ph type="title"/>
          </p:nvPr>
        </p:nvSpPr>
        <p:spPr/>
        <p:txBody>
          <a:bodyPr/>
          <a:lstStyle/>
          <a:p>
            <a:r>
              <a:rPr lang="en-US" altLang="en-US" dirty="0" smtClean="0"/>
              <a:t>Common Physical Symptoms of Stress</a:t>
            </a:r>
          </a:p>
        </p:txBody>
      </p:sp>
      <p:sp>
        <p:nvSpPr>
          <p:cNvPr id="26628" name="Rectangle 7"/>
          <p:cNvSpPr>
            <a:spLocks noGrp="1" noChangeArrowheads="1"/>
          </p:cNvSpPr>
          <p:nvPr>
            <p:ph idx="1"/>
          </p:nvPr>
        </p:nvSpPr>
        <p:spPr/>
        <p:txBody>
          <a:bodyPr/>
          <a:lstStyle/>
          <a:p>
            <a:r>
              <a:rPr lang="en-US" altLang="en-US" sz="2400" dirty="0" smtClean="0"/>
              <a:t>Sometimes, you may not even notice how stressed you are until your body starts sending signals. Do you frequently experience any of these physical symptoms of stress?</a:t>
            </a:r>
          </a:p>
        </p:txBody>
      </p:sp>
      <p:pic>
        <p:nvPicPr>
          <p:cNvPr id="16" name="Picture 15" descr="figure_03_03_labeled.jpg"/>
          <p:cNvPicPr>
            <a:picLocks noChangeAspect="1"/>
          </p:cNvPicPr>
          <p:nvPr/>
        </p:nvPicPr>
        <p:blipFill rotWithShape="1">
          <a:blip r:embed="rId3">
            <a:extLst>
              <a:ext uri="{28A0092B-C50C-407E-A947-70E740481C1C}">
                <a14:useLocalDpi xmlns:a14="http://schemas.microsoft.com/office/drawing/2010/main" val="0"/>
              </a:ext>
            </a:extLst>
          </a:blip>
          <a:srcRect b="2837"/>
          <a:stretch/>
        </p:blipFill>
        <p:spPr>
          <a:xfrm>
            <a:off x="2743200" y="2607310"/>
            <a:ext cx="3657600" cy="3957605"/>
          </a:xfrm>
          <a:prstGeom prst="rect">
            <a:avLst/>
          </a:prstGeom>
        </p:spPr>
      </p:pic>
      <p:sp>
        <p:nvSpPr>
          <p:cNvPr id="2" name="Footer Placeholder 1"/>
          <p:cNvSpPr>
            <a:spLocks noGrp="1"/>
          </p:cNvSpPr>
          <p:nvPr>
            <p:ph type="ftr" sz="quarter" idx="3"/>
          </p:nvPr>
        </p:nvSpPr>
        <p:spPr/>
        <p:txBody>
          <a:bodyPr/>
          <a:lstStyle/>
          <a:p>
            <a:r>
              <a:rPr lang="en-GB" dirty="0" smtClean="0"/>
              <a:t>© 2016 Pearson Education, Inc. </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6"/>
          <p:cNvSpPr>
            <a:spLocks noGrp="1" noChangeArrowheads="1"/>
          </p:cNvSpPr>
          <p:nvPr>
            <p:ph type="title"/>
          </p:nvPr>
        </p:nvSpPr>
        <p:spPr/>
        <p:txBody>
          <a:bodyPr/>
          <a:lstStyle/>
          <a:p>
            <a:r>
              <a:rPr lang="en-US" altLang="en-US" dirty="0" smtClean="0"/>
              <a:t>Life Effects of Stress</a:t>
            </a:r>
          </a:p>
        </p:txBody>
      </p:sp>
      <p:graphicFrame>
        <p:nvGraphicFramePr>
          <p:cNvPr id="4" name="Content Placeholder 3"/>
          <p:cNvGraphicFramePr>
            <a:graphicFrameLocks noGrp="1"/>
          </p:cNvGraphicFramePr>
          <p:nvPr>
            <p:ph idx="1"/>
          </p:nvPr>
        </p:nvGraphicFramePr>
        <p:xfrm>
          <a:off x="365125" y="1141413"/>
          <a:ext cx="8229600" cy="5106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3"/>
          </p:nvPr>
        </p:nvSpPr>
        <p:spPr/>
        <p:txBody>
          <a:bodyPr/>
          <a:lstStyle/>
          <a:p>
            <a:r>
              <a:rPr lang="en-GB" dirty="0" smtClean="0"/>
              <a:t>© 2016 Pearson Education, Inc. </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12"/>
          <p:cNvSpPr>
            <a:spLocks noGrp="1" noChangeArrowheads="1"/>
          </p:cNvSpPr>
          <p:nvPr>
            <p:ph type="title"/>
          </p:nvPr>
        </p:nvSpPr>
        <p:spPr/>
        <p:txBody>
          <a:bodyPr/>
          <a:lstStyle/>
          <a:p>
            <a:r>
              <a:rPr lang="en-US" altLang="en-US" dirty="0" smtClean="0"/>
              <a:t>Why Do You Always Get Sick during Finals Week?</a:t>
            </a:r>
          </a:p>
        </p:txBody>
      </p:sp>
      <p:sp>
        <p:nvSpPr>
          <p:cNvPr id="30725" name="Rectangle 13"/>
          <p:cNvSpPr>
            <a:spLocks noGrp="1" noChangeArrowheads="1"/>
          </p:cNvSpPr>
          <p:nvPr>
            <p:ph sz="half" idx="1"/>
          </p:nvPr>
        </p:nvSpPr>
        <p:spPr/>
        <p:txBody>
          <a:bodyPr/>
          <a:lstStyle/>
          <a:p>
            <a:r>
              <a:rPr lang="en-US" altLang="en-US" sz="2400" dirty="0" smtClean="0"/>
              <a:t>Prolonged stress can </a:t>
            </a:r>
            <a:br>
              <a:rPr lang="en-US" altLang="en-US" sz="2400" dirty="0" smtClean="0"/>
            </a:br>
            <a:r>
              <a:rPr lang="en-US" altLang="en-US" sz="2400" dirty="0" smtClean="0"/>
              <a:t>compromise the immune</a:t>
            </a:r>
            <a:br>
              <a:rPr lang="en-US" altLang="en-US" sz="2400" dirty="0" smtClean="0"/>
            </a:br>
            <a:r>
              <a:rPr lang="en-US" altLang="en-US" sz="2400" dirty="0" smtClean="0"/>
              <a:t>system, leaving you</a:t>
            </a:r>
            <a:br>
              <a:rPr lang="en-US" altLang="en-US" sz="2400" dirty="0" smtClean="0"/>
            </a:br>
            <a:r>
              <a:rPr lang="en-US" altLang="en-US" sz="2400" dirty="0" smtClean="0"/>
              <a:t>vulnerable to infection. </a:t>
            </a:r>
            <a:br>
              <a:rPr lang="en-US" altLang="en-US" sz="2400" dirty="0" smtClean="0"/>
            </a:br>
            <a:r>
              <a:rPr lang="en-US" altLang="en-US" sz="2400" dirty="0" smtClean="0"/>
              <a:t>If you spend exam week</a:t>
            </a:r>
            <a:br>
              <a:rPr lang="en-US" altLang="en-US" sz="2400" dirty="0" smtClean="0"/>
            </a:br>
            <a:r>
              <a:rPr lang="en-US" altLang="en-US" sz="2400" dirty="0" smtClean="0"/>
              <a:t>in a state of high stress, </a:t>
            </a:r>
            <a:br>
              <a:rPr lang="en-US" altLang="en-US" sz="2400" dirty="0" smtClean="0"/>
            </a:br>
            <a:r>
              <a:rPr lang="en-US" altLang="en-US" sz="2400" dirty="0" smtClean="0"/>
              <a:t>sleeping too little and </a:t>
            </a:r>
            <a:br>
              <a:rPr lang="en-US" altLang="en-US" sz="2400" dirty="0" smtClean="0"/>
            </a:br>
            <a:r>
              <a:rPr lang="en-US" altLang="en-US" sz="2400" dirty="0" smtClean="0"/>
              <a:t>worrying a lot, chances </a:t>
            </a:r>
            <a:br>
              <a:rPr lang="en-US" altLang="en-US" sz="2400" dirty="0" smtClean="0"/>
            </a:br>
            <a:r>
              <a:rPr lang="en-US" altLang="en-US" sz="2400" dirty="0" smtClean="0"/>
              <a:t>are you will reduce your </a:t>
            </a:r>
            <a:br>
              <a:rPr lang="en-US" altLang="en-US" sz="2400" dirty="0" smtClean="0"/>
            </a:br>
            <a:r>
              <a:rPr lang="en-US" altLang="en-US" sz="2400" dirty="0" smtClean="0"/>
              <a:t>body</a:t>
            </a:r>
            <a:r>
              <a:rPr lang="fr-FR" altLang="en-US" sz="2400" dirty="0" smtClean="0"/>
              <a:t>'</a:t>
            </a:r>
            <a:r>
              <a:rPr lang="en-US" altLang="en-US" sz="2400" dirty="0" smtClean="0"/>
              <a:t>s ability to fight off </a:t>
            </a:r>
            <a:br>
              <a:rPr lang="en-US" altLang="en-US" sz="2400" dirty="0" smtClean="0"/>
            </a:br>
            <a:r>
              <a:rPr lang="en-US" altLang="en-US" sz="2400" dirty="0" smtClean="0"/>
              <a:t>cold and flu viruses. </a:t>
            </a:r>
          </a:p>
        </p:txBody>
      </p:sp>
      <p:pic>
        <p:nvPicPr>
          <p:cNvPr id="16" name="Picture 15" descr="misc_03_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4444" y="1776234"/>
            <a:ext cx="4572000" cy="3522157"/>
          </a:xfrm>
          <a:prstGeom prst="rect">
            <a:avLst/>
          </a:prstGeom>
        </p:spPr>
      </p:pic>
      <p:sp>
        <p:nvSpPr>
          <p:cNvPr id="2" name="Footer Placeholder 1"/>
          <p:cNvSpPr>
            <a:spLocks noGrp="1"/>
          </p:cNvSpPr>
          <p:nvPr>
            <p:ph type="ftr" sz="quarter" idx="10"/>
          </p:nvPr>
        </p:nvSpPr>
        <p:spPr/>
        <p:txBody>
          <a:bodyPr/>
          <a:lstStyle/>
          <a:p>
            <a:r>
              <a:rPr lang="en-GB" dirty="0" smtClean="0"/>
              <a:t>© 2016 Pearson Education, Inc. </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6"/>
          <p:cNvSpPr>
            <a:spLocks noGrp="1" noChangeArrowheads="1"/>
          </p:cNvSpPr>
          <p:nvPr>
            <p:ph type="title"/>
          </p:nvPr>
        </p:nvSpPr>
        <p:spPr/>
        <p:txBody>
          <a:bodyPr/>
          <a:lstStyle/>
          <a:p>
            <a:r>
              <a:rPr lang="en-US" altLang="en-US" dirty="0" smtClean="0"/>
              <a:t>Intellectual Effects of Stress</a:t>
            </a:r>
          </a:p>
        </p:txBody>
      </p:sp>
      <p:sp>
        <p:nvSpPr>
          <p:cNvPr id="17415" name="Rectangle 7"/>
          <p:cNvSpPr>
            <a:spLocks noGrp="1" noChangeArrowheads="1"/>
          </p:cNvSpPr>
          <p:nvPr>
            <p:ph sz="half" idx="1"/>
          </p:nvPr>
        </p:nvSpPr>
        <p:spPr>
          <a:xfrm>
            <a:off x="365125" y="1141413"/>
            <a:ext cx="4112801" cy="5330883"/>
          </a:xfrm>
        </p:spPr>
        <p:txBody>
          <a:bodyPr/>
          <a:lstStyle/>
          <a:p>
            <a:r>
              <a:rPr lang="en-US" altLang="en-US" sz="2200" dirty="0" smtClean="0"/>
              <a:t>Stress may be the number one impediment to academic achievement. </a:t>
            </a:r>
          </a:p>
          <a:p>
            <a:r>
              <a:rPr lang="en-US" altLang="en-US" sz="2200" dirty="0" smtClean="0"/>
              <a:t>Acute stress has been shown to impair short-term memory, particularly verbal memory.</a:t>
            </a:r>
          </a:p>
          <a:p>
            <a:r>
              <a:rPr lang="en-US" altLang="en-US" sz="2200" dirty="0" smtClean="0"/>
              <a:t>Prolonged stress may be linked to cortisol (a key stress hormone), which shrinks the hippocampus.</a:t>
            </a:r>
          </a:p>
          <a:p>
            <a:r>
              <a:rPr lang="en-US" altLang="en-US" sz="2200" dirty="0" smtClean="0"/>
              <a:t>Nearly half of all college students in a national survey felt overwhelmed by all they had to do.</a:t>
            </a:r>
          </a:p>
        </p:txBody>
      </p:sp>
      <p:sp>
        <p:nvSpPr>
          <p:cNvPr id="2" name="Footer Placeholder 1"/>
          <p:cNvSpPr>
            <a:spLocks noGrp="1"/>
          </p:cNvSpPr>
          <p:nvPr>
            <p:ph type="ftr" sz="quarter" idx="10"/>
          </p:nvPr>
        </p:nvSpPr>
        <p:spPr/>
        <p:txBody>
          <a:bodyPr/>
          <a:lstStyle/>
          <a:p>
            <a:r>
              <a:rPr lang="en-GB" dirty="0" smtClean="0"/>
              <a:t>© 2016 Pearson Education, Inc. </a:t>
            </a:r>
            <a:endParaRPr lang="en-GB" dirty="0"/>
          </a:p>
        </p:txBody>
      </p:sp>
      <p:pic>
        <p:nvPicPr>
          <p:cNvPr id="3" name="Picture 2" descr="misc_03_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767104"/>
            <a:ext cx="3657600" cy="586942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5"/>
          <p:cNvSpPr>
            <a:spLocks noGrp="1" noChangeArrowheads="1"/>
          </p:cNvSpPr>
          <p:nvPr>
            <p:ph type="title"/>
          </p:nvPr>
        </p:nvSpPr>
        <p:spPr/>
        <p:txBody>
          <a:bodyPr/>
          <a:lstStyle/>
          <a:p>
            <a:r>
              <a:rPr lang="en-US" altLang="en-US" dirty="0" smtClean="0"/>
              <a:t>Psychological Effects of Stress</a:t>
            </a:r>
          </a:p>
        </p:txBody>
      </p:sp>
      <p:sp>
        <p:nvSpPr>
          <p:cNvPr id="34820" name="Rectangle 6"/>
          <p:cNvSpPr>
            <a:spLocks noGrp="1" noChangeArrowheads="1"/>
          </p:cNvSpPr>
          <p:nvPr>
            <p:ph idx="1"/>
          </p:nvPr>
        </p:nvSpPr>
        <p:spPr>
          <a:xfrm>
            <a:off x="365125" y="1141413"/>
            <a:ext cx="8229600" cy="5293254"/>
          </a:xfrm>
        </p:spPr>
        <p:txBody>
          <a:bodyPr/>
          <a:lstStyle/>
          <a:p>
            <a:r>
              <a:rPr lang="en-US" altLang="en-US" dirty="0" smtClean="0"/>
              <a:t>Stress may be one of the single greatest contributors to mental disability and emotional dysfunction in industrialized nations. </a:t>
            </a:r>
          </a:p>
          <a:p>
            <a:r>
              <a:rPr lang="en-US" altLang="en-US" dirty="0" smtClean="0"/>
              <a:t>Studies have shown rates of mental disorder, particularly depression and anxiety, are associated with various environmental stressors.</a:t>
            </a:r>
          </a:p>
          <a:p>
            <a:r>
              <a:rPr lang="en-US" altLang="en-US" dirty="0" smtClean="0"/>
              <a:t>The high incidence of suicide among college students is assumed to indicate high personal and societal stress in the lives of young people. </a:t>
            </a:r>
          </a:p>
        </p:txBody>
      </p:sp>
      <p:sp>
        <p:nvSpPr>
          <p:cNvPr id="2" name="Footer Placeholder 1"/>
          <p:cNvSpPr>
            <a:spLocks noGrp="1"/>
          </p:cNvSpPr>
          <p:nvPr>
            <p:ph type="ftr" sz="quarter" idx="3"/>
          </p:nvPr>
        </p:nvSpPr>
        <p:spPr/>
        <p:txBody>
          <a:bodyPr/>
          <a:lstStyle/>
          <a:p>
            <a:r>
              <a:rPr lang="en-GB" dirty="0" smtClean="0"/>
              <a:t>© 2016 Pearson Education, Inc. </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5"/>
          <p:cNvSpPr>
            <a:spLocks noGrp="1" noChangeArrowheads="1"/>
          </p:cNvSpPr>
          <p:nvPr>
            <p:ph type="title"/>
          </p:nvPr>
        </p:nvSpPr>
        <p:spPr>
          <a:xfrm>
            <a:off x="1188720" y="0"/>
            <a:ext cx="7955280" cy="1077218"/>
          </a:xfrm>
        </p:spPr>
        <p:txBody>
          <a:bodyPr/>
          <a:lstStyle/>
          <a:p>
            <a:r>
              <a:rPr lang="en-US" dirty="0"/>
              <a:t>See It! Video: Stress Can Damage </a:t>
            </a:r>
            <a:r>
              <a:rPr lang="en-US" dirty="0" smtClean="0"/>
              <a:t>Women</a:t>
            </a:r>
            <a:r>
              <a:rPr lang="fr-FR" dirty="0" smtClean="0"/>
              <a:t>'</a:t>
            </a:r>
            <a:r>
              <a:rPr lang="en-US" dirty="0" smtClean="0"/>
              <a:t>s </a:t>
            </a:r>
            <a:r>
              <a:rPr lang="en-US" dirty="0"/>
              <a:t>Health</a:t>
            </a:r>
          </a:p>
        </p:txBody>
      </p:sp>
      <p:sp>
        <p:nvSpPr>
          <p:cNvPr id="28676" name="Rectangle 16"/>
          <p:cNvSpPr>
            <a:spLocks noGrp="1" noChangeArrowheads="1"/>
          </p:cNvSpPr>
          <p:nvPr>
            <p:ph idx="1"/>
          </p:nvPr>
        </p:nvSpPr>
        <p:spPr/>
        <p:txBody>
          <a:bodyPr/>
          <a:lstStyle/>
          <a:p>
            <a:pPr marL="0" indent="0">
              <a:buNone/>
            </a:pPr>
            <a:r>
              <a:rPr lang="en-US" b="1" dirty="0" smtClean="0"/>
              <a:t>Discussion Questions</a:t>
            </a:r>
          </a:p>
          <a:p>
            <a:r>
              <a:rPr lang="en-US" dirty="0" smtClean="0"/>
              <a:t>Discuss </a:t>
            </a:r>
            <a:r>
              <a:rPr lang="en-US" dirty="0"/>
              <a:t>symptoms of increased cortisol production and the physiological process of the </a:t>
            </a:r>
            <a:r>
              <a:rPr lang="en-US" dirty="0" smtClean="0"/>
              <a:t>body</a:t>
            </a:r>
            <a:r>
              <a:rPr lang="fr-FR" dirty="0" smtClean="0"/>
              <a:t>'</a:t>
            </a:r>
            <a:r>
              <a:rPr lang="en-US" dirty="0" smtClean="0"/>
              <a:t>s </a:t>
            </a:r>
            <a:r>
              <a:rPr lang="en-US" dirty="0"/>
              <a:t>production of cortisol.</a:t>
            </a:r>
          </a:p>
          <a:p>
            <a:r>
              <a:rPr lang="en-US" dirty="0" smtClean="0"/>
              <a:t>Discuss </a:t>
            </a:r>
            <a:r>
              <a:rPr lang="en-US" dirty="0"/>
              <a:t>the signs and symptoms of stress and ways to decrease stress.</a:t>
            </a:r>
          </a:p>
        </p:txBody>
      </p:sp>
      <p:sp>
        <p:nvSpPr>
          <p:cNvPr id="11" name="Footer Placeholder 10"/>
          <p:cNvSpPr>
            <a:spLocks noGrp="1"/>
          </p:cNvSpPr>
          <p:nvPr>
            <p:ph type="ftr" sz="quarter" idx="3"/>
          </p:nvPr>
        </p:nvSpPr>
        <p:spPr/>
        <p:txBody>
          <a:bodyPr/>
          <a:lstStyle/>
          <a:p>
            <a:r>
              <a:rPr lang="en-GB" smtClean="0"/>
              <a:t>© 2016 Pearson Education, Inc.</a:t>
            </a:r>
            <a:endParaRPr lang="en-GB" dirty="0"/>
          </a:p>
        </p:txBody>
      </p:sp>
      <p:pic>
        <p:nvPicPr>
          <p:cNvPr id="18" name="Picture 17" descr="ABCNewswht7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973" y="131064"/>
            <a:ext cx="12477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PlayVideo-01">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829" y="533400"/>
            <a:ext cx="12557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51627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6"/>
          <p:cNvSpPr>
            <a:spLocks noGrp="1" noChangeArrowheads="1"/>
          </p:cNvSpPr>
          <p:nvPr>
            <p:ph type="title"/>
          </p:nvPr>
        </p:nvSpPr>
        <p:spPr/>
        <p:txBody>
          <a:bodyPr/>
          <a:lstStyle/>
          <a:p>
            <a:r>
              <a:rPr lang="en-US" altLang="en-US" dirty="0" smtClean="0"/>
              <a:t>What Stresses Us?</a:t>
            </a:r>
          </a:p>
        </p:txBody>
      </p:sp>
      <p:pic>
        <p:nvPicPr>
          <p:cNvPr id="19" name="Picture 18" descr="figure_03_04_labeled.jpg"/>
          <p:cNvPicPr>
            <a:picLocks noChangeAspect="1"/>
          </p:cNvPicPr>
          <p:nvPr/>
        </p:nvPicPr>
        <p:blipFill rotWithShape="1">
          <a:blip r:embed="rId3">
            <a:extLst>
              <a:ext uri="{28A0092B-C50C-407E-A947-70E740481C1C}">
                <a14:useLocalDpi xmlns:a14="http://schemas.microsoft.com/office/drawing/2010/main" val="0"/>
              </a:ext>
            </a:extLst>
          </a:blip>
          <a:srcRect b="2699"/>
          <a:stretch/>
        </p:blipFill>
        <p:spPr>
          <a:xfrm>
            <a:off x="2286000" y="926358"/>
            <a:ext cx="4572000" cy="5005285"/>
          </a:xfrm>
          <a:prstGeom prst="rect">
            <a:avLst/>
          </a:prstGeom>
        </p:spPr>
      </p:pic>
      <p:sp>
        <p:nvSpPr>
          <p:cNvPr id="2" name="Footer Placeholder 1"/>
          <p:cNvSpPr>
            <a:spLocks noGrp="1"/>
          </p:cNvSpPr>
          <p:nvPr>
            <p:ph type="ftr" sz="quarter" idx="3"/>
          </p:nvPr>
        </p:nvSpPr>
        <p:spPr/>
        <p:txBody>
          <a:bodyPr/>
          <a:lstStyle/>
          <a:p>
            <a:r>
              <a:rPr lang="en-GB" dirty="0" smtClean="0"/>
              <a:t>© 2016 Pearson Education, Inc. </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7"/>
          <p:cNvSpPr>
            <a:spLocks noGrp="1" noChangeArrowheads="1"/>
          </p:cNvSpPr>
          <p:nvPr>
            <p:ph type="title"/>
          </p:nvPr>
        </p:nvSpPr>
        <p:spPr/>
        <p:txBody>
          <a:bodyPr/>
          <a:lstStyle/>
          <a:p>
            <a:r>
              <a:rPr lang="en-US" altLang="en-US" dirty="0" smtClean="0"/>
              <a:t>What Causes Stress?</a:t>
            </a:r>
          </a:p>
        </p:txBody>
      </p:sp>
      <p:sp>
        <p:nvSpPr>
          <p:cNvPr id="16" name="Content Placeholder 15"/>
          <p:cNvSpPr>
            <a:spLocks noGrp="1"/>
          </p:cNvSpPr>
          <p:nvPr>
            <p:ph idx="1"/>
          </p:nvPr>
        </p:nvSpPr>
        <p:spPr/>
        <p:txBody>
          <a:bodyPr/>
          <a:lstStyle/>
          <a:p>
            <a:r>
              <a:rPr lang="en-US" dirty="0"/>
              <a:t>Psychosocial </a:t>
            </a:r>
            <a:r>
              <a:rPr lang="en-US" dirty="0" smtClean="0"/>
              <a:t>Stressors</a:t>
            </a:r>
            <a:endParaRPr lang="en-US" dirty="0"/>
          </a:p>
        </p:txBody>
      </p:sp>
      <p:graphicFrame>
        <p:nvGraphicFramePr>
          <p:cNvPr id="19" name="Content Placeholder 3"/>
          <p:cNvGraphicFramePr>
            <a:graphicFrameLocks/>
          </p:cNvGraphicFramePr>
          <p:nvPr/>
        </p:nvGraphicFramePr>
        <p:xfrm>
          <a:off x="41084" y="2229032"/>
          <a:ext cx="7982332" cy="3857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3"/>
          </p:nvPr>
        </p:nvSpPr>
        <p:spPr/>
        <p:txBody>
          <a:bodyPr/>
          <a:lstStyle/>
          <a:p>
            <a:r>
              <a:rPr lang="en-GB" dirty="0" smtClean="0"/>
              <a:t>© 2016 Pearson Education, Inc. </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Grp="1" noChangeArrowheads="1"/>
          </p:cNvSpPr>
          <p:nvPr>
            <p:ph type="title"/>
          </p:nvPr>
        </p:nvSpPr>
        <p:spPr/>
        <p:txBody>
          <a:bodyPr/>
          <a:lstStyle/>
          <a:p>
            <a:r>
              <a:rPr lang="en-US" altLang="en-US" dirty="0" smtClean="0"/>
              <a:t>Did you </a:t>
            </a:r>
            <a:r>
              <a:rPr lang="en-US" altLang="en-US" i="1" dirty="0" smtClean="0"/>
              <a:t>PREPARE</a:t>
            </a:r>
            <a:r>
              <a:rPr lang="en-US" altLang="en-US" dirty="0" smtClean="0"/>
              <a:t> and did you </a:t>
            </a:r>
            <a:r>
              <a:rPr lang="en-US" altLang="en-US" i="1" dirty="0" smtClean="0"/>
              <a:t>LEARN</a:t>
            </a:r>
            <a:r>
              <a:rPr lang="en-US" altLang="en-US" dirty="0" smtClean="0"/>
              <a:t>?</a:t>
            </a:r>
          </a:p>
        </p:txBody>
      </p:sp>
      <p:sp>
        <p:nvSpPr>
          <p:cNvPr id="4102" name="Rectangle 6"/>
          <p:cNvSpPr>
            <a:spLocks noGrp="1" noChangeArrowheads="1"/>
          </p:cNvSpPr>
          <p:nvPr>
            <p:ph idx="1"/>
          </p:nvPr>
        </p:nvSpPr>
        <p:spPr/>
        <p:txBody>
          <a:bodyPr/>
          <a:lstStyle/>
          <a:p>
            <a:r>
              <a:rPr lang="en-US" altLang="en-US" dirty="0" smtClean="0"/>
              <a:t>Define </a:t>
            </a:r>
            <a:r>
              <a:rPr lang="en-US" altLang="en-US" i="1" dirty="0" smtClean="0"/>
              <a:t>stress</a:t>
            </a:r>
            <a:r>
              <a:rPr lang="en-US" altLang="en-US" dirty="0" smtClean="0"/>
              <a:t> and examine its potential impact on health, relationships, and success in college.</a:t>
            </a:r>
          </a:p>
          <a:p>
            <a:r>
              <a:rPr lang="en-US" altLang="en-US" dirty="0" smtClean="0"/>
              <a:t>Explain the phases of the general adaptation syndrome and the physiological changes that occur during them.</a:t>
            </a:r>
          </a:p>
          <a:p>
            <a:r>
              <a:rPr lang="en-US" dirty="0" smtClean="0"/>
              <a:t>Examine the physical health risks that may occur with chronic stress.</a:t>
            </a:r>
            <a:endParaRPr lang="en-US" altLang="en-US" dirty="0" smtClean="0"/>
          </a:p>
        </p:txBody>
      </p:sp>
      <p:sp>
        <p:nvSpPr>
          <p:cNvPr id="2" name="Footer Placeholder 1"/>
          <p:cNvSpPr>
            <a:spLocks noGrp="1"/>
          </p:cNvSpPr>
          <p:nvPr>
            <p:ph type="ftr" sz="quarter" idx="3"/>
          </p:nvPr>
        </p:nvSpPr>
        <p:spPr/>
        <p:txBody>
          <a:bodyPr/>
          <a:lstStyle/>
          <a:p>
            <a:r>
              <a:rPr lang="en-GB" dirty="0" smtClean="0"/>
              <a:t>© 2016 Pearson Education, Inc. </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6"/>
          <p:cNvSpPr>
            <a:spLocks noGrp="1" noChangeArrowheads="1"/>
          </p:cNvSpPr>
          <p:nvPr>
            <p:ph type="title"/>
          </p:nvPr>
        </p:nvSpPr>
        <p:spPr/>
        <p:txBody>
          <a:bodyPr/>
          <a:lstStyle/>
          <a:p>
            <a:r>
              <a:rPr lang="en-US" altLang="en-US" dirty="0" smtClean="0"/>
              <a:t>What Causes Stress?</a:t>
            </a:r>
          </a:p>
        </p:txBody>
      </p:sp>
      <p:sp>
        <p:nvSpPr>
          <p:cNvPr id="25" name="Content Placeholder 24"/>
          <p:cNvSpPr>
            <a:spLocks noGrp="1"/>
          </p:cNvSpPr>
          <p:nvPr>
            <p:ph idx="1"/>
          </p:nvPr>
        </p:nvSpPr>
        <p:spPr/>
        <p:txBody>
          <a:bodyPr/>
          <a:lstStyle/>
          <a:p>
            <a:r>
              <a:rPr lang="en-US" dirty="0"/>
              <a:t>Internal </a:t>
            </a:r>
            <a:r>
              <a:rPr lang="en-US" dirty="0" smtClean="0"/>
              <a:t>Stressors</a:t>
            </a:r>
            <a:endParaRPr lang="en-US" dirty="0"/>
          </a:p>
        </p:txBody>
      </p:sp>
      <p:graphicFrame>
        <p:nvGraphicFramePr>
          <p:cNvPr id="28" name="Content Placeholder 3"/>
          <p:cNvGraphicFramePr>
            <a:graphicFrameLocks/>
          </p:cNvGraphicFramePr>
          <p:nvPr>
            <p:extLst>
              <p:ext uri="{D42A27DB-BD31-4B8C-83A1-F6EECF244321}">
                <p14:modId xmlns:p14="http://schemas.microsoft.com/office/powerpoint/2010/main" val="90461884"/>
              </p:ext>
            </p:extLst>
          </p:nvPr>
        </p:nvGraphicFramePr>
        <p:xfrm>
          <a:off x="176779" y="1788506"/>
          <a:ext cx="8963480" cy="4654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3"/>
          </p:nvPr>
        </p:nvSpPr>
        <p:spPr/>
        <p:txBody>
          <a:bodyPr/>
          <a:lstStyle/>
          <a:p>
            <a:r>
              <a:rPr lang="en-GB" dirty="0" smtClean="0"/>
              <a:t>© 2016 Pearson Education, Inc. </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42" name="Rectangle 36"/>
          <p:cNvSpPr>
            <a:spLocks noGrp="1" noChangeArrowheads="1"/>
          </p:cNvSpPr>
          <p:nvPr>
            <p:ph type="title"/>
          </p:nvPr>
        </p:nvSpPr>
        <p:spPr/>
        <p:txBody>
          <a:bodyPr/>
          <a:lstStyle/>
          <a:p>
            <a:r>
              <a:rPr lang="en-US" altLang="en-US" dirty="0" smtClean="0"/>
              <a:t>Managing Stress in College</a:t>
            </a:r>
          </a:p>
        </p:txBody>
      </p:sp>
      <p:graphicFrame>
        <p:nvGraphicFramePr>
          <p:cNvPr id="18" name="Group 34"/>
          <p:cNvGraphicFramePr>
            <a:graphicFrameLocks noGrp="1"/>
          </p:cNvGraphicFramePr>
          <p:nvPr>
            <p:ph idx="4294967295"/>
            <p:extLst>
              <p:ext uri="{D42A27DB-BD31-4B8C-83A1-F6EECF244321}">
                <p14:modId xmlns:p14="http://schemas.microsoft.com/office/powerpoint/2010/main" val="3368054463"/>
              </p:ext>
            </p:extLst>
          </p:nvPr>
        </p:nvGraphicFramePr>
        <p:xfrm>
          <a:off x="171450" y="1398588"/>
          <a:ext cx="8839200" cy="4089503"/>
        </p:xfrm>
        <a:graphic>
          <a:graphicData uri="http://schemas.openxmlformats.org/drawingml/2006/table">
            <a:tbl>
              <a:tblPr/>
              <a:tblGrid>
                <a:gridCol w="2527300"/>
                <a:gridCol w="2033588"/>
                <a:gridCol w="2093912"/>
                <a:gridCol w="2184400"/>
              </a:tblGrid>
              <a:tr h="1058780">
                <a:tc>
                  <a:txBody>
                    <a:body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ea typeface="ＭＳ Ｐゴシック" pitchFamily="84" charset="-128"/>
                          <a:cs typeface="Arial" charset="0"/>
                        </a:rPr>
                        <a:t>Practicing Mental Work to Reduce Stress </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ea typeface="ＭＳ Ｐゴシック" pitchFamily="84" charset="-128"/>
                          <a:cs typeface="Arial" charset="0"/>
                        </a:rPr>
                        <a:t>Developing a Support Network </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ea typeface="ＭＳ Ｐゴシック" pitchFamily="84" charset="-128"/>
                          <a:cs typeface="Arial" charset="0"/>
                        </a:rPr>
                        <a:t>Managing Emotional Responses</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Arial" charset="0"/>
                          <a:ea typeface="ＭＳ Ｐゴシック" pitchFamily="84" charset="-128"/>
                          <a:cs typeface="Arial" charset="0"/>
                        </a:rPr>
                        <a:t>Taking Physical Action </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017508">
                <a:tc>
                  <a:txBody>
                    <a:body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84" charset="-128"/>
                          <a:cs typeface="Arial" charset="0"/>
                        </a:rPr>
                        <a:t>Assess your stressors and solve problems </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84" charset="-128"/>
                          <a:cs typeface="Arial" charset="0"/>
                        </a:rPr>
                        <a:t>Invest in your loved ones </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84" charset="-128"/>
                          <a:cs typeface="Arial" charset="0"/>
                        </a:rPr>
                        <a:t>Learn to laugh, be joyful, and cry</a:t>
                      </a:r>
                    </a:p>
                    <a:p>
                      <a:pPr marL="0" marR="0" lvl="0" indent="0" algn="l" defTabSz="4572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ea typeface="ＭＳ Ｐゴシック" pitchFamily="84" charset="-128"/>
                        <a:cs typeface="Arial"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84" charset="-128"/>
                          <a:cs typeface="Arial" charset="0"/>
                        </a:rPr>
                        <a:t>Exercise regularly </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914329">
                <a:tc>
                  <a:txBody>
                    <a:body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84" charset="-128"/>
                          <a:cs typeface="Arial" charset="0"/>
                        </a:rPr>
                        <a:t>Change the way you think about and talk to yourself </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84" charset="-128"/>
                          <a:cs typeface="Arial" charset="0"/>
                        </a:rPr>
                        <a:t>Cultivate your spiritual side </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84" charset="-128"/>
                          <a:cs typeface="Arial" charset="0"/>
                        </a:rPr>
                        <a:t>Fight the anger urge </a:t>
                      </a:r>
                    </a:p>
                    <a:p>
                      <a:pPr marL="0" marR="0" lvl="0" indent="0" algn="l" defTabSz="4572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ea typeface="ＭＳ Ｐゴシック" pitchFamily="84" charset="-128"/>
                        <a:cs typeface="Arial"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84" charset="-128"/>
                          <a:cs typeface="Arial" charset="0"/>
                        </a:rPr>
                        <a:t>Get enough sleep </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40030">
                <a:tc>
                  <a:txBody>
                    <a:bodyPr/>
                    <a:lstStyle/>
                    <a:p>
                      <a:pPr marL="0" marR="0" lvl="0" indent="0" algn="l" defTabSz="4572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ea typeface="ＭＳ Ｐゴシック" pitchFamily="84" charset="-128"/>
                        <a:cs typeface="Arial"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0" fontAlgn="base" latinLnBrk="0" hangingPunct="0">
                        <a:lnSpc>
                          <a:spcPct val="100000"/>
                        </a:lnSpc>
                        <a:spcBef>
                          <a:spcPct val="0"/>
                        </a:spcBef>
                        <a:spcAft>
                          <a:spcPct val="0"/>
                        </a:spcAft>
                        <a:buClrTx/>
                        <a:buSzTx/>
                        <a:buFontTx/>
                        <a:buNone/>
                        <a:tabLst/>
                      </a:pPr>
                      <a:r>
                        <a:rPr lang="en-US" sz="1800" b="0" i="0" u="none" strike="noStrike" kern="1200" baseline="0" dirty="0" smtClean="0">
                          <a:solidFill>
                            <a:schemeClr val="tx1"/>
                          </a:solidFill>
                          <a:latin typeface="+mn-lt"/>
                          <a:ea typeface="+mn-ea"/>
                          <a:cs typeface="+mn-cs"/>
                        </a:rPr>
                        <a:t>Find supportive people</a:t>
                      </a:r>
                      <a:endParaRPr kumimoji="0" lang="en-US" sz="1800" b="0" i="0" u="none" strike="noStrike" cap="none" normalizeH="0" baseline="0" dirty="0" smtClean="0">
                        <a:ln>
                          <a:noFill/>
                        </a:ln>
                        <a:solidFill>
                          <a:schemeClr val="tx1"/>
                        </a:solidFill>
                        <a:effectLst/>
                        <a:latin typeface="Arial" charset="0"/>
                        <a:ea typeface="ＭＳ Ｐゴシック" pitchFamily="84" charset="-128"/>
                        <a:cs typeface="Arial"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ea typeface="ＭＳ Ｐゴシック" pitchFamily="84" charset="-128"/>
                        <a:cs typeface="Arial"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84" charset="-128"/>
                          <a:cs typeface="Arial" charset="0"/>
                        </a:rPr>
                        <a:t>Learn to relax </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58752">
                <a:tc>
                  <a:txBody>
                    <a:bodyPr/>
                    <a:lstStyle/>
                    <a:p>
                      <a:pPr marL="0" marR="0" lvl="0" indent="0" algn="l" defTabSz="4572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ea typeface="ＭＳ Ｐゴシック" pitchFamily="84" charset="-128"/>
                        <a:cs typeface="Arial"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ea typeface="ＭＳ Ｐゴシック" pitchFamily="84" charset="-128"/>
                        <a:cs typeface="Arial"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Arial" charset="0"/>
                        <a:ea typeface="ＭＳ Ｐゴシック" pitchFamily="84" charset="-128"/>
                        <a:cs typeface="Arial"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charset="0"/>
                          <a:ea typeface="ＭＳ Ｐゴシック" pitchFamily="84" charset="-128"/>
                          <a:cs typeface="Arial" charset="0"/>
                        </a:rPr>
                        <a:t>Eat healthfully </a:t>
                      </a: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2" name="Footer Placeholder 1"/>
          <p:cNvSpPr>
            <a:spLocks noGrp="1"/>
          </p:cNvSpPr>
          <p:nvPr>
            <p:ph type="ftr" sz="quarter" idx="3"/>
          </p:nvPr>
        </p:nvSpPr>
        <p:spPr/>
        <p:txBody>
          <a:bodyPr/>
          <a:lstStyle/>
          <a:p>
            <a:r>
              <a:rPr lang="en-GB" dirty="0" smtClean="0"/>
              <a:t>© 2016 Pearson Education, Inc. </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5"/>
          <p:cNvSpPr>
            <a:spLocks noGrp="1" noChangeArrowheads="1"/>
          </p:cNvSpPr>
          <p:nvPr>
            <p:ph type="title"/>
          </p:nvPr>
        </p:nvSpPr>
        <p:spPr/>
        <p:txBody>
          <a:bodyPr/>
          <a:lstStyle/>
          <a:p>
            <a:r>
              <a:rPr lang="en-US" altLang="en-US" dirty="0" smtClean="0"/>
              <a:t>Fight the Anger Urge </a:t>
            </a:r>
          </a:p>
        </p:txBody>
      </p:sp>
      <p:sp>
        <p:nvSpPr>
          <p:cNvPr id="24582" name="Rectangle 6"/>
          <p:cNvSpPr>
            <a:spLocks noGrp="1" noChangeArrowheads="1"/>
          </p:cNvSpPr>
          <p:nvPr>
            <p:ph idx="1"/>
          </p:nvPr>
        </p:nvSpPr>
        <p:spPr/>
        <p:txBody>
          <a:bodyPr/>
          <a:lstStyle/>
          <a:p>
            <a:r>
              <a:rPr lang="en-US" altLang="en-US" sz="2200" dirty="0" smtClean="0"/>
              <a:t>Anger results when we are frustrated or feel out of control.</a:t>
            </a:r>
          </a:p>
          <a:p>
            <a:r>
              <a:rPr lang="en-US" altLang="en-US" sz="2200" dirty="0" smtClean="0"/>
              <a:t>We usually manage anger by expressing it, suppressing it, or calming it. Expressing anger may be the healthiest method if it is not done aggressively.</a:t>
            </a:r>
          </a:p>
          <a:p>
            <a:pPr lvl="1"/>
            <a:r>
              <a:rPr lang="en-US" altLang="en-US" sz="2200" dirty="0" smtClean="0"/>
              <a:t>Identify your anger style.</a:t>
            </a:r>
          </a:p>
          <a:p>
            <a:pPr lvl="1"/>
            <a:r>
              <a:rPr lang="en-US" altLang="en-US" sz="2200" dirty="0" smtClean="0"/>
              <a:t>Learn to recognize patterns in your anger responses and how to de-escalate them.</a:t>
            </a:r>
          </a:p>
          <a:p>
            <a:pPr lvl="1"/>
            <a:r>
              <a:rPr lang="en-US" altLang="en-US" sz="2200" dirty="0" smtClean="0"/>
              <a:t>Find the right words to de-escalate conflict.</a:t>
            </a:r>
          </a:p>
          <a:p>
            <a:pPr lvl="1"/>
            <a:r>
              <a:rPr lang="en-US" altLang="en-US" sz="2200" dirty="0" smtClean="0"/>
              <a:t>Plan ahead.</a:t>
            </a:r>
          </a:p>
          <a:p>
            <a:pPr lvl="1"/>
            <a:r>
              <a:rPr lang="en-US" sz="2200" dirty="0" smtClean="0"/>
              <a:t>Vent to your friends.</a:t>
            </a:r>
          </a:p>
          <a:p>
            <a:pPr lvl="1"/>
            <a:r>
              <a:rPr lang="en-US" altLang="en-US" sz="2200" dirty="0" smtClean="0"/>
              <a:t>Develop realistic expectations of yourself and others.</a:t>
            </a:r>
          </a:p>
          <a:p>
            <a:pPr lvl="1"/>
            <a:r>
              <a:rPr lang="en-US" altLang="en-US" sz="2200" dirty="0" smtClean="0"/>
              <a:t>Turn complaints into requests.</a:t>
            </a:r>
          </a:p>
          <a:p>
            <a:pPr lvl="1"/>
            <a:r>
              <a:rPr lang="en-US" altLang="en-US" sz="2200" dirty="0" smtClean="0"/>
              <a:t>Leave past anger in the past.</a:t>
            </a:r>
          </a:p>
        </p:txBody>
      </p:sp>
      <p:sp>
        <p:nvSpPr>
          <p:cNvPr id="2" name="Footer Placeholder 1"/>
          <p:cNvSpPr>
            <a:spLocks noGrp="1"/>
          </p:cNvSpPr>
          <p:nvPr>
            <p:ph type="ftr" sz="quarter" idx="3"/>
          </p:nvPr>
        </p:nvSpPr>
        <p:spPr/>
        <p:txBody>
          <a:bodyPr/>
          <a:lstStyle/>
          <a:p>
            <a:r>
              <a:rPr lang="en-GB" dirty="0" smtClean="0"/>
              <a:t>© 2016 Pearson Education, Inc. </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r>
              <a:rPr lang="en-US" altLang="en-US" dirty="0" smtClean="0"/>
              <a:t>Taking Physical Action</a:t>
            </a:r>
          </a:p>
        </p:txBody>
      </p:sp>
      <p:sp>
        <p:nvSpPr>
          <p:cNvPr id="92163" name="Rectangle 3"/>
          <p:cNvSpPr>
            <a:spLocks noGrp="1" noChangeArrowheads="1"/>
          </p:cNvSpPr>
          <p:nvPr>
            <p:ph idx="1"/>
          </p:nvPr>
        </p:nvSpPr>
        <p:spPr/>
        <p:txBody>
          <a:bodyPr/>
          <a:lstStyle/>
          <a:p>
            <a:r>
              <a:rPr lang="en-US" altLang="en-US" dirty="0" smtClean="0"/>
              <a:t>Exercise regularly.</a:t>
            </a:r>
          </a:p>
          <a:p>
            <a:r>
              <a:rPr lang="en-US" altLang="en-US" dirty="0" smtClean="0"/>
              <a:t>Get enough sleep.</a:t>
            </a:r>
          </a:p>
          <a:p>
            <a:r>
              <a:rPr lang="en-US" dirty="0" smtClean="0"/>
              <a:t>Practice self-nurturing.</a:t>
            </a:r>
            <a:endParaRPr lang="en-US" altLang="en-US" dirty="0" smtClean="0"/>
          </a:p>
          <a:p>
            <a:r>
              <a:rPr lang="en-US" altLang="en-US" dirty="0" smtClean="0"/>
              <a:t>Eat healthfully.</a:t>
            </a:r>
          </a:p>
        </p:txBody>
      </p:sp>
      <p:sp>
        <p:nvSpPr>
          <p:cNvPr id="2" name="Footer Placeholder 1"/>
          <p:cNvSpPr>
            <a:spLocks noGrp="1"/>
          </p:cNvSpPr>
          <p:nvPr>
            <p:ph type="ftr" sz="quarter" idx="3"/>
          </p:nvPr>
        </p:nvSpPr>
        <p:spPr/>
        <p:txBody>
          <a:bodyPr/>
          <a:lstStyle/>
          <a:p>
            <a:r>
              <a:rPr lang="en-GB" dirty="0" smtClean="0"/>
              <a:t>© 2016 Pearson Education, Inc. </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5"/>
          <p:cNvSpPr>
            <a:spLocks noGrp="1" noChangeArrowheads="1"/>
          </p:cNvSpPr>
          <p:nvPr>
            <p:ph type="title"/>
          </p:nvPr>
        </p:nvSpPr>
        <p:spPr/>
        <p:txBody>
          <a:bodyPr/>
          <a:lstStyle/>
          <a:p>
            <a:r>
              <a:rPr lang="en-US" altLang="en-US" dirty="0" smtClean="0"/>
              <a:t>Managing Your Time </a:t>
            </a:r>
          </a:p>
        </p:txBody>
      </p:sp>
      <p:sp>
        <p:nvSpPr>
          <p:cNvPr id="49156" name="Rectangle 6"/>
          <p:cNvSpPr>
            <a:spLocks noGrp="1" noChangeArrowheads="1"/>
          </p:cNvSpPr>
          <p:nvPr>
            <p:ph idx="1"/>
          </p:nvPr>
        </p:nvSpPr>
        <p:spPr/>
        <p:txBody>
          <a:bodyPr/>
          <a:lstStyle/>
          <a:p>
            <a:r>
              <a:rPr lang="en-US" altLang="en-US" sz="2400" dirty="0" smtClean="0"/>
              <a:t>Use the following time-management tips in your stress-management program:</a:t>
            </a:r>
          </a:p>
          <a:p>
            <a:pPr lvl="1"/>
            <a:r>
              <a:rPr lang="en-US" altLang="en-US" sz="2400" dirty="0" smtClean="0"/>
              <a:t>Do one thing at a time.</a:t>
            </a:r>
          </a:p>
          <a:p>
            <a:pPr lvl="1"/>
            <a:r>
              <a:rPr lang="en-US" altLang="en-US" sz="2400" dirty="0" smtClean="0"/>
              <a:t>Clean off your desk.</a:t>
            </a:r>
          </a:p>
          <a:p>
            <a:pPr lvl="1"/>
            <a:r>
              <a:rPr lang="en-US" altLang="en-US" sz="2400" dirty="0" smtClean="0"/>
              <a:t>Prioritize your tasks.</a:t>
            </a:r>
          </a:p>
          <a:p>
            <a:pPr lvl="1"/>
            <a:r>
              <a:rPr lang="en-US" altLang="en-US" sz="2400" dirty="0" smtClean="0"/>
              <a:t>Find a clean, comfortable place to work, and avoid interruptions.</a:t>
            </a:r>
          </a:p>
          <a:p>
            <a:pPr lvl="1"/>
            <a:r>
              <a:rPr lang="en-US" altLang="en-US" sz="2400" dirty="0" smtClean="0"/>
              <a:t>Reward yourself for work completed.</a:t>
            </a:r>
          </a:p>
          <a:p>
            <a:pPr lvl="1"/>
            <a:r>
              <a:rPr lang="en-US" altLang="en-US" sz="2400" dirty="0" smtClean="0"/>
              <a:t>Work when you</a:t>
            </a:r>
            <a:r>
              <a:rPr lang="fr-FR" altLang="en-US" sz="2400" dirty="0" smtClean="0"/>
              <a:t>'</a:t>
            </a:r>
            <a:r>
              <a:rPr lang="en-US" altLang="en-US" sz="2400" dirty="0" smtClean="0"/>
              <a:t>re at your best.</a:t>
            </a:r>
          </a:p>
          <a:p>
            <a:pPr lvl="1"/>
            <a:r>
              <a:rPr lang="en-US" altLang="en-US" sz="2400" dirty="0" smtClean="0"/>
              <a:t>Break overwhelming tasks into small pieces, and allocate a certain amount of time to each.</a:t>
            </a:r>
          </a:p>
          <a:p>
            <a:pPr lvl="1"/>
            <a:r>
              <a:rPr lang="en-US" altLang="en-US" sz="2400" dirty="0" smtClean="0"/>
              <a:t>Remember that time is precious. </a:t>
            </a:r>
          </a:p>
        </p:txBody>
      </p:sp>
      <p:sp>
        <p:nvSpPr>
          <p:cNvPr id="2" name="Footer Placeholder 1"/>
          <p:cNvSpPr>
            <a:spLocks noGrp="1"/>
          </p:cNvSpPr>
          <p:nvPr>
            <p:ph type="ftr" sz="quarter" idx="3"/>
          </p:nvPr>
        </p:nvSpPr>
        <p:spPr/>
        <p:txBody>
          <a:bodyPr/>
          <a:lstStyle/>
          <a:p>
            <a:r>
              <a:rPr lang="en-GB" dirty="0" smtClean="0"/>
              <a:t>© 2016 Pearson Education, Inc. </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5"/>
          <p:cNvSpPr>
            <a:spLocks noGrp="1" noChangeArrowheads="1"/>
          </p:cNvSpPr>
          <p:nvPr>
            <p:ph type="title"/>
          </p:nvPr>
        </p:nvSpPr>
        <p:spPr/>
        <p:txBody>
          <a:bodyPr/>
          <a:lstStyle/>
          <a:p>
            <a:r>
              <a:rPr lang="en-US" altLang="en-US" dirty="0" smtClean="0"/>
              <a:t>Consider Downshifting </a:t>
            </a:r>
          </a:p>
        </p:txBody>
      </p:sp>
      <p:sp>
        <p:nvSpPr>
          <p:cNvPr id="53252" name="Rectangle 6"/>
          <p:cNvSpPr>
            <a:spLocks noGrp="1" noChangeArrowheads="1"/>
          </p:cNvSpPr>
          <p:nvPr>
            <p:ph idx="1"/>
          </p:nvPr>
        </p:nvSpPr>
        <p:spPr>
          <a:xfrm>
            <a:off x="365125" y="1141413"/>
            <a:ext cx="8229600" cy="5415550"/>
          </a:xfrm>
        </p:spPr>
        <p:txBody>
          <a:bodyPr/>
          <a:lstStyle/>
          <a:p>
            <a:r>
              <a:rPr lang="en-US" altLang="en-US" dirty="0" smtClean="0"/>
              <a:t>Downshifting involves a fundamental alteration in values and honest introspection about what is important in life.</a:t>
            </a:r>
          </a:p>
          <a:p>
            <a:r>
              <a:rPr lang="en-US" altLang="en-US" dirty="0" smtClean="0"/>
              <a:t>It is important to consider the following:</a:t>
            </a:r>
          </a:p>
          <a:p>
            <a:pPr lvl="1"/>
            <a:r>
              <a:rPr lang="en-US" altLang="en-US" dirty="0" smtClean="0"/>
              <a:t>Plan for health care costs.</a:t>
            </a:r>
          </a:p>
          <a:p>
            <a:pPr lvl="1"/>
            <a:r>
              <a:rPr lang="en-US" altLang="en-US" dirty="0" smtClean="0"/>
              <a:t>Determine your ultimate goal.</a:t>
            </a:r>
          </a:p>
          <a:p>
            <a:pPr lvl="1"/>
            <a:r>
              <a:rPr lang="en-US" altLang="en-US" dirty="0" smtClean="0"/>
              <a:t>Make both short- and long-term plans for simplifying your life.</a:t>
            </a:r>
          </a:p>
          <a:p>
            <a:pPr lvl="1"/>
            <a:r>
              <a:rPr lang="en-US" altLang="en-US" dirty="0" smtClean="0"/>
              <a:t>Complete a financial inventory.</a:t>
            </a:r>
          </a:p>
          <a:p>
            <a:pPr lvl="1"/>
            <a:r>
              <a:rPr lang="en-US" altLang="en-US" dirty="0" smtClean="0"/>
              <a:t>Select the right career.</a:t>
            </a:r>
          </a:p>
          <a:p>
            <a:pPr lvl="1"/>
            <a:r>
              <a:rPr lang="en-US" altLang="en-US" dirty="0" smtClean="0"/>
              <a:t>Consider options for saving money. </a:t>
            </a:r>
          </a:p>
        </p:txBody>
      </p:sp>
      <p:sp>
        <p:nvSpPr>
          <p:cNvPr id="2" name="Footer Placeholder 1"/>
          <p:cNvSpPr>
            <a:spLocks noGrp="1"/>
          </p:cNvSpPr>
          <p:nvPr>
            <p:ph type="ftr" sz="quarter" idx="3"/>
          </p:nvPr>
        </p:nvSpPr>
        <p:spPr/>
        <p:txBody>
          <a:bodyPr/>
          <a:lstStyle/>
          <a:p>
            <a:r>
              <a:rPr lang="en-GB" dirty="0" smtClean="0"/>
              <a:t>© 2016 Pearson Education, Inc. </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6"/>
          <p:cNvSpPr>
            <a:spLocks noGrp="1" noChangeArrowheads="1"/>
          </p:cNvSpPr>
          <p:nvPr>
            <p:ph type="title"/>
          </p:nvPr>
        </p:nvSpPr>
        <p:spPr>
          <a:xfrm>
            <a:off x="0" y="0"/>
            <a:ext cx="9144000" cy="1077218"/>
          </a:xfrm>
        </p:spPr>
        <p:txBody>
          <a:bodyPr/>
          <a:lstStyle/>
          <a:p>
            <a:r>
              <a:rPr lang="en-US" altLang="en-US" dirty="0" smtClean="0"/>
              <a:t>Relaxation Techniques for Stress Management</a:t>
            </a:r>
          </a:p>
        </p:txBody>
      </p:sp>
      <p:sp>
        <p:nvSpPr>
          <p:cNvPr id="55300" name="Rectangle 7"/>
          <p:cNvSpPr>
            <a:spLocks noGrp="1" noChangeArrowheads="1"/>
          </p:cNvSpPr>
          <p:nvPr>
            <p:ph idx="1"/>
          </p:nvPr>
        </p:nvSpPr>
        <p:spPr/>
        <p:txBody>
          <a:bodyPr/>
          <a:lstStyle/>
          <a:p>
            <a:r>
              <a:rPr lang="en-US" altLang="en-US" dirty="0" smtClean="0"/>
              <a:t>Relaxation techniques for reducing stress have been practiced for centuries, and there is a wide selection from which to choose. </a:t>
            </a:r>
          </a:p>
          <a:p>
            <a:r>
              <a:rPr lang="en-US" altLang="en-US" dirty="0" smtClean="0"/>
              <a:t>Yoga is an ancient practice that combines meditation, stretching, and breathing exercises to relax, refresh, and rejuvenate the practitioner.</a:t>
            </a:r>
          </a:p>
        </p:txBody>
      </p:sp>
      <p:sp>
        <p:nvSpPr>
          <p:cNvPr id="2" name="Footer Placeholder 1"/>
          <p:cNvSpPr>
            <a:spLocks noGrp="1"/>
          </p:cNvSpPr>
          <p:nvPr>
            <p:ph type="ftr" sz="quarter" idx="3"/>
          </p:nvPr>
        </p:nvSpPr>
        <p:spPr/>
        <p:txBody>
          <a:bodyPr/>
          <a:lstStyle/>
          <a:p>
            <a:r>
              <a:rPr lang="en-GB" dirty="0" smtClean="0"/>
              <a:t>© 2016 Pearson Education, Inc. </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5"/>
          <p:cNvSpPr>
            <a:spLocks noGrp="1" noChangeArrowheads="1"/>
          </p:cNvSpPr>
          <p:nvPr>
            <p:ph type="title"/>
          </p:nvPr>
        </p:nvSpPr>
        <p:spPr/>
        <p:txBody>
          <a:bodyPr/>
          <a:lstStyle/>
          <a:p>
            <a:r>
              <a:rPr lang="en-US" altLang="en-US" dirty="0" smtClean="0"/>
              <a:t>Other Relaxation Techniques</a:t>
            </a:r>
          </a:p>
        </p:txBody>
      </p:sp>
      <p:sp>
        <p:nvSpPr>
          <p:cNvPr id="57348" name="Rectangle 6"/>
          <p:cNvSpPr>
            <a:spLocks noGrp="1" noChangeArrowheads="1"/>
          </p:cNvSpPr>
          <p:nvPr>
            <p:ph idx="1"/>
          </p:nvPr>
        </p:nvSpPr>
        <p:spPr/>
        <p:txBody>
          <a:bodyPr/>
          <a:lstStyle/>
          <a:p>
            <a:r>
              <a:rPr lang="en-US" altLang="en-US" dirty="0" smtClean="0"/>
              <a:t>Qigong</a:t>
            </a:r>
          </a:p>
          <a:p>
            <a:r>
              <a:rPr lang="en-US" altLang="en-US" dirty="0" smtClean="0"/>
              <a:t>Tai chi</a:t>
            </a:r>
          </a:p>
          <a:p>
            <a:r>
              <a:rPr lang="en-US" altLang="en-US" dirty="0" smtClean="0"/>
              <a:t>Diaphragmatic or deep breathing</a:t>
            </a:r>
          </a:p>
          <a:p>
            <a:r>
              <a:rPr lang="en-US" altLang="en-US" dirty="0" smtClean="0"/>
              <a:t>Meditation</a:t>
            </a:r>
          </a:p>
          <a:p>
            <a:r>
              <a:rPr lang="en-US" altLang="en-US" dirty="0" smtClean="0"/>
              <a:t>Visualization</a:t>
            </a:r>
          </a:p>
          <a:p>
            <a:r>
              <a:rPr lang="en-US" altLang="en-US" dirty="0" smtClean="0"/>
              <a:t>Progressive muscle relaxation</a:t>
            </a:r>
          </a:p>
          <a:p>
            <a:r>
              <a:rPr lang="en-US" altLang="en-US" dirty="0" smtClean="0"/>
              <a:t>Massage therapy</a:t>
            </a:r>
          </a:p>
          <a:p>
            <a:r>
              <a:rPr lang="en-US" altLang="en-US" dirty="0" smtClean="0"/>
              <a:t>Biofeedback</a:t>
            </a:r>
          </a:p>
          <a:p>
            <a:r>
              <a:rPr lang="en-US" altLang="en-US" dirty="0" smtClean="0"/>
              <a:t>Hypnosis</a:t>
            </a:r>
          </a:p>
        </p:txBody>
      </p:sp>
      <p:sp>
        <p:nvSpPr>
          <p:cNvPr id="2" name="Footer Placeholder 1"/>
          <p:cNvSpPr>
            <a:spLocks noGrp="1"/>
          </p:cNvSpPr>
          <p:nvPr>
            <p:ph type="ftr" sz="quarter" idx="3"/>
          </p:nvPr>
        </p:nvSpPr>
        <p:spPr/>
        <p:txBody>
          <a:bodyPr/>
          <a:lstStyle/>
          <a:p>
            <a:r>
              <a:rPr lang="en-GB" dirty="0" smtClean="0"/>
              <a:t>© 2016 Pearson Education, Inc. </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5"/>
          <p:cNvSpPr>
            <a:spLocks noGrp="1" noChangeArrowheads="1"/>
          </p:cNvSpPr>
          <p:nvPr>
            <p:ph type="title"/>
          </p:nvPr>
        </p:nvSpPr>
        <p:spPr>
          <a:xfrm>
            <a:off x="1188720" y="0"/>
            <a:ext cx="7955280" cy="1077218"/>
          </a:xfrm>
        </p:spPr>
        <p:txBody>
          <a:bodyPr/>
          <a:lstStyle/>
          <a:p>
            <a:r>
              <a:rPr lang="en-US" dirty="0"/>
              <a:t>ABC News Video: Meditating to Happiness</a:t>
            </a:r>
          </a:p>
        </p:txBody>
      </p:sp>
      <p:sp>
        <p:nvSpPr>
          <p:cNvPr id="28676" name="Rectangle 16"/>
          <p:cNvSpPr>
            <a:spLocks noGrp="1" noChangeArrowheads="1"/>
          </p:cNvSpPr>
          <p:nvPr>
            <p:ph idx="1"/>
          </p:nvPr>
        </p:nvSpPr>
        <p:spPr/>
        <p:txBody>
          <a:bodyPr/>
          <a:lstStyle/>
          <a:p>
            <a:pPr marL="0" indent="0">
              <a:buNone/>
            </a:pPr>
            <a:r>
              <a:rPr lang="en-US" b="1" dirty="0" smtClean="0"/>
              <a:t>Discussion Questions</a:t>
            </a:r>
          </a:p>
          <a:p>
            <a:r>
              <a:rPr lang="en-US" dirty="0" smtClean="0"/>
              <a:t>Discuss </a:t>
            </a:r>
            <a:r>
              <a:rPr lang="en-US" dirty="0"/>
              <a:t>the positive effects of meditation as supported by the research in the video.</a:t>
            </a:r>
          </a:p>
          <a:p>
            <a:r>
              <a:rPr lang="en-US" dirty="0" smtClean="0"/>
              <a:t>What </a:t>
            </a:r>
            <a:r>
              <a:rPr lang="en-US" dirty="0"/>
              <a:t>are differences in disposition between those who meditate and those who do not meditate?</a:t>
            </a:r>
          </a:p>
          <a:p>
            <a:r>
              <a:rPr lang="en-US" dirty="0" smtClean="0"/>
              <a:t>Discuss </a:t>
            </a:r>
            <a:r>
              <a:rPr lang="en-US" dirty="0"/>
              <a:t>the positive impact meditation may have in the workplace or in school settings.</a:t>
            </a:r>
          </a:p>
        </p:txBody>
      </p:sp>
      <p:sp>
        <p:nvSpPr>
          <p:cNvPr id="11" name="Footer Placeholder 10"/>
          <p:cNvSpPr>
            <a:spLocks noGrp="1"/>
          </p:cNvSpPr>
          <p:nvPr>
            <p:ph type="ftr" sz="quarter" idx="3"/>
          </p:nvPr>
        </p:nvSpPr>
        <p:spPr/>
        <p:txBody>
          <a:bodyPr/>
          <a:lstStyle/>
          <a:p>
            <a:r>
              <a:rPr lang="en-GB" smtClean="0"/>
              <a:t>© 2016 Pearson Education, Inc.</a:t>
            </a:r>
            <a:endParaRPr lang="en-GB" dirty="0"/>
          </a:p>
        </p:txBody>
      </p:sp>
      <p:pic>
        <p:nvPicPr>
          <p:cNvPr id="18" name="Picture 17" descr="ABCNewswht7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973" y="131064"/>
            <a:ext cx="124777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PlayVideo-01">
            <a:hlinkClick r:id="rId5" action="ppaction://hlinkfil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829" y="533400"/>
            <a:ext cx="125571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191200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6"/>
          <p:cNvSpPr>
            <a:spLocks noGrp="1" noChangeArrowheads="1"/>
          </p:cNvSpPr>
          <p:nvPr>
            <p:ph type="title"/>
          </p:nvPr>
        </p:nvSpPr>
        <p:spPr/>
        <p:txBody>
          <a:bodyPr/>
          <a:lstStyle/>
          <a:p>
            <a:r>
              <a:rPr lang="en-US" altLang="en-US" dirty="0" smtClean="0"/>
              <a:t>Diaphragmatic Breathing</a:t>
            </a:r>
          </a:p>
        </p:txBody>
      </p:sp>
      <p:pic>
        <p:nvPicPr>
          <p:cNvPr id="19" name="Picture 18" descr="figure_03_05_labeled.jpg"/>
          <p:cNvPicPr>
            <a:picLocks noChangeAspect="1"/>
          </p:cNvPicPr>
          <p:nvPr/>
        </p:nvPicPr>
        <p:blipFill rotWithShape="1">
          <a:blip r:embed="rId3">
            <a:extLst>
              <a:ext uri="{28A0092B-C50C-407E-A947-70E740481C1C}">
                <a14:useLocalDpi xmlns:a14="http://schemas.microsoft.com/office/drawing/2010/main" val="0"/>
              </a:ext>
            </a:extLst>
          </a:blip>
          <a:srcRect b="2557"/>
          <a:stretch/>
        </p:blipFill>
        <p:spPr>
          <a:xfrm>
            <a:off x="1371600" y="1081852"/>
            <a:ext cx="6400800" cy="5015546"/>
          </a:xfrm>
          <a:prstGeom prst="rect">
            <a:avLst/>
          </a:prstGeom>
        </p:spPr>
      </p:pic>
      <p:sp>
        <p:nvSpPr>
          <p:cNvPr id="2" name="Footer Placeholder 1"/>
          <p:cNvSpPr>
            <a:spLocks noGrp="1"/>
          </p:cNvSpPr>
          <p:nvPr>
            <p:ph type="ftr" sz="quarter" idx="3"/>
          </p:nvPr>
        </p:nvSpPr>
        <p:spPr/>
        <p:txBody>
          <a:bodyPr/>
          <a:lstStyle/>
          <a:p>
            <a:r>
              <a:rPr lang="en-GB" dirty="0" smtClean="0"/>
              <a:t>© 2016 Pearson Education, Inc. </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Grp="1" noChangeArrowheads="1"/>
          </p:cNvSpPr>
          <p:nvPr>
            <p:ph type="title"/>
          </p:nvPr>
        </p:nvSpPr>
        <p:spPr/>
        <p:txBody>
          <a:bodyPr/>
          <a:lstStyle/>
          <a:p>
            <a:r>
              <a:rPr lang="en-US" altLang="en-US" dirty="0" smtClean="0"/>
              <a:t>Did you </a:t>
            </a:r>
            <a:r>
              <a:rPr lang="en-US" altLang="en-US" i="1" dirty="0" smtClean="0"/>
              <a:t>PREPARE</a:t>
            </a:r>
            <a:r>
              <a:rPr lang="en-US" altLang="en-US" dirty="0" smtClean="0"/>
              <a:t> and did you </a:t>
            </a:r>
            <a:r>
              <a:rPr lang="en-US" altLang="en-US" i="1" dirty="0" smtClean="0"/>
              <a:t>LEARN</a:t>
            </a:r>
            <a:r>
              <a:rPr lang="en-US" altLang="en-US" dirty="0" smtClean="0"/>
              <a:t>?</a:t>
            </a:r>
          </a:p>
        </p:txBody>
      </p:sp>
      <p:sp>
        <p:nvSpPr>
          <p:cNvPr id="8196" name="Rectangle 6"/>
          <p:cNvSpPr>
            <a:spLocks noGrp="1" noChangeArrowheads="1"/>
          </p:cNvSpPr>
          <p:nvPr>
            <p:ph idx="1"/>
          </p:nvPr>
        </p:nvSpPr>
        <p:spPr/>
        <p:txBody>
          <a:bodyPr/>
          <a:lstStyle/>
          <a:p>
            <a:r>
              <a:rPr lang="en-US" altLang="en-US" dirty="0" smtClean="0"/>
              <a:t>Discuss the sources of stress and examine the unique stressors that affect college students.</a:t>
            </a:r>
          </a:p>
          <a:p>
            <a:r>
              <a:rPr lang="en-US" altLang="en-US" dirty="0" smtClean="0"/>
              <a:t>Explore stress-management techniques and ways to enrich your life with positive experiences and attitudes. </a:t>
            </a:r>
          </a:p>
        </p:txBody>
      </p:sp>
      <p:sp>
        <p:nvSpPr>
          <p:cNvPr id="2" name="Footer Placeholder 1"/>
          <p:cNvSpPr>
            <a:spLocks noGrp="1"/>
          </p:cNvSpPr>
          <p:nvPr>
            <p:ph type="ftr" sz="quarter" idx="3"/>
          </p:nvPr>
        </p:nvSpPr>
        <p:spPr/>
        <p:txBody>
          <a:bodyPr/>
          <a:lstStyle/>
          <a:p>
            <a:r>
              <a:rPr lang="en-GB" dirty="0" smtClean="0"/>
              <a:t>© 2016 Pearson Education, Inc. </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6"/>
          <p:cNvSpPr>
            <a:spLocks noGrp="1" noChangeArrowheads="1"/>
          </p:cNvSpPr>
          <p:nvPr>
            <p:ph type="title"/>
          </p:nvPr>
        </p:nvSpPr>
        <p:spPr/>
        <p:txBody>
          <a:bodyPr/>
          <a:lstStyle/>
          <a:p>
            <a:r>
              <a:rPr lang="en-US" altLang="en-US" dirty="0" smtClean="0"/>
              <a:t>Progressive Muscle Relaxation</a:t>
            </a:r>
          </a:p>
        </p:txBody>
      </p:sp>
      <p:sp>
        <p:nvSpPr>
          <p:cNvPr id="61445" name="Rectangle 7"/>
          <p:cNvSpPr>
            <a:spLocks noGrp="1" noChangeArrowheads="1"/>
          </p:cNvSpPr>
          <p:nvPr>
            <p:ph idx="1"/>
          </p:nvPr>
        </p:nvSpPr>
        <p:spPr/>
        <p:txBody>
          <a:bodyPr/>
          <a:lstStyle/>
          <a:p>
            <a:r>
              <a:rPr lang="en-US" altLang="en-US" dirty="0" smtClean="0"/>
              <a:t>Sit or lie down in a comfortable position and follow the steps described above to increase your awareness of tension in your body.</a:t>
            </a:r>
          </a:p>
        </p:txBody>
      </p:sp>
      <p:pic>
        <p:nvPicPr>
          <p:cNvPr id="16" name="Picture 15" descr="figure_03_06_labeled.jpg"/>
          <p:cNvPicPr>
            <a:picLocks noChangeAspect="1"/>
          </p:cNvPicPr>
          <p:nvPr/>
        </p:nvPicPr>
        <p:blipFill rotWithShape="1">
          <a:blip r:embed="rId3">
            <a:extLst>
              <a:ext uri="{28A0092B-C50C-407E-A947-70E740481C1C}">
                <a14:useLocalDpi xmlns:a14="http://schemas.microsoft.com/office/drawing/2010/main" val="0"/>
              </a:ext>
            </a:extLst>
          </a:blip>
          <a:srcRect b="4474"/>
          <a:stretch/>
        </p:blipFill>
        <p:spPr>
          <a:xfrm>
            <a:off x="318309" y="2595672"/>
            <a:ext cx="8601456" cy="3849172"/>
          </a:xfrm>
          <a:prstGeom prst="rect">
            <a:avLst/>
          </a:prstGeom>
        </p:spPr>
      </p:pic>
      <p:sp>
        <p:nvSpPr>
          <p:cNvPr id="2" name="Footer Placeholder 1"/>
          <p:cNvSpPr>
            <a:spLocks noGrp="1"/>
          </p:cNvSpPr>
          <p:nvPr>
            <p:ph type="ftr" sz="quarter" idx="3"/>
          </p:nvPr>
        </p:nvSpPr>
        <p:spPr/>
        <p:txBody>
          <a:bodyPr/>
          <a:lstStyle/>
          <a:p>
            <a:r>
              <a:rPr lang="en-GB" dirty="0" smtClean="0"/>
              <a:t>© 2016 Pearson Education, Inc. </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5"/>
          <p:cNvSpPr>
            <a:spLocks noGrp="1" noChangeArrowheads="1"/>
          </p:cNvSpPr>
          <p:nvPr>
            <p:ph type="title"/>
          </p:nvPr>
        </p:nvSpPr>
        <p:spPr/>
        <p:txBody>
          <a:bodyPr/>
          <a:lstStyle/>
          <a:p>
            <a:r>
              <a:rPr lang="en-US" altLang="en-US" dirty="0" smtClean="0"/>
              <a:t>Assessing Yourself</a:t>
            </a:r>
            <a:r>
              <a:rPr lang="en-US" dirty="0" smtClean="0"/>
              <a:t>—</a:t>
            </a:r>
            <a:r>
              <a:rPr lang="en-US" altLang="en-US" dirty="0" smtClean="0"/>
              <a:t>A Personal Inventory</a:t>
            </a:r>
          </a:p>
        </p:txBody>
      </p:sp>
      <p:sp>
        <p:nvSpPr>
          <p:cNvPr id="63492" name="Rectangle 6"/>
          <p:cNvSpPr>
            <a:spLocks noGrp="1" noChangeArrowheads="1"/>
          </p:cNvSpPr>
          <p:nvPr>
            <p:ph idx="1"/>
          </p:nvPr>
        </p:nvSpPr>
        <p:spPr>
          <a:xfrm>
            <a:off x="365125" y="1141413"/>
            <a:ext cx="8229600" cy="5255624"/>
          </a:xfrm>
        </p:spPr>
        <p:txBody>
          <a:bodyPr/>
          <a:lstStyle/>
          <a:p>
            <a:r>
              <a:rPr lang="en-US" altLang="en-US" dirty="0" smtClean="0"/>
              <a:t>Go </a:t>
            </a:r>
            <a:r>
              <a:rPr lang="en-US" altLang="en-US" dirty="0"/>
              <a:t>online to MasteringHealth to take the </a:t>
            </a:r>
            <a:r>
              <a:rPr lang="en-US" altLang="en-US" dirty="0" smtClean="0"/>
              <a:t>"How </a:t>
            </a:r>
            <a:r>
              <a:rPr lang="en-US" altLang="en-US" dirty="0"/>
              <a:t>Stressed Are You</a:t>
            </a:r>
            <a:r>
              <a:rPr lang="en-US" altLang="en-US" dirty="0" smtClean="0"/>
              <a:t>?" </a:t>
            </a:r>
            <a:r>
              <a:rPr lang="en-US" altLang="en-US" dirty="0"/>
              <a:t>assessment</a:t>
            </a:r>
            <a:r>
              <a:rPr lang="en-US" altLang="en-US" dirty="0" smtClean="0"/>
              <a:t>.</a:t>
            </a:r>
          </a:p>
          <a:p>
            <a:r>
              <a:rPr lang="en-US" altLang="en-US" dirty="0" smtClean="0"/>
              <a:t>What was your score on the stress test?</a:t>
            </a:r>
          </a:p>
          <a:p>
            <a:r>
              <a:rPr lang="en-US" altLang="en-US" dirty="0" smtClean="0"/>
              <a:t>Do you believe you can take steps to manage the stress in your life better?</a:t>
            </a:r>
          </a:p>
          <a:p>
            <a:r>
              <a:rPr lang="en-US" altLang="en-US" dirty="0" smtClean="0"/>
              <a:t>How mindful are you of stressors and how often do you work to restore homeostasis in your life?</a:t>
            </a:r>
          </a:p>
          <a:p>
            <a:r>
              <a:rPr lang="en-US" altLang="en-US" dirty="0" smtClean="0"/>
              <a:t>As you leave class, consider a new method that you might try to use to help you control your stress response.</a:t>
            </a:r>
          </a:p>
        </p:txBody>
      </p:sp>
      <p:sp>
        <p:nvSpPr>
          <p:cNvPr id="2" name="Footer Placeholder 1"/>
          <p:cNvSpPr>
            <a:spLocks noGrp="1"/>
          </p:cNvSpPr>
          <p:nvPr>
            <p:ph type="ftr" sz="quarter" idx="3"/>
          </p:nvPr>
        </p:nvSpPr>
        <p:spPr/>
        <p:txBody>
          <a:bodyPr/>
          <a:lstStyle/>
          <a:p>
            <a:r>
              <a:rPr lang="en-GB" dirty="0" smtClean="0"/>
              <a:t>© 2016 Pearson Education, Inc. </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p:cNvSpPr>
            <a:spLocks noGrp="1" noChangeArrowheads="1"/>
          </p:cNvSpPr>
          <p:nvPr>
            <p:ph type="title"/>
          </p:nvPr>
        </p:nvSpPr>
        <p:spPr/>
        <p:txBody>
          <a:bodyPr/>
          <a:lstStyle/>
          <a:p>
            <a:r>
              <a:rPr lang="en-US" altLang="en-US" dirty="0" smtClean="0"/>
              <a:t>What Is Stress?</a:t>
            </a:r>
          </a:p>
        </p:txBody>
      </p:sp>
      <p:sp>
        <p:nvSpPr>
          <p:cNvPr id="10244" name="Rectangle 6"/>
          <p:cNvSpPr>
            <a:spLocks noGrp="1" noChangeArrowheads="1"/>
          </p:cNvSpPr>
          <p:nvPr>
            <p:ph idx="1"/>
          </p:nvPr>
        </p:nvSpPr>
        <p:spPr/>
        <p:txBody>
          <a:bodyPr/>
          <a:lstStyle/>
          <a:p>
            <a:r>
              <a:rPr lang="en-US" altLang="en-US" i="1" dirty="0" smtClean="0"/>
              <a:t>Stress</a:t>
            </a:r>
            <a:r>
              <a:rPr lang="en-US" altLang="en-US" dirty="0" smtClean="0"/>
              <a:t>—a real or imagined threat to one</a:t>
            </a:r>
            <a:r>
              <a:rPr lang="fr-FR" altLang="en-US" dirty="0" smtClean="0"/>
              <a:t>'</a:t>
            </a:r>
            <a:r>
              <a:rPr lang="en-US" altLang="en-US" dirty="0" smtClean="0"/>
              <a:t>s </a:t>
            </a:r>
            <a:br>
              <a:rPr lang="en-US" altLang="en-US" dirty="0" smtClean="0"/>
            </a:br>
            <a:r>
              <a:rPr lang="en-US" altLang="en-US" dirty="0" smtClean="0"/>
              <a:t>being—leads to a series of physiological responses and adaptations.</a:t>
            </a:r>
          </a:p>
          <a:p>
            <a:r>
              <a:rPr lang="en-US" altLang="en-US" dirty="0" smtClean="0"/>
              <a:t>A </a:t>
            </a:r>
            <a:r>
              <a:rPr lang="en-US" altLang="en-US" i="1" dirty="0" smtClean="0"/>
              <a:t>stressor</a:t>
            </a:r>
            <a:r>
              <a:rPr lang="en-US" altLang="en-US" dirty="0" smtClean="0"/>
              <a:t> is a physical, social, or psychological event or condition that upsets homeostasis and produces a stress response.</a:t>
            </a:r>
          </a:p>
        </p:txBody>
      </p:sp>
      <p:sp>
        <p:nvSpPr>
          <p:cNvPr id="2" name="Footer Placeholder 1"/>
          <p:cNvSpPr>
            <a:spLocks noGrp="1"/>
          </p:cNvSpPr>
          <p:nvPr>
            <p:ph type="ftr" sz="quarter" idx="3"/>
          </p:nvPr>
        </p:nvSpPr>
        <p:spPr/>
        <p:txBody>
          <a:bodyPr/>
          <a:lstStyle/>
          <a:p>
            <a:r>
              <a:rPr lang="en-GB" dirty="0" smtClean="0"/>
              <a:t>© 2016 Pearson Education, Inc. </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8"/>
          <p:cNvSpPr>
            <a:spLocks noGrp="1" noChangeArrowheads="1"/>
          </p:cNvSpPr>
          <p:nvPr>
            <p:ph type="title"/>
          </p:nvPr>
        </p:nvSpPr>
        <p:spPr/>
        <p:txBody>
          <a:bodyPr/>
          <a:lstStyle/>
          <a:p>
            <a:r>
              <a:rPr lang="en-US" altLang="en-US" dirty="0" err="1" smtClean="0"/>
              <a:t>Isn</a:t>
            </a:r>
            <a:r>
              <a:rPr lang="fr-FR" altLang="en-US" dirty="0" smtClean="0"/>
              <a:t>'</a:t>
            </a:r>
            <a:r>
              <a:rPr lang="en-US" altLang="en-US" dirty="0" smtClean="0"/>
              <a:t>t Some Stress Healthy?</a:t>
            </a:r>
          </a:p>
        </p:txBody>
      </p:sp>
      <p:sp>
        <p:nvSpPr>
          <p:cNvPr id="2" name="Content Placeholder 1"/>
          <p:cNvSpPr>
            <a:spLocks noGrp="1"/>
          </p:cNvSpPr>
          <p:nvPr>
            <p:ph idx="1"/>
          </p:nvPr>
        </p:nvSpPr>
        <p:spPr/>
        <p:txBody>
          <a:bodyPr/>
          <a:lstStyle/>
          <a:p>
            <a:r>
              <a:rPr lang="en-US" dirty="0"/>
              <a:t>Stress </a:t>
            </a:r>
            <a:r>
              <a:rPr lang="en-US" dirty="0" err="1" smtClean="0"/>
              <a:t>isn</a:t>
            </a:r>
            <a:r>
              <a:rPr lang="fr-FR" dirty="0" smtClean="0"/>
              <a:t>'</a:t>
            </a:r>
            <a:r>
              <a:rPr lang="en-US" dirty="0" smtClean="0"/>
              <a:t>t </a:t>
            </a:r>
            <a:r>
              <a:rPr lang="en-US" dirty="0"/>
              <a:t>necessarily bad for you! </a:t>
            </a:r>
          </a:p>
        </p:txBody>
      </p:sp>
      <p:pic>
        <p:nvPicPr>
          <p:cNvPr id="19" name="Picture 18" descr="misc_03_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984324"/>
            <a:ext cx="6400800" cy="4300466"/>
          </a:xfrm>
          <a:prstGeom prst="rect">
            <a:avLst/>
          </a:prstGeom>
        </p:spPr>
      </p:pic>
      <p:sp>
        <p:nvSpPr>
          <p:cNvPr id="3" name="Footer Placeholder 2"/>
          <p:cNvSpPr>
            <a:spLocks noGrp="1"/>
          </p:cNvSpPr>
          <p:nvPr>
            <p:ph type="ftr" sz="quarter" idx="3"/>
          </p:nvPr>
        </p:nvSpPr>
        <p:spPr/>
        <p:txBody>
          <a:bodyPr/>
          <a:lstStyle/>
          <a:p>
            <a:r>
              <a:rPr lang="en-GB" dirty="0" smtClean="0"/>
              <a:t>© 2016 Pearson Education, Inc. </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5"/>
          <p:cNvSpPr>
            <a:spLocks noGrp="1" noChangeArrowheads="1"/>
          </p:cNvSpPr>
          <p:nvPr>
            <p:ph type="title"/>
          </p:nvPr>
        </p:nvSpPr>
        <p:spPr/>
        <p:txBody>
          <a:bodyPr/>
          <a:lstStyle/>
          <a:p>
            <a:r>
              <a:rPr lang="en-US" altLang="en-US" dirty="0" smtClean="0"/>
              <a:t>What Is Stress?</a:t>
            </a:r>
          </a:p>
        </p:txBody>
      </p:sp>
      <p:sp>
        <p:nvSpPr>
          <p:cNvPr id="14340" name="Rectangle 6"/>
          <p:cNvSpPr>
            <a:spLocks noGrp="1" noChangeArrowheads="1"/>
          </p:cNvSpPr>
          <p:nvPr>
            <p:ph idx="1"/>
          </p:nvPr>
        </p:nvSpPr>
        <p:spPr/>
        <p:txBody>
          <a:bodyPr/>
          <a:lstStyle/>
          <a:p>
            <a:r>
              <a:rPr lang="en-US" altLang="en-US" i="1" dirty="0" smtClean="0"/>
              <a:t>Distress</a:t>
            </a:r>
            <a:r>
              <a:rPr lang="en-US" altLang="en-US" dirty="0" smtClean="0"/>
              <a:t> is stress that can have a detrimental effect on health. We view it as negative stress. Examples may include taking an exam or not being able to pay one</a:t>
            </a:r>
            <a:r>
              <a:rPr lang="fr-FR" altLang="en-US" dirty="0" smtClean="0"/>
              <a:t>'</a:t>
            </a:r>
            <a:r>
              <a:rPr lang="en-US" altLang="en-US" dirty="0" smtClean="0"/>
              <a:t>s monthly bills.</a:t>
            </a:r>
          </a:p>
          <a:p>
            <a:r>
              <a:rPr lang="en-US" altLang="en-US" i="1" dirty="0" smtClean="0"/>
              <a:t>Eustress</a:t>
            </a:r>
            <a:r>
              <a:rPr lang="en-US" altLang="en-US" dirty="0" smtClean="0"/>
              <a:t> is positive stress and can present opportunities for personal growth. Planning a wedding or major event or going on a first date are examples.</a:t>
            </a:r>
          </a:p>
        </p:txBody>
      </p:sp>
      <p:sp>
        <p:nvSpPr>
          <p:cNvPr id="2" name="Footer Placeholder 1"/>
          <p:cNvSpPr>
            <a:spLocks noGrp="1"/>
          </p:cNvSpPr>
          <p:nvPr>
            <p:ph type="ftr" sz="quarter" idx="3"/>
          </p:nvPr>
        </p:nvSpPr>
        <p:spPr/>
        <p:txBody>
          <a:bodyPr/>
          <a:lstStyle/>
          <a:p>
            <a:r>
              <a:rPr lang="en-GB" dirty="0" smtClean="0"/>
              <a:t>© 2016 Pearson Education, Inc. </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5"/>
          <p:cNvSpPr>
            <a:spLocks noGrp="1" noChangeArrowheads="1"/>
          </p:cNvSpPr>
          <p:nvPr>
            <p:ph type="title"/>
          </p:nvPr>
        </p:nvSpPr>
        <p:spPr/>
        <p:txBody>
          <a:bodyPr/>
          <a:lstStyle/>
          <a:p>
            <a:r>
              <a:rPr lang="en-US" altLang="en-US" dirty="0" smtClean="0"/>
              <a:t>What Is Stress?</a:t>
            </a:r>
          </a:p>
        </p:txBody>
      </p:sp>
      <p:sp>
        <p:nvSpPr>
          <p:cNvPr id="16388" name="Rectangle 6"/>
          <p:cNvSpPr>
            <a:spLocks noGrp="1" noChangeArrowheads="1"/>
          </p:cNvSpPr>
          <p:nvPr>
            <p:ph idx="1"/>
          </p:nvPr>
        </p:nvSpPr>
        <p:spPr/>
        <p:txBody>
          <a:bodyPr/>
          <a:lstStyle/>
          <a:p>
            <a:r>
              <a:rPr lang="en-US" altLang="en-US" i="1" dirty="0" smtClean="0"/>
              <a:t>Acute stress</a:t>
            </a:r>
            <a:r>
              <a:rPr lang="en-US" altLang="en-US" dirty="0" smtClean="0"/>
              <a:t> is the short-term physiological response to an immediate perceived threat. When someone cuts in front of us on the freeway, for example, we take action to avoid the car immediately.</a:t>
            </a:r>
          </a:p>
          <a:p>
            <a:r>
              <a:rPr lang="en-US" altLang="en-US" i="1" dirty="0" smtClean="0"/>
              <a:t>Chronic stress</a:t>
            </a:r>
            <a:r>
              <a:rPr lang="en-US" altLang="en-US" dirty="0" smtClean="0"/>
              <a:t> is an ongoing state of physiological arousal in response to ongoing or numerous perceived threats. During your first few days at a new job, you might experience this kind of stress.</a:t>
            </a:r>
          </a:p>
        </p:txBody>
      </p:sp>
      <p:sp>
        <p:nvSpPr>
          <p:cNvPr id="2" name="Footer Placeholder 1"/>
          <p:cNvSpPr>
            <a:spLocks noGrp="1"/>
          </p:cNvSpPr>
          <p:nvPr>
            <p:ph type="ftr" sz="quarter" idx="3"/>
          </p:nvPr>
        </p:nvSpPr>
        <p:spPr/>
        <p:txBody>
          <a:bodyPr/>
          <a:lstStyle/>
          <a:p>
            <a:r>
              <a:rPr lang="en-GB" dirty="0" smtClean="0"/>
              <a:t>© 2016 Pearson Education, Inc. </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title"/>
          </p:nvPr>
        </p:nvSpPr>
        <p:spPr/>
        <p:txBody>
          <a:bodyPr/>
          <a:lstStyle/>
          <a:p>
            <a:r>
              <a:rPr lang="en-US" altLang="en-US" dirty="0" smtClean="0"/>
              <a:t>Your Body</a:t>
            </a:r>
            <a:r>
              <a:rPr lang="fr-FR" altLang="en-US" dirty="0" smtClean="0"/>
              <a:t>'</a:t>
            </a:r>
            <a:r>
              <a:rPr lang="en-US" altLang="en-US" dirty="0" smtClean="0"/>
              <a:t>s Response to Stress</a:t>
            </a:r>
          </a:p>
        </p:txBody>
      </p:sp>
      <p:sp>
        <p:nvSpPr>
          <p:cNvPr id="18436" name="Rectangle 6"/>
          <p:cNvSpPr>
            <a:spLocks noGrp="1" noChangeArrowheads="1"/>
          </p:cNvSpPr>
          <p:nvPr>
            <p:ph idx="1"/>
          </p:nvPr>
        </p:nvSpPr>
        <p:spPr/>
        <p:txBody>
          <a:bodyPr/>
          <a:lstStyle/>
          <a:p>
            <a:r>
              <a:rPr lang="en-US" altLang="en-US" dirty="0" smtClean="0"/>
              <a:t>When stress levels are low, the body is often in a state of homeostasis: All body systems are operating smoothly to maintain equilibrium.</a:t>
            </a:r>
          </a:p>
          <a:p>
            <a:r>
              <a:rPr lang="en-US" altLang="en-US" dirty="0" smtClean="0"/>
              <a:t>Fight-or-flight response</a:t>
            </a:r>
          </a:p>
          <a:p>
            <a:r>
              <a:rPr lang="en-US" altLang="en-US" dirty="0" smtClean="0"/>
              <a:t>The general adaptation syndrome (GAS), characterized by Hans Selye in 1936, has three distinct phases:</a:t>
            </a:r>
          </a:p>
          <a:p>
            <a:pPr marL="971550" lvl="1" indent="-514350">
              <a:buClrTx/>
              <a:buFont typeface="+mj-lt"/>
              <a:buAutoNum type="arabicPeriod"/>
            </a:pPr>
            <a:r>
              <a:rPr lang="en-US" altLang="en-US" dirty="0" smtClean="0"/>
              <a:t>Alarm phase</a:t>
            </a:r>
          </a:p>
          <a:p>
            <a:pPr marL="971550" lvl="1" indent="-514350">
              <a:buClrTx/>
              <a:buFont typeface="+mj-lt"/>
              <a:buAutoNum type="arabicPeriod"/>
            </a:pPr>
            <a:r>
              <a:rPr lang="en-US" altLang="en-US" dirty="0" smtClean="0"/>
              <a:t>Resistance phase </a:t>
            </a:r>
          </a:p>
          <a:p>
            <a:pPr marL="971550" lvl="1" indent="-514350">
              <a:buClrTx/>
              <a:buFont typeface="+mj-lt"/>
              <a:buAutoNum type="arabicPeriod"/>
            </a:pPr>
            <a:r>
              <a:rPr lang="en-US" altLang="en-US" dirty="0" smtClean="0"/>
              <a:t>Exhaustion phase</a:t>
            </a:r>
          </a:p>
        </p:txBody>
      </p:sp>
      <p:sp>
        <p:nvSpPr>
          <p:cNvPr id="2" name="Footer Placeholder 1"/>
          <p:cNvSpPr>
            <a:spLocks noGrp="1"/>
          </p:cNvSpPr>
          <p:nvPr>
            <p:ph type="ftr" sz="quarter" idx="3"/>
          </p:nvPr>
        </p:nvSpPr>
        <p:spPr/>
        <p:txBody>
          <a:bodyPr/>
          <a:lstStyle/>
          <a:p>
            <a:r>
              <a:rPr lang="en-GB" dirty="0" smtClean="0"/>
              <a:t>© 2016 Pearson Education, Inc. </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6"/>
          <p:cNvSpPr>
            <a:spLocks noGrp="1" noChangeArrowheads="1"/>
          </p:cNvSpPr>
          <p:nvPr>
            <p:ph type="title"/>
          </p:nvPr>
        </p:nvSpPr>
        <p:spPr/>
        <p:txBody>
          <a:bodyPr/>
          <a:lstStyle/>
          <a:p>
            <a:r>
              <a:rPr lang="en-US" altLang="en-US" dirty="0" smtClean="0"/>
              <a:t>The General Adaptation Syndrome (GAS)</a:t>
            </a:r>
          </a:p>
        </p:txBody>
      </p:sp>
      <p:pic>
        <p:nvPicPr>
          <p:cNvPr id="19" name="Picture 18" descr="figure_03_01_labeled.jpg"/>
          <p:cNvPicPr>
            <a:picLocks noChangeAspect="1"/>
          </p:cNvPicPr>
          <p:nvPr/>
        </p:nvPicPr>
        <p:blipFill rotWithShape="1">
          <a:blip r:embed="rId3">
            <a:extLst>
              <a:ext uri="{28A0092B-C50C-407E-A947-70E740481C1C}">
                <a14:useLocalDpi xmlns:a14="http://schemas.microsoft.com/office/drawing/2010/main" val="0"/>
              </a:ext>
            </a:extLst>
          </a:blip>
          <a:srcRect b="2767"/>
          <a:stretch/>
        </p:blipFill>
        <p:spPr>
          <a:xfrm>
            <a:off x="1828800" y="1123335"/>
            <a:ext cx="5486400" cy="4931183"/>
          </a:xfrm>
          <a:prstGeom prst="rect">
            <a:avLst/>
          </a:prstGeom>
        </p:spPr>
      </p:pic>
      <p:sp>
        <p:nvSpPr>
          <p:cNvPr id="2" name="Footer Placeholder 1"/>
          <p:cNvSpPr>
            <a:spLocks noGrp="1"/>
          </p:cNvSpPr>
          <p:nvPr>
            <p:ph type="ftr" sz="quarter" idx="3"/>
          </p:nvPr>
        </p:nvSpPr>
        <p:spPr/>
        <p:txBody>
          <a:bodyPr/>
          <a:lstStyle/>
          <a:p>
            <a:r>
              <a:rPr lang="en-GB" dirty="0" smtClean="0"/>
              <a:t>© 2016 Pearson Education, Inc. </a:t>
            </a:r>
            <a:endParaRPr lang="en-GB"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980</TotalTime>
  <Words>3226</Words>
  <Application>Microsoft Macintosh PowerPoint</Application>
  <PresentationFormat>On-screen Show (4:3)</PresentationFormat>
  <Paragraphs>269</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HA5Lect_template</vt:lpstr>
      <vt:lpstr>Chapter 3:  Managing Stress and Coping with Life's Challenges</vt:lpstr>
      <vt:lpstr>Did you PREPARE and did you LEARN?</vt:lpstr>
      <vt:lpstr>Did you PREPARE and did you LEARN?</vt:lpstr>
      <vt:lpstr>What Is Stress?</vt:lpstr>
      <vt:lpstr>Isn't Some Stress Healthy?</vt:lpstr>
      <vt:lpstr>What Is Stress?</vt:lpstr>
      <vt:lpstr>What Is Stress?</vt:lpstr>
      <vt:lpstr>Your Body's Response to Stress</vt:lpstr>
      <vt:lpstr>The General Adaptation Syndrome (GAS)</vt:lpstr>
      <vt:lpstr>The General Adaptation Syndrome (GAS)</vt:lpstr>
      <vt:lpstr>The Body's Acute Stress Response</vt:lpstr>
      <vt:lpstr>Common Physical Symptoms of Stress</vt:lpstr>
      <vt:lpstr>Life Effects of Stress</vt:lpstr>
      <vt:lpstr>Why Do You Always Get Sick during Finals Week?</vt:lpstr>
      <vt:lpstr>Intellectual Effects of Stress</vt:lpstr>
      <vt:lpstr>Psychological Effects of Stress</vt:lpstr>
      <vt:lpstr>See It! Video: Stress Can Damage Women's Health</vt:lpstr>
      <vt:lpstr>What Stresses Us?</vt:lpstr>
      <vt:lpstr>What Causes Stress?</vt:lpstr>
      <vt:lpstr>What Causes Stress?</vt:lpstr>
      <vt:lpstr>Managing Stress in College</vt:lpstr>
      <vt:lpstr>Fight the Anger Urge </vt:lpstr>
      <vt:lpstr>Taking Physical Action</vt:lpstr>
      <vt:lpstr>Managing Your Time </vt:lpstr>
      <vt:lpstr>Consider Downshifting </vt:lpstr>
      <vt:lpstr>Relaxation Techniques for Stress Management</vt:lpstr>
      <vt:lpstr>Other Relaxation Techniques</vt:lpstr>
      <vt:lpstr>ABC News Video: Meditating to Happiness</vt:lpstr>
      <vt:lpstr>Diaphragmatic Breathing</vt:lpstr>
      <vt:lpstr>Progressive Muscle Relaxation</vt:lpstr>
      <vt:lpstr>Assessing Yourself—A Personal Inventory</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Sankar P</cp:lastModifiedBy>
  <cp:revision>115</cp:revision>
  <dcterms:created xsi:type="dcterms:W3CDTF">2007-09-26T05:29:17Z</dcterms:created>
  <dcterms:modified xsi:type="dcterms:W3CDTF">2015-01-29T05:32:18Z</dcterms:modified>
</cp:coreProperties>
</file>