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7"/>
  </p:notesMasterIdLst>
  <p:handoutMasterIdLst>
    <p:handoutMasterId r:id="rId48"/>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304" r:id="rId26"/>
    <p:sldId id="284" r:id="rId27"/>
    <p:sldId id="285" r:id="rId28"/>
    <p:sldId id="286" r:id="rId29"/>
    <p:sldId id="287" r:id="rId30"/>
    <p:sldId id="288" r:id="rId31"/>
    <p:sldId id="305"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3900" autoAdjust="0"/>
  </p:normalViewPr>
  <p:slideViewPr>
    <p:cSldViewPr snapToGrid="0">
      <p:cViewPr varScale="1">
        <p:scale>
          <a:sx n="142" d="100"/>
          <a:sy n="142" d="100"/>
        </p:scale>
        <p:origin x="-2184"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29/01/15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 to identify</a:t>
            </a:r>
            <a:r>
              <a:rPr lang="en-US" dirty="0">
                <a:ea typeface="ＭＳ Ｐゴシック" charset="0"/>
              </a:rPr>
              <a:t> where they are on this continuum and to consider steps they might take to move in a more positive direction.</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1D5EF89-3CD3-5549-B8D5-EC0433D1ED89}" type="slidenum">
              <a:rPr lang="en-US" sz="1200"/>
              <a:pPr/>
              <a:t>12</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Since the focus of this text is on self-assessment and positive change, </a:t>
            </a:r>
            <a:r>
              <a:rPr lang="en-US" b="1" dirty="0">
                <a:ea typeface="ＭＳ Ｐゴシック" charset="0"/>
              </a:rPr>
              <a:t>ask students to evaluate</a:t>
            </a:r>
            <a:r>
              <a:rPr lang="en-US" dirty="0">
                <a:ea typeface="ＭＳ Ｐゴシック" charset="0"/>
              </a:rPr>
              <a:t> both their family and friend relationships. How do they manage conflict? Could their ability to listen and talk be improved?</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2DE93F-5D8E-4F4C-BED5-AE83B6A3680C}" type="slidenum">
              <a:rPr lang="en-US" sz="1200"/>
              <a:pPr/>
              <a:t>13</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According to the National Center for Complementary and Alternative Medicine (NCCAM), </a:t>
            </a:r>
            <a:r>
              <a:rPr lang="en-US" i="1" dirty="0">
                <a:ea typeface="ＭＳ Ｐゴシック" charset="0"/>
              </a:rPr>
              <a:t>spirituality</a:t>
            </a:r>
            <a:r>
              <a:rPr lang="en-US" dirty="0">
                <a:ea typeface="ＭＳ Ｐゴシック" charset="0"/>
              </a:rPr>
              <a:t> is broader in meaning than </a:t>
            </a:r>
            <a:r>
              <a:rPr lang="en-US" i="1" dirty="0">
                <a:ea typeface="ＭＳ Ｐゴシック" charset="0"/>
              </a:rPr>
              <a:t>religion</a:t>
            </a:r>
            <a:r>
              <a:rPr lang="en-US" dirty="0">
                <a:ea typeface="ＭＳ Ｐゴシック" charset="0"/>
              </a:rPr>
              <a:t> and is defined as an </a:t>
            </a:r>
            <a:r>
              <a:rPr lang="en-US" dirty="0" smtClean="0">
                <a:ea typeface="ＭＳ Ｐゴシック" charset="0"/>
              </a:rPr>
              <a:t>individual</a:t>
            </a:r>
            <a:r>
              <a:rPr lang="fr-FR" dirty="0" smtClean="0">
                <a:ea typeface="ＭＳ Ｐゴシック" charset="0"/>
              </a:rPr>
              <a:t>'</a:t>
            </a:r>
            <a:r>
              <a:rPr lang="en-US" dirty="0" smtClean="0">
                <a:ea typeface="ＭＳ Ｐゴシック" charset="0"/>
              </a:rPr>
              <a:t>s </a:t>
            </a:r>
            <a:r>
              <a:rPr lang="en-US" dirty="0">
                <a:ea typeface="ＭＳ Ｐゴシック" charset="0"/>
              </a:rPr>
              <a:t>sense of purpose and meaning in life. It goes beyond material values.</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It can be hard for some students to view spiritual health outside of a </a:t>
            </a:r>
            <a:r>
              <a:rPr lang="en-US" dirty="0" smtClean="0">
                <a:ea typeface="ＭＳ Ｐゴシック" charset="0"/>
              </a:rPr>
              <a:t>"higher power" </a:t>
            </a:r>
            <a:r>
              <a:rPr lang="en-US" dirty="0">
                <a:ea typeface="ＭＳ Ｐゴシック" charset="0"/>
              </a:rPr>
              <a:t>entity. </a:t>
            </a:r>
            <a:r>
              <a:rPr lang="en-US" b="1" dirty="0">
                <a:ea typeface="ＭＳ Ｐゴシック" charset="0"/>
              </a:rPr>
              <a:t>Have students work in groups</a:t>
            </a:r>
            <a:r>
              <a:rPr lang="en-US" dirty="0">
                <a:ea typeface="ＭＳ Ｐゴシック" charset="0"/>
              </a:rPr>
              <a:t> and ask each group to define spiritual health. Compare the definitions on the board.</a:t>
            </a: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D4E57A-D40C-4D47-993D-CAF576D27340}" type="slidenum">
              <a:rPr lang="en-US" sz="1200"/>
              <a:pPr/>
              <a:t>14</a:t>
            </a:fld>
            <a:endParaRPr 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If any of these components is affecting psychological health negatively, suggest that students create lists of ways in which it could be overcome or managed.</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DD715EF-CB79-EF4B-93C5-BFAD616C8549}" type="slidenum">
              <a:rPr lang="en-US" sz="1200"/>
              <a:pPr/>
              <a:t>15</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A good exercise here is to </a:t>
            </a:r>
            <a:r>
              <a:rPr lang="en-US" b="1" dirty="0">
                <a:ea typeface="ＭＳ Ｐゴシック" charset="0"/>
              </a:rPr>
              <a:t>ask students to create</a:t>
            </a:r>
            <a:r>
              <a:rPr lang="en-US" dirty="0">
                <a:ea typeface="ＭＳ Ｐゴシック" charset="0"/>
              </a:rPr>
              <a:t> a continuum for each of these dimensions—happiness, hopefulness, optimism, and contentment. Have them mark where they are in relation to the concept, but tell them that they must make a decision and cannot put themselves in the middle.</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Now ask students</a:t>
            </a:r>
            <a:r>
              <a:rPr lang="en-US" dirty="0">
                <a:ea typeface="ＭＳ Ｐゴシック" charset="0"/>
              </a:rPr>
              <a:t> </a:t>
            </a:r>
            <a:r>
              <a:rPr lang="en-US" b="1" dirty="0">
                <a:ea typeface="ＭＳ Ｐゴシック" charset="0"/>
              </a:rPr>
              <a:t>to list</a:t>
            </a:r>
            <a:r>
              <a:rPr lang="en-US" dirty="0">
                <a:ea typeface="ＭＳ Ｐゴシック" charset="0"/>
              </a:rPr>
              <a:t> positive factors above each line that help them maintain that place and negative items below the line that are holding them back. How can they move these negative items into the positive column?</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CD3FA10-916D-D449-8301-3735F14D65DB}" type="slidenum">
              <a:rPr lang="en-US" sz="1200"/>
              <a:pPr/>
              <a:t>17</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Everyone suffers from bouts of mild depression at some time or other. The key to moving forward is the ability to recognize that </a:t>
            </a:r>
            <a:r>
              <a:rPr lang="en-US" dirty="0" smtClean="0">
                <a:ea typeface="ＭＳ Ｐゴシック" charset="0"/>
              </a:rPr>
              <a:t>"this </a:t>
            </a:r>
            <a:r>
              <a:rPr lang="en-US" dirty="0">
                <a:ea typeface="ＭＳ Ｐゴシック" charset="0"/>
              </a:rPr>
              <a:t>is temporary, this will pass, and I (the individual) have control</a:t>
            </a:r>
            <a:r>
              <a:rPr lang="en-US" dirty="0" smtClean="0">
                <a:ea typeface="ＭＳ Ｐゴシック" charset="0"/>
              </a:rPr>
              <a:t>."</a:t>
            </a:r>
            <a:endParaRPr lang="en-US" dirty="0">
              <a:ea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9B21F01-9606-DE45-83FF-D25DCC5531D9}" type="slidenum">
              <a:rPr lang="en-US" sz="1200"/>
              <a:pPr/>
              <a:t>19</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 to evaluate</a:t>
            </a:r>
            <a:r>
              <a:rPr lang="en-US" dirty="0">
                <a:ea typeface="ＭＳ Ｐゴシック" charset="0"/>
              </a:rPr>
              <a:t> their mental health in relation to these factors. Are there other issues that they think should be added to this chart?</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7CF226-B684-4A47-B573-42AC0DDA7068}" type="slidenum">
              <a:rPr lang="en-US" sz="1200"/>
              <a:pPr/>
              <a:t>20</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dirty="0">
                <a:ea typeface="ＭＳ Ｐゴシック" charset="0"/>
              </a:rPr>
              <a:t>Discuss differences in depression based on gender. Note that women are more likely to seek help than men and consider how men might be encouraged to change in that respect.</a:t>
            </a:r>
          </a:p>
        </p:txBody>
      </p:sp>
      <p:sp>
        <p:nvSpPr>
          <p:cNvPr id="737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D6B130C-4C3C-0345-9B20-7220DDCF3CF6}" type="slidenum">
              <a:rPr lang="en-US" sz="1200"/>
              <a:pPr algn="r" eaLnBrk="1" hangingPunct="1"/>
              <a:t>23</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577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782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
        <p:nvSpPr>
          <p:cNvPr id="798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F3CAC08-84B7-3D4E-B76F-8B11E1B16382}" type="slidenum">
              <a:rPr lang="en-US" sz="1200"/>
              <a:pPr algn="r" eaLnBrk="1" hangingPunct="1"/>
              <a:t>27</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2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397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601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b="1" dirty="0">
                <a:ea typeface="ＭＳ Ｐゴシック" charset="0"/>
              </a:rPr>
              <a:t>Ask students to consider</a:t>
            </a:r>
            <a:r>
              <a:rPr lang="en-US" dirty="0">
                <a:ea typeface="ＭＳ Ｐゴシック" charset="0"/>
              </a:rPr>
              <a:t> one of their personal fears. For many, this will be public speaking. Put a list of the fears on the board and ask how these fears might be minimized</a:t>
            </a:r>
            <a:r>
              <a:rPr lang="en-US" dirty="0" smtClean="0">
                <a:ea typeface="ＭＳ Ｐゴシック" charset="0"/>
              </a:rPr>
              <a:t>. </a:t>
            </a:r>
            <a:endParaRPr lang="en-US" dirty="0">
              <a:ea typeface="ＭＳ Ｐゴシック" charset="0"/>
            </a:endParaRPr>
          </a:p>
        </p:txBody>
      </p:sp>
      <p:sp>
        <p:nvSpPr>
          <p:cNvPr id="890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A3DACA4-8E37-E248-85F3-AFEAEADC9FB3}" type="slidenum">
              <a:rPr lang="en-US" sz="1200"/>
              <a:pPr algn="r" eaLnBrk="1" hangingPunct="1"/>
              <a:t>32</a:t>
            </a:fld>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
        <p:nvSpPr>
          <p:cNvPr id="911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C6EFDD-7B06-FB4E-86EE-573A31D718D9}" type="slidenum">
              <a:rPr lang="en-US" sz="1200" i="1"/>
              <a:pPr algn="r"/>
              <a:t>33</a:t>
            </a:fld>
            <a:endParaRPr lang="en-US" sz="1200" i="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318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5234" name="Rectangle 1027"/>
          <p:cNvSpPr>
            <a:spLocks noGrp="1" noChangeArrowheads="1"/>
          </p:cNvSpPr>
          <p:nvPr>
            <p:ph type="body" idx="1"/>
          </p:nvPr>
        </p:nvSpPr>
        <p:spPr bwMode="auto">
          <a:solidFill>
            <a:srgbClr val="FFFFFF"/>
          </a:solidFill>
          <a:ln>
            <a:solidFill>
              <a:srgbClr val="000000"/>
            </a:solidFill>
            <a:miter lim="800000"/>
            <a:headEnd/>
            <a:tailEnd/>
          </a:ln>
        </p:spPr>
        <p:txBody>
          <a:bodyPr/>
          <a:lstStyle/>
          <a:p>
            <a:r>
              <a:rPr lang="en-US" dirty="0">
                <a:ea typeface="ＭＳ Ｐゴシック" charset="0"/>
              </a:rPr>
              <a:t>These brain images reveal a significant reduction in brain activity in a person with untreated schizophrenia. Yellow and red identify areas of greatest activity, and blue signifies reduced activity.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28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933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137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
        <p:nvSpPr>
          <p:cNvPr id="1034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3C941AF-7AC0-824F-B82A-84062D7DC82A}" type="slidenum">
              <a:rPr lang="en-US" sz="1200"/>
              <a:pPr algn="r" eaLnBrk="1" hangingPunct="1"/>
              <a:t>39</a:t>
            </a:fld>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0547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These four components are interrelated and dynamic. As with the dimensions of physical wellness, if one of the dimensions of psychological health is out of balance, the other dimensions may also be affected.</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BFB4AF-57FC-3349-B0F2-CE165E39593A}" type="slidenum">
              <a:rPr lang="en-US" sz="1200"/>
              <a:pPr/>
              <a:t>6</a:t>
            </a:fld>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dirty="0">
                <a:ea typeface="ＭＳ Ｐゴシック" charset="0"/>
              </a:rPr>
              <a:t>Have students turn to page </a:t>
            </a:r>
            <a:r>
              <a:rPr lang="en-US" dirty="0" smtClean="0">
                <a:ea typeface="ＭＳ Ｐゴシック" charset="0"/>
              </a:rPr>
              <a:t>55 </a:t>
            </a:r>
            <a:r>
              <a:rPr lang="en-US" dirty="0">
                <a:ea typeface="ＭＳ Ｐゴシック" charset="0"/>
              </a:rPr>
              <a:t>for a closer look at Table 2.1. </a:t>
            </a:r>
          </a:p>
          <a:p>
            <a:pPr eaLnBrk="1" hangingPunct="1">
              <a:spcBef>
                <a:spcPct val="0"/>
              </a:spcBef>
            </a:pPr>
            <a:endParaRPr lang="en-US" dirty="0">
              <a:ea typeface="ＭＳ Ｐゴシック" charset="0"/>
            </a:endParaRPr>
          </a:p>
          <a:p>
            <a:pPr eaLnBrk="1" hangingPunct="1">
              <a:spcBef>
                <a:spcPct val="0"/>
              </a:spcBef>
            </a:pPr>
            <a:r>
              <a:rPr lang="en-US" dirty="0">
                <a:ea typeface="ＭＳ Ｐゴシック" charset="0"/>
              </a:rPr>
              <a:t>Identify which of the listed professionals can prescribe medications in your state</a:t>
            </a:r>
            <a:r>
              <a:rPr lang="en-US" dirty="0" smtClean="0">
                <a:ea typeface="ＭＳ Ｐゴシック" charset="0"/>
              </a:rPr>
              <a:t>. </a:t>
            </a:r>
            <a:endParaRPr lang="en-US" dirty="0">
              <a:ea typeface="ＭＳ Ｐゴシック" charset="0"/>
            </a:endParaRPr>
          </a:p>
        </p:txBody>
      </p:sp>
      <p:sp>
        <p:nvSpPr>
          <p:cNvPr id="11161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EF7F920-57C0-134B-8879-3A9B71B51403}" type="slidenum">
              <a:rPr lang="en-US" sz="1200"/>
              <a:pPr algn="r" eaLnBrk="1" hangingPunct="1"/>
              <a:t>43</a:t>
            </a:fld>
            <a:endParaRPr 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Have students turn to page </a:t>
            </a:r>
            <a:r>
              <a:rPr lang="en-US" dirty="0" smtClean="0">
                <a:ea typeface="ＭＳ Ｐゴシック" charset="0"/>
              </a:rPr>
              <a:t>56 </a:t>
            </a:r>
            <a:r>
              <a:rPr lang="en-US" dirty="0">
                <a:ea typeface="ＭＳ Ｐゴシック" charset="0"/>
              </a:rPr>
              <a:t>for a closer look at Table 2.2. </a:t>
            </a:r>
          </a:p>
          <a:p>
            <a:endParaRPr lang="en-US" dirty="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Work together to list</a:t>
            </a:r>
            <a:r>
              <a:rPr lang="en-US" dirty="0">
                <a:ea typeface="ＭＳ Ｐゴシック" charset="0"/>
              </a:rPr>
              <a:t> options for mental health therapy on the board along with the associated phone numbers.</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02A2F9F-1A83-E24C-A3D1-67D8C2F74349}" type="slidenum">
              <a:rPr lang="en-US" sz="1200"/>
              <a:pPr/>
              <a:t>45</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It might easier to define what psychological health is not rather than what it is</a:t>
            </a:r>
            <a:r>
              <a:rPr lang="en-US" dirty="0" smtClean="0">
                <a:ea typeface="ＭＳ Ｐゴシック" charset="0"/>
              </a:rPr>
              <a:t>. </a:t>
            </a:r>
            <a:endParaRPr lang="en-US" dirty="0">
              <a:ea typeface="ＭＳ Ｐゴシック" charset="0"/>
            </a:endParaRP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 to come up</a:t>
            </a:r>
            <a:r>
              <a:rPr lang="en-US" dirty="0">
                <a:ea typeface="ＭＳ Ｐゴシック" charset="0"/>
              </a:rPr>
              <a:t> with their definitions of both good and bad psychological health.</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6B131D-06A6-5846-88E9-4EC21C05C17A}" type="slidenum">
              <a:rPr lang="en-US" sz="1200"/>
              <a:pPr/>
              <a:t>7</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charset="0"/>
              </a:rPr>
              <a:t>Maslow</a:t>
            </a:r>
            <a:r>
              <a:rPr lang="fr-FR" dirty="0" smtClean="0">
                <a:ea typeface="ＭＳ Ｐゴシック" charset="0"/>
              </a:rPr>
              <a:t>'</a:t>
            </a:r>
            <a:r>
              <a:rPr lang="en-US" dirty="0" smtClean="0">
                <a:ea typeface="ＭＳ Ｐゴシック" charset="0"/>
              </a:rPr>
              <a:t>s </a:t>
            </a:r>
            <a:r>
              <a:rPr lang="en-US" dirty="0">
                <a:ea typeface="ＭＳ Ｐゴシック" charset="0"/>
              </a:rPr>
              <a:t>basic needs slide will come soon, but now is a good time to </a:t>
            </a:r>
            <a:r>
              <a:rPr lang="en-US" b="1" dirty="0">
                <a:ea typeface="ＭＳ Ｐゴシック" charset="0"/>
              </a:rPr>
              <a:t>ask students to rank</a:t>
            </a:r>
            <a:r>
              <a:rPr lang="en-US" dirty="0">
                <a:ea typeface="ＭＳ Ｐゴシック" charset="0"/>
              </a:rPr>
              <a:t> their own basic needs and then compare the two lists.</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92EDCDA-FE75-1947-9722-03453AB3EF27}" type="slidenum">
              <a:rPr lang="en-US" sz="1200"/>
              <a:pPr/>
              <a:t>8</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Psychological health is the outcome of how we think, feel, relate, and exist in our day-to-day lives. Our thoughts, perceptions, emotions, motivations, interpersonal relationships, and behaviors are a product of our experiences and the skills we have developed along the way to meet </a:t>
            </a:r>
            <a:r>
              <a:rPr lang="en-US" dirty="0" smtClean="0">
                <a:ea typeface="ＭＳ Ｐゴシック" charset="0"/>
              </a:rPr>
              <a:t>life</a:t>
            </a:r>
            <a:r>
              <a:rPr lang="fr-FR" dirty="0" smtClean="0">
                <a:ea typeface="ＭＳ Ｐゴシック" charset="0"/>
              </a:rPr>
              <a:t>'</a:t>
            </a:r>
            <a:r>
              <a:rPr lang="en-US" dirty="0" smtClean="0">
                <a:ea typeface="ＭＳ Ｐゴシック" charset="0"/>
              </a:rPr>
              <a:t>s </a:t>
            </a:r>
            <a:r>
              <a:rPr lang="en-US" dirty="0">
                <a:ea typeface="ＭＳ Ｐゴシック" charset="0"/>
              </a:rPr>
              <a:t>challenges. </a:t>
            </a:r>
          </a:p>
          <a:p>
            <a:pPr eaLnBrk="1" hangingPunct="1">
              <a:spcBef>
                <a:spcPct val="0"/>
              </a:spcBef>
            </a:pPr>
            <a:endParaRPr lang="en-US" dirty="0">
              <a:ea typeface="ＭＳ Ｐゴシック" charset="0"/>
            </a:endParaRPr>
          </a:p>
          <a:p>
            <a:pPr eaLnBrk="1" hangingPunct="1">
              <a:spcBef>
                <a:spcPct val="0"/>
              </a:spcBef>
            </a:pPr>
            <a:r>
              <a:rPr lang="en-US" b="1" dirty="0">
                <a:ea typeface="ＭＳ Ｐゴシック" charset="0"/>
              </a:rPr>
              <a:t>Ask students to brainstorm</a:t>
            </a:r>
            <a:r>
              <a:rPr lang="en-US" dirty="0">
                <a:ea typeface="ＭＳ Ｐゴシック" charset="0"/>
              </a:rPr>
              <a:t> some positive steps they could take to enhance their psychological well-being</a:t>
            </a:r>
            <a:r>
              <a:rPr lang="en-US" dirty="0" smtClean="0">
                <a:ea typeface="ＭＳ Ｐゴシック" charset="0"/>
              </a:rPr>
              <a:t>. </a:t>
            </a:r>
            <a:endParaRPr lang="en-US" dirty="0">
              <a:ea typeface="ＭＳ Ｐゴシック"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356CB7-D63D-3F47-95A9-E52B9C55FE6A}" type="slidenum">
              <a:rPr lang="en-US" sz="1200"/>
              <a:pPr/>
              <a:t>9</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Challenge students to compare</a:t>
            </a:r>
            <a:r>
              <a:rPr lang="en-US" dirty="0">
                <a:ea typeface="ＭＳ Ｐゴシック" charset="0"/>
              </a:rPr>
              <a:t> this list with the lists they created earlier. Can they justify </a:t>
            </a:r>
            <a:r>
              <a:rPr lang="en-US" dirty="0" smtClean="0">
                <a:ea typeface="ＭＳ Ｐゴシック" charset="0"/>
              </a:rPr>
              <a:t>Maslow</a:t>
            </a:r>
            <a:r>
              <a:rPr lang="fr-FR" dirty="0" smtClean="0">
                <a:ea typeface="ＭＳ Ｐゴシック" charset="0"/>
              </a:rPr>
              <a:t>'</a:t>
            </a:r>
            <a:r>
              <a:rPr lang="en-US" dirty="0" smtClean="0">
                <a:ea typeface="ＭＳ Ｐゴシック" charset="0"/>
              </a:rPr>
              <a:t>s </a:t>
            </a:r>
            <a:r>
              <a:rPr lang="en-US" dirty="0">
                <a:ea typeface="ＭＳ Ｐゴシック" charset="0"/>
              </a:rPr>
              <a:t>hierarchy, or do they see ways in which it might be improved? One common issue is that we generally teach that self-esteem and a positive self-concept are prerequisites for successful relationships, but Maslow lists social needs before esteem needs. Can this be justified?</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F7255A8-9FBF-0943-A392-9D0A614F0CF7}" type="slidenum">
              <a:rPr lang="en-US" sz="1200"/>
              <a:pPr/>
              <a:t>10</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dirty="0">
                <a:ea typeface="ＭＳ Ｐゴシック" charset="0"/>
              </a:rPr>
              <a:t>Ask students to describe</a:t>
            </a:r>
            <a:r>
              <a:rPr lang="en-US" dirty="0">
                <a:ea typeface="ＭＳ Ｐゴシック" charset="0"/>
              </a:rPr>
              <a:t> inappropriate responses to upsetting events and write them on the board. Then have them turn these inappropriate responses into more appropriate ones.</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8015733-508A-8F4D-93AD-E3A6BE510EAE}" type="slidenum">
              <a:rPr lang="en-US" sz="1200"/>
              <a:pPr/>
              <a:t>11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2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62238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8.jpeg"/><Relationship Id="rId5" Type="http://schemas.openxmlformats.org/officeDocument/2006/relationships/hyperlink" Target="antidepressant_use_among_women.mp4" TargetMode="External"/><Relationship Id="rId6"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8.jpeg"/><Relationship Id="rId5" Type="http://schemas.openxmlformats.org/officeDocument/2006/relationships/hyperlink" Target="battling_post_traumatic_stress.mp4" TargetMode="External"/><Relationship Id="rId6"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115463"/>
            <a:ext cx="3904025" cy="2627075"/>
          </a:xfrm>
        </p:spPr>
        <p:txBody>
          <a:bodyPr/>
          <a:lstStyle/>
          <a:p>
            <a:r>
              <a:rPr lang="en-US" dirty="0" smtClean="0"/>
              <a:t>Chapter 2: </a:t>
            </a:r>
            <a:br>
              <a:rPr lang="en-US" dirty="0" smtClean="0"/>
            </a:br>
            <a:r>
              <a:rPr lang="en-US" dirty="0"/>
              <a:t>Promoting and Preserving Your Psychological Health</a:t>
            </a:r>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
        <p:nvSpPr>
          <p:cNvPr id="2" name="Footer Placeholder 1"/>
          <p:cNvSpPr>
            <a:spLocks noGrp="1"/>
          </p:cNvSpPr>
          <p:nvPr>
            <p:ph type="ftr" sz="quarter" idx="3"/>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p:txBody>
          <a:bodyPr/>
          <a:lstStyle/>
          <a:p>
            <a:r>
              <a:rPr lang="en-US" dirty="0" smtClean="0"/>
              <a:t>Maslow</a:t>
            </a:r>
            <a:r>
              <a:rPr lang="fr-FR" dirty="0" smtClean="0"/>
              <a:t>'</a:t>
            </a:r>
            <a:r>
              <a:rPr lang="en-US" dirty="0" smtClean="0"/>
              <a:t>s Hierarchy of Needs</a:t>
            </a:r>
            <a:endParaRPr lang="en-US" dirty="0"/>
          </a:p>
        </p:txBody>
      </p:sp>
      <p:sp>
        <p:nvSpPr>
          <p:cNvPr id="10" name="Footer Placeholder 9"/>
          <p:cNvSpPr>
            <a:spLocks noGrp="1"/>
          </p:cNvSpPr>
          <p:nvPr>
            <p:ph type="ftr" sz="quarter" idx="10"/>
          </p:nvPr>
        </p:nvSpPr>
        <p:spPr/>
        <p:txBody>
          <a:bodyPr/>
          <a:lstStyle/>
          <a:p>
            <a:r>
              <a:rPr lang="en-GB" dirty="0" smtClean="0"/>
              <a:t>© 2016 Pearson Education, Inc.</a:t>
            </a:r>
            <a:endParaRPr lang="en-GB" dirty="0"/>
          </a:p>
        </p:txBody>
      </p:sp>
      <p:pic>
        <p:nvPicPr>
          <p:cNvPr id="11" name="Picture 10" descr="figure_02_02_labeled.jpg"/>
          <p:cNvPicPr>
            <a:picLocks noChangeAspect="1"/>
          </p:cNvPicPr>
          <p:nvPr/>
        </p:nvPicPr>
        <p:blipFill rotWithShape="1">
          <a:blip r:embed="rId3">
            <a:extLst>
              <a:ext uri="{28A0092B-C50C-407E-A947-70E740481C1C}">
                <a14:useLocalDpi xmlns:a14="http://schemas.microsoft.com/office/drawing/2010/main" val="0"/>
              </a:ext>
            </a:extLst>
          </a:blip>
          <a:srcRect b="2903"/>
          <a:stretch/>
        </p:blipFill>
        <p:spPr>
          <a:xfrm>
            <a:off x="1391488" y="846501"/>
            <a:ext cx="6357977" cy="53222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p:txBody>
          <a:bodyPr/>
          <a:lstStyle/>
          <a:p>
            <a:r>
              <a:rPr lang="en-US" dirty="0" smtClean="0"/>
              <a:t>Emotional Health</a:t>
            </a:r>
            <a:endParaRPr lang="en-US" dirty="0"/>
          </a:p>
        </p:txBody>
      </p:sp>
      <p:sp>
        <p:nvSpPr>
          <p:cNvPr id="15364" name="Rectangle 6"/>
          <p:cNvSpPr>
            <a:spLocks noGrp="1" noChangeArrowheads="1"/>
          </p:cNvSpPr>
          <p:nvPr>
            <p:ph idx="1"/>
          </p:nvPr>
        </p:nvSpPr>
        <p:spPr/>
        <p:txBody>
          <a:bodyPr/>
          <a:lstStyle/>
          <a:p>
            <a:r>
              <a:rPr lang="en-US" dirty="0" smtClean="0"/>
              <a:t>The term </a:t>
            </a:r>
            <a:r>
              <a:rPr lang="en-US" i="1" dirty="0" smtClean="0"/>
              <a:t>emotional health</a:t>
            </a:r>
            <a:r>
              <a:rPr lang="en-US" dirty="0" smtClean="0"/>
              <a:t> refers to the feeling, or subjective, side of psychological health.</a:t>
            </a:r>
          </a:p>
          <a:p>
            <a:r>
              <a:rPr lang="en-US" dirty="0" smtClean="0"/>
              <a:t>Emotionally healthy people usually respond appropriately to upsetting events. </a:t>
            </a:r>
          </a:p>
          <a:p>
            <a:r>
              <a:rPr lang="en-US" dirty="0" smtClean="0"/>
              <a:t>Emotional health affects social and intellectual health.</a:t>
            </a:r>
          </a:p>
          <a:p>
            <a:r>
              <a:rPr lang="en-US" dirty="0" smtClean="0"/>
              <a:t>Emotional turmoil may seriously affect your ability to think, reason, and act rationally.</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r>
              <a:rPr lang="en-US" dirty="0" smtClean="0"/>
              <a:t>Characteristics of Psychologically Healthy and Unhealthy People</a:t>
            </a:r>
            <a:endParaRPr lang="en-US" dirty="0"/>
          </a:p>
        </p:txBody>
      </p:sp>
      <p:sp>
        <p:nvSpPr>
          <p:cNvPr id="10" name="Footer Placeholder 9"/>
          <p:cNvSpPr>
            <a:spLocks noGrp="1"/>
          </p:cNvSpPr>
          <p:nvPr>
            <p:ph type="ftr" sz="quarter" idx="10"/>
          </p:nvPr>
        </p:nvSpPr>
        <p:spPr/>
        <p:txBody>
          <a:bodyPr/>
          <a:lstStyle/>
          <a:p>
            <a:r>
              <a:rPr lang="en-GB" dirty="0" smtClean="0"/>
              <a:t>© 2016 Pearson Education, Inc.</a:t>
            </a:r>
            <a:endParaRPr lang="en-GB" dirty="0"/>
          </a:p>
        </p:txBody>
      </p:sp>
      <p:pic>
        <p:nvPicPr>
          <p:cNvPr id="11" name="Picture 10" descr="figure_02_03_labeled.jpg"/>
          <p:cNvPicPr>
            <a:picLocks noChangeAspect="1"/>
          </p:cNvPicPr>
          <p:nvPr/>
        </p:nvPicPr>
        <p:blipFill rotWithShape="1">
          <a:blip r:embed="rId3">
            <a:extLst>
              <a:ext uri="{28A0092B-C50C-407E-A947-70E740481C1C}">
                <a14:useLocalDpi xmlns:a14="http://schemas.microsoft.com/office/drawing/2010/main" val="0"/>
              </a:ext>
            </a:extLst>
          </a:blip>
          <a:srcRect b="3341"/>
          <a:stretch/>
        </p:blipFill>
        <p:spPr>
          <a:xfrm>
            <a:off x="1017680" y="1243865"/>
            <a:ext cx="7108641" cy="496223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9"/>
          <p:cNvSpPr>
            <a:spLocks noGrp="1" noChangeArrowheads="1"/>
          </p:cNvSpPr>
          <p:nvPr>
            <p:ph type="title"/>
          </p:nvPr>
        </p:nvSpPr>
        <p:spPr/>
        <p:txBody>
          <a:bodyPr/>
          <a:lstStyle/>
          <a:p>
            <a:r>
              <a:rPr lang="en-US" dirty="0" smtClean="0"/>
              <a:t>Social Health</a:t>
            </a:r>
            <a:endParaRPr lang="en-US" dirty="0"/>
          </a:p>
        </p:txBody>
      </p:sp>
      <p:sp>
        <p:nvSpPr>
          <p:cNvPr id="17412" name="Rectangle 10"/>
          <p:cNvSpPr>
            <a:spLocks noGrp="1" noChangeArrowheads="1"/>
          </p:cNvSpPr>
          <p:nvPr>
            <p:ph idx="1"/>
          </p:nvPr>
        </p:nvSpPr>
        <p:spPr/>
        <p:txBody>
          <a:bodyPr/>
          <a:lstStyle/>
          <a:p>
            <a:r>
              <a:rPr lang="en-US" sz="2600" i="1" dirty="0" smtClean="0"/>
              <a:t>Social health</a:t>
            </a:r>
            <a:r>
              <a:rPr lang="en-US" sz="2600" dirty="0" smtClean="0"/>
              <a:t> includes your interactions with others on an individual and group basis, your ability to use social resources and support in times of need, and your ability to adapt to a variety of social situations. </a:t>
            </a:r>
          </a:p>
          <a:p>
            <a:r>
              <a:rPr lang="en-US" sz="2600" dirty="0" smtClean="0"/>
              <a:t>Socially healthy individuals enjoy a wide range of interactions with family, friends, and acquaintances,</a:t>
            </a:r>
            <a:br>
              <a:rPr lang="en-US" sz="2600" dirty="0" smtClean="0"/>
            </a:br>
            <a:r>
              <a:rPr lang="en-US" sz="2600" dirty="0" smtClean="0"/>
              <a:t>and are able to have healthy interactions with an</a:t>
            </a:r>
            <a:br>
              <a:rPr lang="en-US" sz="2600" dirty="0" smtClean="0"/>
            </a:br>
            <a:r>
              <a:rPr lang="en-US" sz="2600" dirty="0" smtClean="0"/>
              <a:t>intimate partner. </a:t>
            </a:r>
          </a:p>
          <a:p>
            <a:r>
              <a:rPr lang="en-US" sz="2600" dirty="0" smtClean="0"/>
              <a:t>Such individuals act in socially acceptable and responsible ways and find the best fit for themselves</a:t>
            </a:r>
            <a:br>
              <a:rPr lang="en-US" sz="2600" dirty="0" smtClean="0"/>
            </a:br>
            <a:r>
              <a:rPr lang="en-US" sz="2600" dirty="0" smtClean="0"/>
              <a:t>in society.</a:t>
            </a:r>
            <a:endParaRPr lang="en-US" sz="2600"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lstStyle/>
          <a:p>
            <a:r>
              <a:rPr lang="en-US" dirty="0" smtClean="0"/>
              <a:t>Spiritual Health</a:t>
            </a:r>
            <a:endParaRPr lang="en-US" dirty="0"/>
          </a:p>
        </p:txBody>
      </p:sp>
      <p:sp>
        <p:nvSpPr>
          <p:cNvPr id="18436" name="Rectangle 4"/>
          <p:cNvSpPr>
            <a:spLocks noGrp="1" noChangeArrowheads="1"/>
          </p:cNvSpPr>
          <p:nvPr>
            <p:ph idx="1"/>
          </p:nvPr>
        </p:nvSpPr>
        <p:spPr/>
        <p:txBody>
          <a:bodyPr/>
          <a:lstStyle/>
          <a:p>
            <a:r>
              <a:rPr lang="en-US" i="1" dirty="0" smtClean="0"/>
              <a:t>Spiritual health</a:t>
            </a:r>
            <a:r>
              <a:rPr lang="en-US" dirty="0" smtClean="0"/>
              <a:t> refers to the sense of belonging to something greater than the purely physical or personal dimensions of existence.</a:t>
            </a:r>
          </a:p>
          <a:p>
            <a:r>
              <a:rPr lang="en-US" dirty="0" smtClean="0"/>
              <a:t>For some, this unifying force is nature; for others, it is a connection to other people; and for still others, it is a god or some higher power.</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title"/>
          </p:nvPr>
        </p:nvSpPr>
        <p:spPr/>
        <p:txBody>
          <a:bodyPr/>
          <a:lstStyle/>
          <a:p>
            <a:r>
              <a:rPr lang="en-US" dirty="0" smtClean="0"/>
              <a:t>Factors That Influence Psychological Health</a:t>
            </a:r>
            <a:endParaRPr lang="en-US" dirty="0"/>
          </a:p>
        </p:txBody>
      </p:sp>
      <p:sp>
        <p:nvSpPr>
          <p:cNvPr id="19460" name="Rectangle 6"/>
          <p:cNvSpPr>
            <a:spLocks noGrp="1" noChangeArrowheads="1"/>
          </p:cNvSpPr>
          <p:nvPr>
            <p:ph idx="1"/>
          </p:nvPr>
        </p:nvSpPr>
        <p:spPr/>
        <p:txBody>
          <a:bodyPr/>
          <a:lstStyle/>
          <a:p>
            <a:r>
              <a:rPr lang="en-US" dirty="0" smtClean="0"/>
              <a:t>Family</a:t>
            </a:r>
          </a:p>
          <a:p>
            <a:r>
              <a:rPr lang="en-US" dirty="0" smtClean="0"/>
              <a:t>Social supports</a:t>
            </a:r>
          </a:p>
          <a:p>
            <a:r>
              <a:rPr lang="en-US" dirty="0" smtClean="0"/>
              <a:t>Community</a:t>
            </a:r>
          </a:p>
          <a:p>
            <a:r>
              <a:rPr lang="en-US" dirty="0" smtClean="0"/>
              <a:t>Self-efficacy and self-esteem</a:t>
            </a:r>
          </a:p>
          <a:p>
            <a:r>
              <a:rPr lang="en-US" dirty="0" smtClean="0"/>
              <a:t>Personality</a:t>
            </a:r>
          </a:p>
          <a:p>
            <a:pPr lvl="1"/>
            <a:r>
              <a:rPr lang="en-US" dirty="0" smtClean="0"/>
              <a:t>Personality traits related to psychological </a:t>
            </a:r>
            <a:br>
              <a:rPr lang="en-US" dirty="0" smtClean="0"/>
            </a:br>
            <a:r>
              <a:rPr lang="en-US" dirty="0" smtClean="0"/>
              <a:t>well-being include extroversion, openness to experience, emotional stability, conscientiousness, and resiliency. </a:t>
            </a:r>
          </a:p>
          <a:p>
            <a:r>
              <a:rPr lang="en-US" dirty="0" smtClean="0"/>
              <a:t>Life span and maturity</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p:txBody>
          <a:bodyPr/>
          <a:lstStyle/>
          <a:p>
            <a:r>
              <a:rPr lang="en-US" dirty="0" smtClean="0"/>
              <a:t>The Mind-Body Connection</a:t>
            </a:r>
            <a:endParaRPr lang="en-US" dirty="0"/>
          </a:p>
        </p:txBody>
      </p:sp>
      <p:sp>
        <p:nvSpPr>
          <p:cNvPr id="21508" name="Rectangle 5"/>
          <p:cNvSpPr>
            <a:spLocks noGrp="1" noChangeArrowheads="1"/>
          </p:cNvSpPr>
          <p:nvPr>
            <p:ph idx="1"/>
          </p:nvPr>
        </p:nvSpPr>
        <p:spPr/>
        <p:txBody>
          <a:bodyPr/>
          <a:lstStyle/>
          <a:p>
            <a:r>
              <a:rPr lang="en-US" i="1" dirty="0" smtClean="0"/>
              <a:t>Psychoneuroimmunology</a:t>
            </a:r>
            <a:r>
              <a:rPr lang="en-US" dirty="0" smtClean="0"/>
              <a:t> </a:t>
            </a:r>
            <a:r>
              <a:rPr lang="en-US" i="1" dirty="0" smtClean="0"/>
              <a:t>(PNI)</a:t>
            </a:r>
            <a:r>
              <a:rPr lang="en-US" dirty="0" smtClean="0"/>
              <a:t> is the study of the brain and behavior and how they affect the body</a:t>
            </a:r>
            <a:r>
              <a:rPr lang="fr-FR" dirty="0" smtClean="0"/>
              <a:t>'</a:t>
            </a:r>
            <a:r>
              <a:rPr lang="en-US" dirty="0" smtClean="0"/>
              <a:t>s immune system.</a:t>
            </a:r>
          </a:p>
          <a:p>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pic>
        <p:nvPicPr>
          <p:cNvPr id="10" name="Picture 9" descr="misc_02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689" y="2743895"/>
            <a:ext cx="3406623" cy="37438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nvPr>
        </p:nvSpPr>
        <p:spPr/>
        <p:txBody>
          <a:bodyPr/>
          <a:lstStyle/>
          <a:p>
            <a:r>
              <a:rPr lang="en-US" dirty="0" smtClean="0"/>
              <a:t>The Mind-Body Connection</a:t>
            </a:r>
            <a:endParaRPr lang="en-US" dirty="0"/>
          </a:p>
        </p:txBody>
      </p:sp>
      <p:sp>
        <p:nvSpPr>
          <p:cNvPr id="22532" name="Rectangle 4"/>
          <p:cNvSpPr>
            <a:spLocks noGrp="1" noChangeArrowheads="1"/>
          </p:cNvSpPr>
          <p:nvPr>
            <p:ph idx="1"/>
          </p:nvPr>
        </p:nvSpPr>
        <p:spPr/>
        <p:txBody>
          <a:bodyPr/>
          <a:lstStyle/>
          <a:p>
            <a:r>
              <a:rPr lang="en-US" i="1" dirty="0" smtClean="0"/>
              <a:t>Happiness</a:t>
            </a:r>
            <a:r>
              <a:rPr lang="en-US" dirty="0" smtClean="0"/>
              <a:t> is a collective term for several states in which individuals embrace the world around them.</a:t>
            </a:r>
          </a:p>
          <a:p>
            <a:r>
              <a:rPr lang="en-US" dirty="0" smtClean="0"/>
              <a:t>Hopefulness, optimism, and contentment appear to reduce the risk of some chronic diseases.</a:t>
            </a:r>
          </a:p>
          <a:p>
            <a:r>
              <a:rPr lang="en-US" dirty="0" smtClean="0"/>
              <a:t>Subjective well-being is an uplifting feeling of inner peace or an overall "feel good" state; it includes satisfaction with one</a:t>
            </a:r>
            <a:r>
              <a:rPr lang="fr-FR" dirty="0" smtClean="0"/>
              <a:t>'</a:t>
            </a:r>
            <a:r>
              <a:rPr lang="en-US" dirty="0" smtClean="0"/>
              <a:t>s present life, a relative presence of positive emotions, and a relative absence of negative emotions. </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p:txBody>
          <a:bodyPr/>
          <a:lstStyle/>
          <a:p>
            <a:r>
              <a:rPr lang="en-US" dirty="0" smtClean="0"/>
              <a:t>Strategies to Enhance Psychological Health</a:t>
            </a:r>
            <a:endParaRPr lang="en-US" dirty="0"/>
          </a:p>
        </p:txBody>
      </p:sp>
      <p:sp>
        <p:nvSpPr>
          <p:cNvPr id="23556" name="Rectangle 5"/>
          <p:cNvSpPr>
            <a:spLocks noGrp="1" noChangeArrowheads="1"/>
          </p:cNvSpPr>
          <p:nvPr>
            <p:ph idx="1"/>
          </p:nvPr>
        </p:nvSpPr>
        <p:spPr/>
        <p:txBody>
          <a:bodyPr/>
          <a:lstStyle/>
          <a:p>
            <a:r>
              <a:rPr lang="en-US" dirty="0" smtClean="0"/>
              <a:t>Develop a support group. </a:t>
            </a:r>
          </a:p>
          <a:p>
            <a:r>
              <a:rPr lang="en-US" dirty="0" smtClean="0"/>
              <a:t>Complete required tasks.</a:t>
            </a:r>
          </a:p>
          <a:p>
            <a:r>
              <a:rPr lang="en-US" dirty="0" smtClean="0"/>
              <a:t>Form realistic expectations.</a:t>
            </a:r>
          </a:p>
          <a:p>
            <a:r>
              <a:rPr lang="en-US" dirty="0" smtClean="0"/>
              <a:t>Make time for yourself.</a:t>
            </a:r>
          </a:p>
          <a:p>
            <a:r>
              <a:rPr lang="en-US" dirty="0" smtClean="0"/>
              <a:t>Maintain physical health.</a:t>
            </a:r>
          </a:p>
          <a:p>
            <a:r>
              <a:rPr lang="en-US" dirty="0" smtClean="0"/>
              <a:t>Examine problems and seek needed help.</a:t>
            </a:r>
          </a:p>
          <a:p>
            <a:r>
              <a:rPr lang="en-US" dirty="0" smtClean="0"/>
              <a:t>Get adequate sleep.</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p:txBody>
          <a:bodyPr/>
          <a:lstStyle/>
          <a:p>
            <a:r>
              <a:rPr lang="en-US" dirty="0" smtClean="0"/>
              <a:t>When Psychological Health Deteriorates</a:t>
            </a:r>
            <a:endParaRPr lang="en-US" dirty="0"/>
          </a:p>
        </p:txBody>
      </p:sp>
      <p:sp>
        <p:nvSpPr>
          <p:cNvPr id="24580" name="Rectangle 4"/>
          <p:cNvSpPr>
            <a:spLocks noGrp="1" noChangeArrowheads="1"/>
          </p:cNvSpPr>
          <p:nvPr>
            <p:ph idx="1"/>
          </p:nvPr>
        </p:nvSpPr>
        <p:spPr/>
        <p:txBody>
          <a:bodyPr/>
          <a:lstStyle/>
          <a:p>
            <a:r>
              <a:rPr lang="en-US" dirty="0" smtClean="0"/>
              <a:t>Stress, abusive relationships, anxiety, loneliness, financial upheavals, and other trauma can derail a person</a:t>
            </a:r>
            <a:r>
              <a:rPr lang="fr-FR" dirty="0" smtClean="0"/>
              <a:t>'</a:t>
            </a:r>
            <a:r>
              <a:rPr lang="en-US" dirty="0" smtClean="0"/>
              <a:t>s coping resources.</a:t>
            </a:r>
          </a:p>
          <a:p>
            <a:r>
              <a:rPr lang="en-US" dirty="0" smtClean="0"/>
              <a:t>Mental illnesses are disorders that disrupt thinking, feeling, moods, and behaviors, and cause varying degrees of impaired functioning</a:t>
            </a:r>
            <a:br>
              <a:rPr lang="en-US" dirty="0" smtClean="0"/>
            </a:br>
            <a:r>
              <a:rPr lang="en-US" dirty="0" smtClean="0"/>
              <a:t>in daily living.</a:t>
            </a:r>
          </a:p>
          <a:p>
            <a:r>
              <a:rPr lang="en-US" dirty="0" smtClean="0"/>
              <a:t>Mental health problems are common among college students, and they appear to be increasing in number and severity. </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4"/>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4111" name="Rectangle 15"/>
          <p:cNvSpPr>
            <a:spLocks noGrp="1" noChangeArrowheads="1"/>
          </p:cNvSpPr>
          <p:nvPr>
            <p:ph idx="1"/>
          </p:nvPr>
        </p:nvSpPr>
        <p:spPr>
          <a:xfrm>
            <a:off x="365125" y="1141413"/>
            <a:ext cx="8229600" cy="5253832"/>
          </a:xfrm>
        </p:spPr>
        <p:txBody>
          <a:bodyPr/>
          <a:lstStyle/>
          <a:p>
            <a:r>
              <a:rPr lang="en-US" dirty="0" smtClean="0"/>
              <a:t>Define each of the four components of psychological health, and identify the basic traits shared by psychologically healthy people.</a:t>
            </a:r>
          </a:p>
          <a:p>
            <a:r>
              <a:rPr lang="en-US" dirty="0" smtClean="0"/>
              <a:t>Learn what factors affect your psychological health. </a:t>
            </a:r>
          </a:p>
          <a:p>
            <a:r>
              <a:rPr lang="en-US" dirty="0" smtClean="0"/>
              <a:t>Describe the interactions between emotions and</a:t>
            </a:r>
            <a:br>
              <a:rPr lang="en-US" dirty="0" smtClean="0"/>
            </a:br>
            <a:r>
              <a:rPr lang="en-US" dirty="0" smtClean="0"/>
              <a:t>health.</a:t>
            </a:r>
          </a:p>
          <a:p>
            <a:r>
              <a:rPr lang="en-US" dirty="0" smtClean="0"/>
              <a:t>Discuss the positive steps you can take to enhance your psychological well-being.</a:t>
            </a:r>
          </a:p>
          <a:p>
            <a:r>
              <a:rPr lang="en-US" dirty="0" smtClean="0"/>
              <a:t>Define mental illness and discuss its prevalence</a:t>
            </a:r>
            <a:br>
              <a:rPr lang="en-US" dirty="0" smtClean="0"/>
            </a:br>
            <a:r>
              <a:rPr lang="en-US" dirty="0" smtClean="0"/>
              <a:t>among college students.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p:txBody>
          <a:bodyPr/>
          <a:lstStyle/>
          <a:p>
            <a:r>
              <a:rPr lang="en-US" dirty="0" smtClean="0"/>
              <a:t>Mental Health Concerns of American College Students, Past 12 Months</a:t>
            </a:r>
            <a:endParaRPr lang="en-US" dirty="0"/>
          </a:p>
        </p:txBody>
      </p:sp>
      <p:sp>
        <p:nvSpPr>
          <p:cNvPr id="10" name="Footer Placeholder 9"/>
          <p:cNvSpPr>
            <a:spLocks noGrp="1"/>
          </p:cNvSpPr>
          <p:nvPr>
            <p:ph type="ftr" sz="quarter" idx="10"/>
          </p:nvPr>
        </p:nvSpPr>
        <p:spPr/>
        <p:txBody>
          <a:bodyPr/>
          <a:lstStyle/>
          <a:p>
            <a:r>
              <a:rPr lang="en-GB" dirty="0" smtClean="0"/>
              <a:t>© 2016 Pearson Education, Inc.</a:t>
            </a:r>
            <a:endParaRPr lang="en-GB" dirty="0"/>
          </a:p>
        </p:txBody>
      </p:sp>
      <p:pic>
        <p:nvPicPr>
          <p:cNvPr id="11" name="Picture 10" descr="figure_02_04_labeled.jpg"/>
          <p:cNvPicPr>
            <a:picLocks noChangeAspect="1"/>
          </p:cNvPicPr>
          <p:nvPr/>
        </p:nvPicPr>
        <p:blipFill rotWithShape="1">
          <a:blip r:embed="rId3">
            <a:extLst>
              <a:ext uri="{28A0092B-C50C-407E-A947-70E740481C1C}">
                <a14:useLocalDpi xmlns:a14="http://schemas.microsoft.com/office/drawing/2010/main" val="0"/>
              </a:ext>
            </a:extLst>
          </a:blip>
          <a:srcRect b="2903"/>
          <a:stretch/>
        </p:blipFill>
        <p:spPr>
          <a:xfrm>
            <a:off x="1949713" y="1188789"/>
            <a:ext cx="5244575" cy="53222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p:txBody>
          <a:bodyPr/>
          <a:lstStyle/>
          <a:p>
            <a:r>
              <a:rPr lang="en-US" dirty="0" smtClean="0"/>
              <a:t>Mood Disorders</a:t>
            </a:r>
            <a:endParaRPr lang="en-US" dirty="0"/>
          </a:p>
        </p:txBody>
      </p:sp>
      <p:sp>
        <p:nvSpPr>
          <p:cNvPr id="26628" name="Rectangle 4"/>
          <p:cNvSpPr>
            <a:spLocks noGrp="1" noChangeArrowheads="1"/>
          </p:cNvSpPr>
          <p:nvPr>
            <p:ph idx="1"/>
          </p:nvPr>
        </p:nvSpPr>
        <p:spPr/>
        <p:txBody>
          <a:bodyPr/>
          <a:lstStyle/>
          <a:p>
            <a:r>
              <a:rPr lang="en-US" dirty="0" smtClean="0"/>
              <a:t>A chronic mood disorder—such as persistent sadness or feelings of euphoria—affects how you feel. </a:t>
            </a:r>
          </a:p>
          <a:p>
            <a:r>
              <a:rPr lang="en-US" i="1" dirty="0" smtClean="0"/>
              <a:t>Mood disorders</a:t>
            </a:r>
            <a:r>
              <a:rPr lang="en-US" dirty="0" smtClean="0"/>
              <a:t> include major depression, dysthymic disorder, bipolar disorder, and seasonal affective disorder (SAD).</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Grp="1" noChangeArrowheads="1"/>
          </p:cNvSpPr>
          <p:nvPr>
            <p:ph type="title"/>
          </p:nvPr>
        </p:nvSpPr>
        <p:spPr/>
        <p:txBody>
          <a:bodyPr/>
          <a:lstStyle/>
          <a:p>
            <a:r>
              <a:rPr lang="en-US" dirty="0" smtClean="0"/>
              <a:t>Major Depression</a:t>
            </a:r>
            <a:endParaRPr lang="en-US" dirty="0"/>
          </a:p>
        </p:txBody>
      </p:sp>
      <p:sp>
        <p:nvSpPr>
          <p:cNvPr id="27652" name="Rectangle 6"/>
          <p:cNvSpPr>
            <a:spLocks noGrp="1" noChangeArrowheads="1"/>
          </p:cNvSpPr>
          <p:nvPr>
            <p:ph idx="1"/>
          </p:nvPr>
        </p:nvSpPr>
        <p:spPr/>
        <p:txBody>
          <a:bodyPr/>
          <a:lstStyle/>
          <a:p>
            <a:r>
              <a:rPr lang="en-US" i="1" dirty="0" smtClean="0"/>
              <a:t>Major depression</a:t>
            </a:r>
            <a:r>
              <a:rPr lang="en-US" dirty="0" smtClean="0"/>
              <a:t>, or clinical depression, is characterized by a combination of symptoms that interfere with work, study, sleep, appetite, relationships, and the enjoyment of life.</a:t>
            </a:r>
          </a:p>
          <a:p>
            <a:r>
              <a:rPr lang="en-US" dirty="0" smtClean="0"/>
              <a:t>Major depression affects approximately 8 percent of the U.S. population in a given year.</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8"/>
          <p:cNvSpPr>
            <a:spLocks noGrp="1" noChangeArrowheads="1"/>
          </p:cNvSpPr>
          <p:nvPr>
            <p:ph type="title"/>
          </p:nvPr>
        </p:nvSpPr>
        <p:spPr/>
        <p:txBody>
          <a:bodyPr/>
          <a:lstStyle/>
          <a:p>
            <a:r>
              <a:rPr lang="en-US" dirty="0" smtClean="0"/>
              <a:t>Major Depression</a:t>
            </a:r>
            <a:endParaRPr lang="en-US" dirty="0"/>
          </a:p>
        </p:txBody>
      </p:sp>
      <p:sp>
        <p:nvSpPr>
          <p:cNvPr id="28676" name="Rectangle 9"/>
          <p:cNvSpPr>
            <a:spLocks noGrp="1" noChangeArrowheads="1"/>
          </p:cNvSpPr>
          <p:nvPr>
            <p:ph sz="half" idx="1"/>
          </p:nvPr>
        </p:nvSpPr>
        <p:spPr>
          <a:xfrm>
            <a:off x="365125" y="1141413"/>
            <a:ext cx="5552243" cy="5106987"/>
          </a:xfrm>
        </p:spPr>
        <p:txBody>
          <a:bodyPr/>
          <a:lstStyle/>
          <a:p>
            <a:r>
              <a:rPr lang="en-US" sz="2000" dirty="0" smtClean="0"/>
              <a:t>Symptoms include:</a:t>
            </a:r>
          </a:p>
          <a:p>
            <a:pPr lvl="1"/>
            <a:r>
              <a:rPr lang="en-US" sz="2000" dirty="0" smtClean="0"/>
              <a:t>Sadness and despair</a:t>
            </a:r>
          </a:p>
          <a:p>
            <a:pPr lvl="1"/>
            <a:r>
              <a:rPr lang="en-US" sz="2000" dirty="0" smtClean="0"/>
              <a:t>Loss of motivation and interest</a:t>
            </a:r>
          </a:p>
          <a:p>
            <a:pPr lvl="1"/>
            <a:r>
              <a:rPr lang="en-US" sz="2000" dirty="0" smtClean="0"/>
              <a:t>Preoccupation with failures</a:t>
            </a:r>
          </a:p>
          <a:p>
            <a:pPr lvl="1"/>
            <a:r>
              <a:rPr lang="en-US" sz="2000" dirty="0" smtClean="0"/>
              <a:t>Difficulty concentrating</a:t>
            </a:r>
          </a:p>
          <a:p>
            <a:pPr lvl="1"/>
            <a:r>
              <a:rPr lang="en-US" sz="2000" dirty="0" smtClean="0"/>
              <a:t>Loss of sex drive</a:t>
            </a:r>
          </a:p>
          <a:p>
            <a:pPr lvl="1"/>
            <a:r>
              <a:rPr lang="en-US" sz="2000" dirty="0" smtClean="0"/>
              <a:t>Fatigue and loss of energy</a:t>
            </a:r>
          </a:p>
          <a:p>
            <a:pPr lvl="1"/>
            <a:r>
              <a:rPr lang="en-US" sz="2000" dirty="0" smtClean="0"/>
              <a:t>Sleeping too much or too little; insomnia</a:t>
            </a:r>
          </a:p>
          <a:p>
            <a:pPr lvl="1"/>
            <a:r>
              <a:rPr lang="en-US" sz="2000" dirty="0" smtClean="0"/>
              <a:t>Feeling agitated</a:t>
            </a:r>
          </a:p>
          <a:p>
            <a:pPr lvl="1"/>
            <a:r>
              <a:rPr lang="en-US" sz="2000" dirty="0" smtClean="0"/>
              <a:t>Withdrawal from friends and family</a:t>
            </a:r>
          </a:p>
          <a:p>
            <a:pPr lvl="1"/>
            <a:r>
              <a:rPr lang="en-US" sz="2000" dirty="0" smtClean="0"/>
              <a:t>Diminished or increased appetite</a:t>
            </a:r>
          </a:p>
          <a:p>
            <a:pPr lvl="1"/>
            <a:r>
              <a:rPr lang="en-US" sz="2000" dirty="0" smtClean="0"/>
              <a:t>Significant weight loss or weight gain</a:t>
            </a:r>
          </a:p>
          <a:p>
            <a:pPr lvl="1"/>
            <a:r>
              <a:rPr lang="en-US" sz="2000" dirty="0" smtClean="0"/>
              <a:t>Recurring thought that life </a:t>
            </a:r>
            <a:r>
              <a:rPr lang="en-US" sz="2000" dirty="0" err="1" smtClean="0"/>
              <a:t>isn</a:t>
            </a:r>
            <a:r>
              <a:rPr lang="fr-FR" sz="2000" dirty="0" smtClean="0"/>
              <a:t>'</a:t>
            </a:r>
            <a:r>
              <a:rPr lang="en-US" sz="2000" dirty="0" smtClean="0"/>
              <a:t>t worth living; thoughts of death or suicide</a:t>
            </a:r>
            <a:endParaRPr lang="en-US" sz="2000"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pic>
        <p:nvPicPr>
          <p:cNvPr id="10" name="Picture 9" descr="misc_02_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73" y="1163975"/>
            <a:ext cx="3047792" cy="45300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smtClean="0"/>
              <a:t>Other Types of Depression</a:t>
            </a:r>
            <a:endParaRPr lang="en-US" dirty="0"/>
          </a:p>
        </p:txBody>
      </p:sp>
      <p:sp>
        <p:nvSpPr>
          <p:cNvPr id="29700" name="Rectangle 4"/>
          <p:cNvSpPr>
            <a:spLocks noGrp="1" noChangeArrowheads="1"/>
          </p:cNvSpPr>
          <p:nvPr>
            <p:ph idx="1"/>
          </p:nvPr>
        </p:nvSpPr>
        <p:spPr/>
        <p:txBody>
          <a:bodyPr/>
          <a:lstStyle/>
          <a:p>
            <a:r>
              <a:rPr lang="en-US" i="1" dirty="0" smtClean="0"/>
              <a:t>Dysthymic disorder (dysthymia)</a:t>
            </a:r>
            <a:r>
              <a:rPr lang="en-US" dirty="0" smtClean="0"/>
              <a:t> is a less severe type of depression that is milder, chronic, harder to recognize, and often characterized by fatigue, pessimism, or a short temper.</a:t>
            </a:r>
          </a:p>
          <a:p>
            <a:r>
              <a:rPr lang="en-US" i="1" dirty="0" smtClean="0"/>
              <a:t>Bipolar disorder</a:t>
            </a:r>
            <a:r>
              <a:rPr lang="en-US" dirty="0" smtClean="0"/>
              <a:t> is characterized by alternating mania and depression; it is also called </a:t>
            </a:r>
            <a:r>
              <a:rPr lang="en-US" i="1" dirty="0" smtClean="0"/>
              <a:t>manic</a:t>
            </a:r>
            <a:r>
              <a:rPr lang="en-US" dirty="0" smtClean="0"/>
              <a:t> </a:t>
            </a:r>
            <a:r>
              <a:rPr lang="en-US" i="1" dirty="0" smtClean="0"/>
              <a:t>depression</a:t>
            </a:r>
            <a:r>
              <a:rPr lang="en-US" dirty="0" smtClean="0"/>
              <a:t>.</a:t>
            </a:r>
          </a:p>
          <a:p>
            <a:r>
              <a:rPr lang="en-US" i="1" dirty="0" smtClean="0"/>
              <a:t>Seasonal affective disorder</a:t>
            </a:r>
            <a:r>
              <a:rPr lang="en-US" dirty="0" smtClean="0"/>
              <a:t> (SAD) is a type of depression that occurs in the winter months, when there is less sunlight.</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a:xfrm>
            <a:off x="1188720" y="0"/>
            <a:ext cx="7955280" cy="1077218"/>
          </a:xfrm>
        </p:spPr>
        <p:txBody>
          <a:bodyPr/>
          <a:lstStyle/>
          <a:p>
            <a:r>
              <a:rPr lang="en-US" dirty="0"/>
              <a:t>See It! Video: Antidepressant Use Increases Among Women</a:t>
            </a:r>
          </a:p>
        </p:txBody>
      </p:sp>
      <p:sp>
        <p:nvSpPr>
          <p:cNvPr id="28676" name="Rectangle 16"/>
          <p:cNvSpPr>
            <a:spLocks noGrp="1" noChangeArrowheads="1"/>
          </p:cNvSpPr>
          <p:nvPr>
            <p:ph idx="1"/>
          </p:nvPr>
        </p:nvSpPr>
        <p:spPr/>
        <p:txBody>
          <a:bodyPr/>
          <a:lstStyle/>
          <a:p>
            <a:pPr marL="0" indent="0">
              <a:buNone/>
            </a:pPr>
            <a:r>
              <a:rPr lang="en-US" sz="2400" b="1" dirty="0" smtClean="0"/>
              <a:t>Discussion Questions</a:t>
            </a:r>
          </a:p>
          <a:p>
            <a:r>
              <a:rPr lang="en-US" sz="2400" dirty="0" smtClean="0"/>
              <a:t>What </a:t>
            </a:r>
            <a:r>
              <a:rPr lang="en-US" sz="2400" dirty="0"/>
              <a:t>are some of the factors which contribute to the growing number of middle-aged women taking antidepressants?</a:t>
            </a:r>
          </a:p>
          <a:p>
            <a:r>
              <a:rPr lang="en-US" sz="2400" dirty="0" smtClean="0"/>
              <a:t>Research </a:t>
            </a:r>
            <a:r>
              <a:rPr lang="en-US" sz="2400" dirty="0"/>
              <a:t>tells us women are more likely to seek treatment for mental health issues. Why might the numbers that show women are more susceptible to depression and, therefore, likely to take antidepressants be skewed?</a:t>
            </a:r>
          </a:p>
          <a:p>
            <a:r>
              <a:rPr lang="en-US" sz="2400" dirty="0" smtClean="0"/>
              <a:t>More </a:t>
            </a:r>
            <a:r>
              <a:rPr lang="en-US" sz="2400" dirty="0"/>
              <a:t>than one in 10 Americans over the age of 12 take antidepressants. Discuss the reasons for the overall 400% increase in those who are taking antidepressants in the past 15 years. </a:t>
            </a:r>
          </a:p>
        </p:txBody>
      </p:sp>
      <p:sp>
        <p:nvSpPr>
          <p:cNvPr id="11" name="Footer Placeholder 10"/>
          <p:cNvSpPr>
            <a:spLocks noGrp="1"/>
          </p:cNvSpPr>
          <p:nvPr>
            <p:ph type="ftr" sz="quarter" idx="3"/>
          </p:nvPr>
        </p:nvSpPr>
        <p:spPr/>
        <p:txBody>
          <a:bodyPr/>
          <a:lstStyle/>
          <a:p>
            <a:r>
              <a:rPr lang="en-GB"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8991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p:txBody>
          <a:bodyPr/>
          <a:lstStyle/>
          <a:p>
            <a:r>
              <a:rPr lang="en-US" dirty="0" smtClean="0"/>
              <a:t>Causes of Mood Disorders</a:t>
            </a:r>
            <a:endParaRPr lang="en-US" dirty="0"/>
          </a:p>
        </p:txBody>
      </p:sp>
      <p:sp>
        <p:nvSpPr>
          <p:cNvPr id="30724" name="Rectangle 4"/>
          <p:cNvSpPr>
            <a:spLocks noGrp="1" noChangeArrowheads="1"/>
          </p:cNvSpPr>
          <p:nvPr>
            <p:ph idx="1"/>
          </p:nvPr>
        </p:nvSpPr>
        <p:spPr/>
        <p:txBody>
          <a:bodyPr/>
          <a:lstStyle/>
          <a:p>
            <a:r>
              <a:rPr lang="en-US" dirty="0" smtClean="0"/>
              <a:t>Multiple factors contribute to mood disorders, including genetics, hormones, life events, and early childhood trauma.</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5"/>
          <p:cNvSpPr>
            <a:spLocks noGrp="1" noChangeArrowheads="1"/>
          </p:cNvSpPr>
          <p:nvPr>
            <p:ph type="title"/>
          </p:nvPr>
        </p:nvSpPr>
        <p:spPr/>
        <p:txBody>
          <a:bodyPr/>
          <a:lstStyle/>
          <a:p>
            <a:r>
              <a:rPr lang="en-US" dirty="0" smtClean="0"/>
              <a:t>Anxiety Disorders</a:t>
            </a:r>
            <a:endParaRPr lang="en-US" dirty="0"/>
          </a:p>
        </p:txBody>
      </p:sp>
      <p:sp>
        <p:nvSpPr>
          <p:cNvPr id="31748" name="Rectangle 6"/>
          <p:cNvSpPr>
            <a:spLocks noGrp="1" noChangeArrowheads="1"/>
          </p:cNvSpPr>
          <p:nvPr>
            <p:ph idx="1"/>
          </p:nvPr>
        </p:nvSpPr>
        <p:spPr/>
        <p:txBody>
          <a:bodyPr/>
          <a:lstStyle/>
          <a:p>
            <a:r>
              <a:rPr lang="en-US" i="1" dirty="0" smtClean="0"/>
              <a:t>Anxiety disorders</a:t>
            </a:r>
            <a:r>
              <a:rPr lang="en-US" dirty="0" smtClean="0"/>
              <a:t> are characterized by persistent feelings of threat and worry and are the number one mental health problem in the United States, affecting about 18 percent of all adults. </a:t>
            </a:r>
          </a:p>
          <a:p>
            <a:r>
              <a:rPr lang="en-US" dirty="0" smtClean="0"/>
              <a:t>Anxiety disorders include generalized anxiety disorder (GAD), panic disorders, obsessive-compulsive disorder (OCD), phobic disorders, and post-traumatic stress disorder (PTSD).</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title"/>
          </p:nvPr>
        </p:nvSpPr>
        <p:spPr/>
        <p:txBody>
          <a:bodyPr/>
          <a:lstStyle/>
          <a:p>
            <a:r>
              <a:rPr lang="en-US" dirty="0" smtClean="0"/>
              <a:t>Anxiety Disorders</a:t>
            </a:r>
            <a:endParaRPr lang="en-US" dirty="0"/>
          </a:p>
        </p:txBody>
      </p:sp>
      <p:sp>
        <p:nvSpPr>
          <p:cNvPr id="32772" name="Rectangle 6"/>
          <p:cNvSpPr>
            <a:spLocks noGrp="1" noChangeArrowheads="1"/>
          </p:cNvSpPr>
          <p:nvPr>
            <p:ph idx="1"/>
          </p:nvPr>
        </p:nvSpPr>
        <p:spPr/>
        <p:txBody>
          <a:bodyPr/>
          <a:lstStyle/>
          <a:p>
            <a:r>
              <a:rPr lang="en-US" i="1" dirty="0" smtClean="0"/>
              <a:t>Generalized anxiety disorder</a:t>
            </a:r>
            <a:r>
              <a:rPr lang="en-US" dirty="0" smtClean="0"/>
              <a:t> (GAD) is severe enough to interfere significantly with daily life. Commonly, the person with GAD is a consummate worrier who develops a debilitating level of anxiety. </a:t>
            </a:r>
          </a:p>
          <a:p>
            <a:r>
              <a:rPr lang="en-US" i="1" dirty="0" smtClean="0"/>
              <a:t>Panic disorders</a:t>
            </a:r>
            <a:r>
              <a:rPr lang="en-US" dirty="0" smtClean="0"/>
              <a:t> are characterized by the occurrence of panic attacks, a form of acute anxiety that brings on an intense physical reaction.</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p:txBody>
          <a:bodyPr/>
          <a:lstStyle/>
          <a:p>
            <a:r>
              <a:rPr lang="en-US" dirty="0" smtClean="0"/>
              <a:t>Anxiety Disorders</a:t>
            </a:r>
            <a:endParaRPr lang="en-US" dirty="0"/>
          </a:p>
        </p:txBody>
      </p:sp>
      <p:sp>
        <p:nvSpPr>
          <p:cNvPr id="33796" name="Rectangle 7"/>
          <p:cNvSpPr>
            <a:spLocks noGrp="1" noChangeArrowheads="1"/>
          </p:cNvSpPr>
          <p:nvPr>
            <p:ph idx="1"/>
          </p:nvPr>
        </p:nvSpPr>
        <p:spPr/>
        <p:txBody>
          <a:bodyPr/>
          <a:lstStyle/>
          <a:p>
            <a:r>
              <a:rPr lang="en-US" i="1" dirty="0" smtClean="0"/>
              <a:t>Phobic disorders</a:t>
            </a:r>
            <a:r>
              <a:rPr lang="en-US" dirty="0" smtClean="0"/>
              <a:t>, or phobias,</a:t>
            </a:r>
            <a:br>
              <a:rPr lang="en-US" dirty="0" smtClean="0"/>
            </a:br>
            <a:r>
              <a:rPr lang="en-US" dirty="0" smtClean="0"/>
              <a:t>involve a persistent, irrational </a:t>
            </a:r>
            <a:br>
              <a:rPr lang="en-US" dirty="0" smtClean="0"/>
            </a:br>
            <a:r>
              <a:rPr lang="en-US" dirty="0" smtClean="0"/>
              <a:t>fear of a specific object, activity, </a:t>
            </a:r>
            <a:br>
              <a:rPr lang="en-US" dirty="0" smtClean="0"/>
            </a:br>
            <a:r>
              <a:rPr lang="en-US" dirty="0" smtClean="0"/>
              <a:t>or situation.</a:t>
            </a:r>
          </a:p>
          <a:p>
            <a:r>
              <a:rPr lang="en-US" dirty="0" smtClean="0"/>
              <a:t>People with </a:t>
            </a:r>
            <a:r>
              <a:rPr lang="en-US" i="1" dirty="0" smtClean="0"/>
              <a:t>obsessive-compulsive disorder</a:t>
            </a:r>
            <a:r>
              <a:rPr lang="en-US" dirty="0" smtClean="0"/>
              <a:t> (OCD) feel compelled to perform rituals over and over again, are fearful of dirt or contamination, are abnormally attentive to (obsessed with) order, and have persistent intrusive thoughts.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pic>
        <p:nvPicPr>
          <p:cNvPr id="9" name="Picture 8" descr="misc_02_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084" y="634179"/>
            <a:ext cx="2760500" cy="23246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5124" name="Rectangle 4"/>
          <p:cNvSpPr>
            <a:spLocks noGrp="1" noChangeArrowheads="1"/>
          </p:cNvSpPr>
          <p:nvPr>
            <p:ph idx="1"/>
          </p:nvPr>
        </p:nvSpPr>
        <p:spPr/>
        <p:txBody>
          <a:bodyPr/>
          <a:lstStyle/>
          <a:p>
            <a:r>
              <a:rPr lang="en-US" dirty="0" smtClean="0"/>
              <a:t>Identify causes, characteristics, and treatments</a:t>
            </a:r>
            <a:br>
              <a:rPr lang="en-US" dirty="0" smtClean="0"/>
            </a:br>
            <a:r>
              <a:rPr lang="en-US" dirty="0" smtClean="0"/>
              <a:t>of mood disorders.</a:t>
            </a:r>
          </a:p>
          <a:p>
            <a:r>
              <a:rPr lang="en-US" dirty="0" smtClean="0"/>
              <a:t>Describe the causes, characteristics, and</a:t>
            </a:r>
            <a:br>
              <a:rPr lang="en-US" dirty="0" smtClean="0"/>
            </a:br>
            <a:r>
              <a:rPr lang="en-US" dirty="0" smtClean="0"/>
              <a:t>treatment options for anxiety disorders.</a:t>
            </a:r>
          </a:p>
          <a:p>
            <a:r>
              <a:rPr lang="en-US" dirty="0" smtClean="0"/>
              <a:t>Describe the symptoms, causes, and treatment options for obsessive-compulsive disorders.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p:txBody>
          <a:bodyPr/>
          <a:lstStyle/>
          <a:p>
            <a:r>
              <a:rPr lang="en-US" dirty="0" smtClean="0"/>
              <a:t>Anxiety Disorders</a:t>
            </a:r>
            <a:endParaRPr lang="en-US" dirty="0"/>
          </a:p>
        </p:txBody>
      </p:sp>
      <p:sp>
        <p:nvSpPr>
          <p:cNvPr id="34820" name="Rectangle 4"/>
          <p:cNvSpPr>
            <a:spLocks noGrp="1" noChangeArrowheads="1"/>
          </p:cNvSpPr>
          <p:nvPr>
            <p:ph idx="1"/>
          </p:nvPr>
        </p:nvSpPr>
        <p:spPr/>
        <p:txBody>
          <a:bodyPr/>
          <a:lstStyle/>
          <a:p>
            <a:r>
              <a:rPr lang="en-US" i="1" dirty="0" smtClean="0"/>
              <a:t>Post-traumatic stress disorder</a:t>
            </a:r>
            <a:r>
              <a:rPr lang="en-US" dirty="0" smtClean="0"/>
              <a:t> (PSTD) affects those who have experienced or witnessed a natural disaster, serious accident, violent assault, terrorist incident, or other traumatic life event. </a:t>
            </a:r>
          </a:p>
          <a:p>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a:xfrm>
            <a:off x="1188720" y="0"/>
            <a:ext cx="7955280" cy="1077218"/>
          </a:xfrm>
        </p:spPr>
        <p:txBody>
          <a:bodyPr/>
          <a:lstStyle/>
          <a:p>
            <a:r>
              <a:rPr lang="en-US" dirty="0"/>
              <a:t>See It! Video: Battling Post Traumatic </a:t>
            </a:r>
            <a:r>
              <a:rPr lang="en-US" dirty="0" smtClean="0"/>
              <a:t>Stress</a:t>
            </a:r>
            <a:endParaRPr lang="en-US" dirty="0"/>
          </a:p>
        </p:txBody>
      </p:sp>
      <p:sp>
        <p:nvSpPr>
          <p:cNvPr id="28676" name="Rectangle 16"/>
          <p:cNvSpPr>
            <a:spLocks noGrp="1" noChangeArrowheads="1"/>
          </p:cNvSpPr>
          <p:nvPr>
            <p:ph idx="1"/>
          </p:nvPr>
        </p:nvSpPr>
        <p:spPr/>
        <p:txBody>
          <a:bodyPr/>
          <a:lstStyle/>
          <a:p>
            <a:pPr marL="0" indent="0">
              <a:buNone/>
            </a:pPr>
            <a:r>
              <a:rPr lang="en-US" sz="2600" b="1" dirty="0" smtClean="0"/>
              <a:t>Discussion Questions</a:t>
            </a:r>
          </a:p>
          <a:p>
            <a:r>
              <a:rPr lang="en-US" sz="2600" dirty="0" smtClean="0"/>
              <a:t>Discuss </a:t>
            </a:r>
            <a:r>
              <a:rPr lang="en-US" sz="2600" dirty="0"/>
              <a:t>the challenges soldiers have upon re-entry into the United States after serving abroad. Discuss the signs and symptoms associated with PTSD.</a:t>
            </a:r>
          </a:p>
          <a:p>
            <a:r>
              <a:rPr lang="en-US" sz="2600" dirty="0" smtClean="0"/>
              <a:t>Why </a:t>
            </a:r>
            <a:r>
              <a:rPr lang="en-US" sz="2600" dirty="0"/>
              <a:t>is it critical to address the mental health needs of soldiers? What are the societal implications of not treating those who suffer from PTSD?</a:t>
            </a:r>
          </a:p>
          <a:p>
            <a:r>
              <a:rPr lang="en-US" sz="2600" dirty="0" smtClean="0"/>
              <a:t>If </a:t>
            </a:r>
            <a:r>
              <a:rPr lang="en-US" sz="2600" dirty="0"/>
              <a:t>you were to develop a plan to provide support for veterans, what types of professionals would you include in your efforts? What services would you offer?</a:t>
            </a:r>
          </a:p>
        </p:txBody>
      </p:sp>
      <p:sp>
        <p:nvSpPr>
          <p:cNvPr id="11" name="Footer Placeholder 10"/>
          <p:cNvSpPr>
            <a:spLocks noGrp="1"/>
          </p:cNvSpPr>
          <p:nvPr>
            <p:ph type="ftr" sz="quarter" idx="3"/>
          </p:nvPr>
        </p:nvSpPr>
        <p:spPr/>
        <p:txBody>
          <a:bodyPr/>
          <a:lstStyle/>
          <a:p>
            <a:r>
              <a:rPr lang="en-GB"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4790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p:txBody>
          <a:bodyPr/>
          <a:lstStyle/>
          <a:p>
            <a:r>
              <a:rPr lang="en-US" dirty="0" smtClean="0"/>
              <a:t>Causes of Anxiety and Phobic Disorders</a:t>
            </a:r>
            <a:endParaRPr lang="en-US" dirty="0"/>
          </a:p>
        </p:txBody>
      </p:sp>
      <p:sp>
        <p:nvSpPr>
          <p:cNvPr id="36868" name="Rectangle 4"/>
          <p:cNvSpPr>
            <a:spLocks noGrp="1" noChangeArrowheads="1"/>
          </p:cNvSpPr>
          <p:nvPr>
            <p:ph idx="1"/>
          </p:nvPr>
        </p:nvSpPr>
        <p:spPr/>
        <p:txBody>
          <a:bodyPr/>
          <a:lstStyle/>
          <a:p>
            <a:r>
              <a:rPr lang="en-US" dirty="0" smtClean="0"/>
              <a:t>Biology</a:t>
            </a:r>
          </a:p>
          <a:p>
            <a:r>
              <a:rPr lang="en-US" dirty="0" smtClean="0"/>
              <a:t>Environment</a:t>
            </a:r>
          </a:p>
          <a:p>
            <a:r>
              <a:rPr lang="en-US" dirty="0" smtClean="0"/>
              <a:t>Social and cultural roles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r>
              <a:rPr lang="en-US" dirty="0" smtClean="0"/>
              <a:t>Personality Disorders</a:t>
            </a:r>
            <a:endParaRPr lang="en-US" dirty="0"/>
          </a:p>
        </p:txBody>
      </p:sp>
      <p:sp>
        <p:nvSpPr>
          <p:cNvPr id="37892" name="Rectangle 4"/>
          <p:cNvSpPr>
            <a:spLocks noGrp="1" noChangeArrowheads="1"/>
          </p:cNvSpPr>
          <p:nvPr>
            <p:ph idx="1"/>
          </p:nvPr>
        </p:nvSpPr>
        <p:spPr>
          <a:xfrm>
            <a:off x="365125" y="1141413"/>
            <a:ext cx="8229600" cy="5470010"/>
          </a:xfrm>
        </p:spPr>
        <p:txBody>
          <a:bodyPr/>
          <a:lstStyle/>
          <a:p>
            <a:r>
              <a:rPr lang="en-US" sz="2600" i="1" dirty="0" smtClean="0"/>
              <a:t>Paranoid personality disorder</a:t>
            </a:r>
            <a:r>
              <a:rPr lang="en-US" sz="2600" dirty="0" smtClean="0"/>
              <a:t> involves pervasive, unfounded suspicion and mistrust of other people.</a:t>
            </a:r>
          </a:p>
          <a:p>
            <a:r>
              <a:rPr lang="en-US" sz="2600" i="1" dirty="0" smtClean="0"/>
              <a:t>Narcissistic personality disorder</a:t>
            </a:r>
            <a:r>
              <a:rPr lang="en-US" sz="2600" dirty="0" smtClean="0"/>
              <a:t> is an exaggerated sense of self-importance and a tendency to be absorbed with self rather than others.</a:t>
            </a:r>
          </a:p>
          <a:p>
            <a:r>
              <a:rPr lang="en-US" sz="2600" i="1" dirty="0" smtClean="0"/>
              <a:t>Antisocial personality disorders</a:t>
            </a:r>
            <a:r>
              <a:rPr lang="en-US" sz="2600" dirty="0" smtClean="0"/>
              <a:t> display a long-term pattern of manipulation and taking advantage of others, often in a criminal manner.</a:t>
            </a:r>
          </a:p>
          <a:p>
            <a:r>
              <a:rPr lang="en-US" sz="2600" i="1" dirty="0" smtClean="0"/>
              <a:t>Borderline personality disorder</a:t>
            </a:r>
            <a:r>
              <a:rPr lang="en-US" sz="2600" dirty="0" smtClean="0"/>
              <a:t> (BPD) is characterized by impulsiveness and risky behaviors such as gambling sprees, unsafe sex, use of illicit drugs, and other reckless acts, such as daredevil driving.</a:t>
            </a:r>
            <a:endParaRPr lang="en-US" sz="2600"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p:txBody>
          <a:bodyPr/>
          <a:lstStyle/>
          <a:p>
            <a:r>
              <a:rPr lang="en-US" dirty="0" smtClean="0"/>
              <a:t>Schizophrenia</a:t>
            </a:r>
            <a:endParaRPr lang="en-US" dirty="0"/>
          </a:p>
        </p:txBody>
      </p:sp>
      <p:sp>
        <p:nvSpPr>
          <p:cNvPr id="38916" name="Rectangle 4"/>
          <p:cNvSpPr>
            <a:spLocks noGrp="1" noChangeArrowheads="1"/>
          </p:cNvSpPr>
          <p:nvPr>
            <p:ph idx="1"/>
          </p:nvPr>
        </p:nvSpPr>
        <p:spPr>
          <a:xfrm>
            <a:off x="365125" y="1141413"/>
            <a:ext cx="8229600" cy="5424973"/>
          </a:xfrm>
        </p:spPr>
        <p:txBody>
          <a:bodyPr/>
          <a:lstStyle/>
          <a:p>
            <a:r>
              <a:rPr lang="en-US" i="1" dirty="0" smtClean="0"/>
              <a:t>Schizophrenia</a:t>
            </a:r>
            <a:r>
              <a:rPr lang="en-US" dirty="0" smtClean="0"/>
              <a:t> is a mental illness with biological origins that is characterized by irrational behavior, severe alterations of the senses (hallucinations), and often an inability to function in society.</a:t>
            </a:r>
          </a:p>
          <a:p>
            <a:pPr lvl="1"/>
            <a:r>
              <a:rPr lang="en-US" dirty="0" smtClean="0"/>
              <a:t>It affects about 1 percent of the U.S. population.</a:t>
            </a:r>
          </a:p>
          <a:p>
            <a:pPr lvl="1"/>
            <a:r>
              <a:rPr lang="en-US" dirty="0" smtClean="0"/>
              <a:t>It is characterized by alterations of the senses; the inability to sort incoming stimuli and make appropriate responses; an altered sense of self; and radical changes in emotions, movements, and behaviors.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title"/>
          </p:nvPr>
        </p:nvSpPr>
        <p:spPr/>
        <p:txBody>
          <a:bodyPr/>
          <a:lstStyle/>
          <a:p>
            <a:r>
              <a:rPr lang="en-US" dirty="0" smtClean="0"/>
              <a:t>Comparison of Two Brains </a:t>
            </a:r>
            <a:endParaRPr lang="en-US" dirty="0"/>
          </a:p>
        </p:txBody>
      </p:sp>
      <p:sp>
        <p:nvSpPr>
          <p:cNvPr id="10" name="Footer Placeholder 9"/>
          <p:cNvSpPr>
            <a:spLocks noGrp="1"/>
          </p:cNvSpPr>
          <p:nvPr>
            <p:ph type="ftr" sz="quarter" idx="10"/>
          </p:nvPr>
        </p:nvSpPr>
        <p:spPr/>
        <p:txBody>
          <a:bodyPr/>
          <a:lstStyle/>
          <a:p>
            <a:r>
              <a:rPr lang="en-GB" dirty="0" smtClean="0"/>
              <a:t>© 2016 Pearson Education, Inc.</a:t>
            </a:r>
            <a:endParaRPr lang="en-GB" dirty="0"/>
          </a:p>
        </p:txBody>
      </p:sp>
      <p:pic>
        <p:nvPicPr>
          <p:cNvPr id="11" name="Picture 10" descr="misc_02_09.jpg"/>
          <p:cNvPicPr>
            <a:picLocks noChangeAspect="1"/>
          </p:cNvPicPr>
          <p:nvPr/>
        </p:nvPicPr>
        <p:blipFill rotWithShape="1">
          <a:blip r:embed="rId3">
            <a:extLst>
              <a:ext uri="{28A0092B-C50C-407E-A947-70E740481C1C}">
                <a14:useLocalDpi xmlns:a14="http://schemas.microsoft.com/office/drawing/2010/main" val="0"/>
              </a:ext>
            </a:extLst>
          </a:blip>
          <a:srcRect b="3693"/>
          <a:stretch/>
        </p:blipFill>
        <p:spPr>
          <a:xfrm>
            <a:off x="657676" y="1007730"/>
            <a:ext cx="7819505" cy="47020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p:txBody>
          <a:bodyPr/>
          <a:lstStyle/>
          <a:p>
            <a:r>
              <a:rPr lang="en-US" dirty="0" smtClean="0"/>
              <a:t>Suicide: Giving Up on Life</a:t>
            </a:r>
            <a:endParaRPr lang="en-US" dirty="0"/>
          </a:p>
        </p:txBody>
      </p:sp>
      <p:sp>
        <p:nvSpPr>
          <p:cNvPr id="40964" name="Rectangle 6"/>
          <p:cNvSpPr>
            <a:spLocks noGrp="1" noChangeArrowheads="1"/>
          </p:cNvSpPr>
          <p:nvPr>
            <p:ph idx="1"/>
          </p:nvPr>
        </p:nvSpPr>
        <p:spPr/>
        <p:txBody>
          <a:bodyPr/>
          <a:lstStyle/>
          <a:p>
            <a:r>
              <a:rPr lang="en-US" dirty="0" smtClean="0"/>
              <a:t>Anyone who expresses a desire to kill themselves or who has made an attempt to do so is at risk for suicide. </a:t>
            </a:r>
          </a:p>
          <a:p>
            <a:r>
              <a:rPr lang="en-US" dirty="0" smtClean="0"/>
              <a:t>Common signs that a person is contemplating suicide include: </a:t>
            </a:r>
          </a:p>
          <a:p>
            <a:pPr lvl="1"/>
            <a:r>
              <a:rPr lang="en-US" dirty="0" smtClean="0"/>
              <a:t>Recent loss; inability to let go of grief</a:t>
            </a:r>
          </a:p>
          <a:p>
            <a:pPr lvl="1"/>
            <a:r>
              <a:rPr lang="en-US" dirty="0" smtClean="0"/>
              <a:t>History of depression</a:t>
            </a:r>
          </a:p>
          <a:p>
            <a:pPr lvl="1"/>
            <a:r>
              <a:rPr lang="en-US" dirty="0" smtClean="0"/>
              <a:t>Change in personality/behavior</a:t>
            </a:r>
          </a:p>
          <a:p>
            <a:pPr lvl="1"/>
            <a:r>
              <a:rPr lang="en-US" dirty="0" smtClean="0"/>
              <a:t>Sexual dysfunction</a:t>
            </a:r>
          </a:p>
          <a:p>
            <a:pPr lvl="1"/>
            <a:r>
              <a:rPr lang="en-US" dirty="0" smtClean="0"/>
              <a:t>Expressions of self-hatred</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7"/>
          <p:cNvSpPr>
            <a:spLocks noGrp="1" noChangeArrowheads="1"/>
          </p:cNvSpPr>
          <p:nvPr>
            <p:ph type="title"/>
          </p:nvPr>
        </p:nvSpPr>
        <p:spPr/>
        <p:txBody>
          <a:bodyPr/>
          <a:lstStyle/>
          <a:p>
            <a:r>
              <a:rPr lang="en-US" dirty="0" smtClean="0"/>
              <a:t>Suicide: Giving Up on Life</a:t>
            </a:r>
            <a:endParaRPr lang="en-US" dirty="0"/>
          </a:p>
        </p:txBody>
      </p:sp>
      <p:sp>
        <p:nvSpPr>
          <p:cNvPr id="41988" name="Rectangle 8"/>
          <p:cNvSpPr>
            <a:spLocks noGrp="1" noChangeArrowheads="1"/>
          </p:cNvSpPr>
          <p:nvPr>
            <p:ph idx="1"/>
          </p:nvPr>
        </p:nvSpPr>
        <p:spPr/>
        <p:txBody>
          <a:bodyPr/>
          <a:lstStyle/>
          <a:p>
            <a:r>
              <a:rPr lang="en-US" dirty="0" smtClean="0"/>
              <a:t>Common signs continued… </a:t>
            </a:r>
          </a:p>
          <a:p>
            <a:pPr lvl="1"/>
            <a:r>
              <a:rPr lang="en-US" dirty="0" smtClean="0"/>
              <a:t>Change in sleep patterns</a:t>
            </a:r>
          </a:p>
          <a:p>
            <a:pPr lvl="1"/>
            <a:r>
              <a:rPr lang="en-US" dirty="0" smtClean="0"/>
              <a:t>Direct or indirect statements about committing suicide</a:t>
            </a:r>
          </a:p>
          <a:p>
            <a:pPr lvl="1"/>
            <a:r>
              <a:rPr lang="en-US" dirty="0" smtClean="0"/>
              <a:t>Final preparations, such as writing a will, giving away possessions, or writing revealing letters</a:t>
            </a:r>
          </a:p>
          <a:p>
            <a:pPr lvl="1"/>
            <a:r>
              <a:rPr lang="en-US" dirty="0" smtClean="0"/>
              <a:t>Preoccupation with death themes</a:t>
            </a:r>
          </a:p>
          <a:p>
            <a:pPr lvl="1"/>
            <a:r>
              <a:rPr lang="en-US" dirty="0" smtClean="0"/>
              <a:t>Marked change in personal appearance</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n-US" dirty="0" smtClean="0"/>
              <a:t>Preventing Suicide </a:t>
            </a:r>
            <a:endParaRPr lang="en-US" dirty="0"/>
          </a:p>
        </p:txBody>
      </p:sp>
      <p:sp>
        <p:nvSpPr>
          <p:cNvPr id="43013" name="Rectangle 5"/>
          <p:cNvSpPr>
            <a:spLocks noGrp="1" noChangeArrowheads="1"/>
          </p:cNvSpPr>
          <p:nvPr>
            <p:ph idx="1"/>
          </p:nvPr>
        </p:nvSpPr>
        <p:spPr>
          <a:xfrm>
            <a:off x="365125" y="1141413"/>
            <a:ext cx="8344304" cy="5106987"/>
          </a:xfrm>
        </p:spPr>
        <p:txBody>
          <a:bodyPr/>
          <a:lstStyle/>
          <a:p>
            <a:r>
              <a:rPr lang="en-US" sz="2400" dirty="0" smtClean="0"/>
              <a:t>You can take the following specific actions to help prevent someone from committing suicide:</a:t>
            </a:r>
          </a:p>
          <a:p>
            <a:pPr lvl="1"/>
            <a:r>
              <a:rPr lang="en-US" sz="2400" dirty="0" smtClean="0"/>
              <a:t>Monitor the warning signals.</a:t>
            </a:r>
          </a:p>
          <a:p>
            <a:pPr lvl="1"/>
            <a:r>
              <a:rPr lang="en-US" sz="2400" dirty="0" smtClean="0"/>
              <a:t>Take threats seriously.</a:t>
            </a:r>
          </a:p>
          <a:p>
            <a:pPr lvl="1"/>
            <a:r>
              <a:rPr lang="en-US" sz="2400" dirty="0" smtClean="0"/>
              <a:t>Let the person know how much </a:t>
            </a:r>
            <a:br>
              <a:rPr lang="en-US" sz="2400" dirty="0" smtClean="0"/>
            </a:br>
            <a:r>
              <a:rPr lang="en-US" sz="2400" dirty="0" smtClean="0"/>
              <a:t>you care about him or her.</a:t>
            </a:r>
          </a:p>
          <a:p>
            <a:pPr lvl="1"/>
            <a:r>
              <a:rPr lang="en-US" sz="2400" dirty="0" smtClean="0"/>
              <a:t>Listen.</a:t>
            </a:r>
          </a:p>
          <a:p>
            <a:pPr lvl="1"/>
            <a:r>
              <a:rPr lang="en-US" sz="2400" dirty="0" smtClean="0"/>
              <a:t>Ask directly.</a:t>
            </a:r>
          </a:p>
          <a:p>
            <a:pPr lvl="1"/>
            <a:r>
              <a:rPr lang="en-US" sz="2400" dirty="0" smtClean="0"/>
              <a:t>Do not belittle the person</a:t>
            </a:r>
            <a:r>
              <a:rPr lang="fr-FR" sz="2400" dirty="0" smtClean="0"/>
              <a:t>'</a:t>
            </a:r>
            <a:r>
              <a:rPr lang="en-US" sz="2400" dirty="0" smtClean="0"/>
              <a:t>s feelings.</a:t>
            </a:r>
          </a:p>
          <a:p>
            <a:pPr lvl="1"/>
            <a:r>
              <a:rPr lang="en-US" sz="2400" dirty="0" smtClean="0"/>
              <a:t>Help come up with alternatives.</a:t>
            </a:r>
          </a:p>
          <a:p>
            <a:pPr lvl="1"/>
            <a:r>
              <a:rPr lang="en-US" sz="2400" dirty="0" smtClean="0"/>
              <a:t>Tell someone; do not keep your suspicions to yourself. </a:t>
            </a:r>
            <a:endParaRPr lang="en-US" sz="2400"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pic>
        <p:nvPicPr>
          <p:cNvPr id="9" name="Picture 8" descr="misc_02_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316" y="2119717"/>
            <a:ext cx="3316234" cy="22280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noGrp="1" noChangeArrowheads="1"/>
          </p:cNvSpPr>
          <p:nvPr>
            <p:ph type="title"/>
          </p:nvPr>
        </p:nvSpPr>
        <p:spPr/>
        <p:txBody>
          <a:bodyPr/>
          <a:lstStyle/>
          <a:p>
            <a:r>
              <a:rPr lang="en-US" dirty="0" smtClean="0"/>
              <a:t>Activity Break</a:t>
            </a:r>
            <a:endParaRPr lang="en-US" dirty="0"/>
          </a:p>
        </p:txBody>
      </p:sp>
      <p:sp>
        <p:nvSpPr>
          <p:cNvPr id="44036" name="Rectangle 6"/>
          <p:cNvSpPr>
            <a:spLocks noGrp="1" noChangeArrowheads="1"/>
          </p:cNvSpPr>
          <p:nvPr>
            <p:ph idx="1"/>
          </p:nvPr>
        </p:nvSpPr>
        <p:spPr/>
        <p:txBody>
          <a:bodyPr/>
          <a:lstStyle/>
          <a:p>
            <a:r>
              <a:rPr lang="en-US" dirty="0" smtClean="0"/>
              <a:t>Get into groups of four or five.</a:t>
            </a:r>
          </a:p>
          <a:p>
            <a:r>
              <a:rPr lang="en-US" dirty="0" smtClean="0"/>
              <a:t>Write a plan of action as if you suspected that your roommate was contemplating suicide.</a:t>
            </a:r>
          </a:p>
          <a:p>
            <a:pPr lvl="1"/>
            <a:r>
              <a:rPr lang="en-US" dirty="0" smtClean="0"/>
              <a:t>List the steps you might take to intervene and get him or her help.</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3" name="Content Placeholder 2"/>
          <p:cNvSpPr>
            <a:spLocks noGrp="1"/>
          </p:cNvSpPr>
          <p:nvPr>
            <p:ph idx="1"/>
          </p:nvPr>
        </p:nvSpPr>
        <p:spPr/>
        <p:txBody>
          <a:bodyPr/>
          <a:lstStyle/>
          <a:p>
            <a:r>
              <a:rPr lang="en-US" dirty="0" smtClean="0"/>
              <a:t>Explore common causes, characteristics, and</a:t>
            </a:r>
            <a:br>
              <a:rPr lang="en-US" dirty="0" smtClean="0"/>
            </a:br>
            <a:r>
              <a:rPr lang="en-US" dirty="0" smtClean="0"/>
              <a:t>treatment options for people with post-traumatic</a:t>
            </a:r>
            <a:br>
              <a:rPr lang="en-US" dirty="0" smtClean="0"/>
            </a:br>
            <a:r>
              <a:rPr lang="en-US" dirty="0" smtClean="0"/>
              <a:t>stress disorder. </a:t>
            </a:r>
          </a:p>
          <a:p>
            <a:r>
              <a:rPr lang="en-US" dirty="0" smtClean="0"/>
              <a:t>Differentiate personality disorders from other disorders, and describe causes and treatments.</a:t>
            </a:r>
          </a:p>
          <a:p>
            <a:r>
              <a:rPr lang="en-US" dirty="0" smtClean="0"/>
              <a:t>Characterize schizophrenia, and explain causes and treatments.</a:t>
            </a:r>
          </a:p>
          <a:p>
            <a:r>
              <a:rPr lang="en-US" dirty="0" smtClean="0"/>
              <a:t>Discuss risk factors and possible warning signs of suicide, as well as actions that can be taken to help a person contemplating suicide.</a:t>
            </a:r>
          </a:p>
          <a:p>
            <a:endParaRPr lang="en-US" dirty="0" smtClean="0"/>
          </a:p>
        </p:txBody>
      </p:sp>
      <p:sp>
        <p:nvSpPr>
          <p:cNvPr id="9" name="Footer Placeholder 8"/>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dirty="0" smtClean="0"/>
              <a:t>Seeking Professional Help</a:t>
            </a:r>
            <a:endParaRPr lang="en-US" dirty="0"/>
          </a:p>
        </p:txBody>
      </p:sp>
      <p:sp>
        <p:nvSpPr>
          <p:cNvPr id="45060" name="Rectangle 4"/>
          <p:cNvSpPr>
            <a:spLocks noGrp="1" noChangeArrowheads="1"/>
          </p:cNvSpPr>
          <p:nvPr>
            <p:ph idx="1"/>
          </p:nvPr>
        </p:nvSpPr>
        <p:spPr>
          <a:xfrm>
            <a:off x="365125" y="1141413"/>
            <a:ext cx="8229600" cy="5433980"/>
          </a:xfrm>
        </p:spPr>
        <p:txBody>
          <a:bodyPr/>
          <a:lstStyle/>
          <a:p>
            <a:r>
              <a:rPr lang="en-US" sz="2600" dirty="0" smtClean="0"/>
              <a:t>The stigma of mental illness</a:t>
            </a:r>
          </a:p>
          <a:p>
            <a:pPr lvl="1"/>
            <a:r>
              <a:rPr lang="en-US" sz="2600" dirty="0" smtClean="0"/>
              <a:t>The stigma of mental illness often leads to feelings of shame and guilt, loss of self-esteem, and a sense of isolation, but those at risk should be encouraged to seek help. </a:t>
            </a:r>
          </a:p>
          <a:p>
            <a:r>
              <a:rPr lang="en-US" sz="2600" dirty="0" smtClean="0"/>
              <a:t>Getting evaluated for treatment </a:t>
            </a:r>
          </a:p>
          <a:p>
            <a:pPr lvl="1"/>
            <a:r>
              <a:rPr lang="en-US" sz="2600" dirty="0" smtClean="0"/>
              <a:t>A physical checkup</a:t>
            </a:r>
          </a:p>
          <a:p>
            <a:pPr lvl="1"/>
            <a:r>
              <a:rPr lang="en-US" sz="2600" dirty="0" smtClean="0"/>
              <a:t>A psychiatric history</a:t>
            </a:r>
          </a:p>
          <a:p>
            <a:pPr lvl="1"/>
            <a:r>
              <a:rPr lang="en-US" sz="2600" dirty="0" smtClean="0"/>
              <a:t>A mental status examination </a:t>
            </a:r>
          </a:p>
          <a:p>
            <a:r>
              <a:rPr lang="en-US" sz="2600" dirty="0" smtClean="0"/>
              <a:t>Once physical factors have been ruled out, you may decide to consult a professional who specializes in psychiatric symptoms. </a:t>
            </a:r>
            <a:endParaRPr lang="en-US" sz="2600"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p:txBody>
          <a:bodyPr/>
          <a:lstStyle/>
          <a:p>
            <a:r>
              <a:rPr lang="en-US" dirty="0" smtClean="0"/>
              <a:t>Seeking Professional Help</a:t>
            </a:r>
            <a:endParaRPr lang="en-US" dirty="0"/>
          </a:p>
        </p:txBody>
      </p:sp>
      <p:sp>
        <p:nvSpPr>
          <p:cNvPr id="46084" name="Rectangle 4"/>
          <p:cNvSpPr>
            <a:spLocks noGrp="1" noChangeArrowheads="1"/>
          </p:cNvSpPr>
          <p:nvPr>
            <p:ph idx="1"/>
          </p:nvPr>
        </p:nvSpPr>
        <p:spPr/>
        <p:txBody>
          <a:bodyPr/>
          <a:lstStyle/>
          <a:p>
            <a:r>
              <a:rPr lang="en-US" dirty="0" smtClean="0"/>
              <a:t>Treatment models</a:t>
            </a:r>
          </a:p>
          <a:p>
            <a:pPr lvl="1"/>
            <a:r>
              <a:rPr lang="en-US" dirty="0" smtClean="0"/>
              <a:t>Cognitive therapy focuses on the impact of thoughts and ideas on our feelings and behavior.</a:t>
            </a:r>
          </a:p>
          <a:p>
            <a:pPr lvl="1"/>
            <a:r>
              <a:rPr lang="en-US" dirty="0" smtClean="0"/>
              <a:t>Behavioral therapy focuses on what we </a:t>
            </a:r>
            <a:br>
              <a:rPr lang="en-US" dirty="0" smtClean="0"/>
            </a:br>
            <a:r>
              <a:rPr lang="en-US" dirty="0" smtClean="0"/>
              <a:t>do—our behavior patterns. </a:t>
            </a:r>
          </a:p>
          <a:p>
            <a:r>
              <a:rPr lang="en-US" dirty="0" smtClean="0"/>
              <a:t>Pharmacological treatment </a:t>
            </a:r>
          </a:p>
          <a:p>
            <a:pPr lvl="1"/>
            <a:r>
              <a:rPr lang="en-US" dirty="0" smtClean="0"/>
              <a:t>Drug therapy can be an important adjunct in the treatment of many psychological disorders, especially as new medications are continually developed.</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p:cNvSpPr>
            <a:spLocks noGrp="1" noChangeArrowheads="1"/>
          </p:cNvSpPr>
          <p:nvPr>
            <p:ph type="title"/>
          </p:nvPr>
        </p:nvSpPr>
        <p:spPr/>
        <p:txBody>
          <a:bodyPr/>
          <a:lstStyle/>
          <a:p>
            <a:r>
              <a:rPr lang="en-US" dirty="0" smtClean="0"/>
              <a:t>What to Expect in Therapy</a:t>
            </a:r>
            <a:endParaRPr lang="en-US" dirty="0"/>
          </a:p>
        </p:txBody>
      </p:sp>
      <p:sp>
        <p:nvSpPr>
          <p:cNvPr id="47108" name="Rectangle 6"/>
          <p:cNvSpPr>
            <a:spLocks noGrp="1" noChangeArrowheads="1"/>
          </p:cNvSpPr>
          <p:nvPr>
            <p:ph idx="1"/>
          </p:nvPr>
        </p:nvSpPr>
        <p:spPr>
          <a:xfrm>
            <a:off x="365125" y="1141413"/>
            <a:ext cx="8229600" cy="5379936"/>
          </a:xfrm>
        </p:spPr>
        <p:txBody>
          <a:bodyPr/>
          <a:lstStyle/>
          <a:p>
            <a:r>
              <a:rPr lang="en-US" sz="2600" dirty="0" smtClean="0"/>
              <a:t>Before your first interview with a therapist, briefly explain your needs and ask about fees. </a:t>
            </a:r>
          </a:p>
          <a:p>
            <a:r>
              <a:rPr lang="en-US" sz="2600" dirty="0" smtClean="0"/>
              <a:t>The first visit is a verbal and mental sizing up between you and the therapist.</a:t>
            </a:r>
          </a:p>
          <a:p>
            <a:r>
              <a:rPr lang="en-US" sz="2600" dirty="0" smtClean="0"/>
              <a:t>The therapist will want to take down your history and details about the problems that have brought you to therapy. </a:t>
            </a:r>
          </a:p>
          <a:p>
            <a:pPr lvl="1"/>
            <a:r>
              <a:rPr lang="en-US" sz="2600" dirty="0" smtClean="0"/>
              <a:t>Be open and honest.</a:t>
            </a:r>
          </a:p>
          <a:p>
            <a:r>
              <a:rPr lang="en-US" sz="2600" dirty="0" smtClean="0"/>
              <a:t>Do not expect the therapist to tell you what to do or how to behave. </a:t>
            </a:r>
          </a:p>
          <a:p>
            <a:pPr lvl="1"/>
            <a:r>
              <a:rPr lang="en-US" sz="2600" dirty="0" smtClean="0"/>
              <a:t>The responsibility for learning more helpful behaviors lies with you.</a:t>
            </a:r>
            <a:endParaRPr lang="en-US" sz="2600"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p:cNvSpPr>
            <a:spLocks noGrp="1"/>
          </p:cNvSpPr>
          <p:nvPr>
            <p:ph type="ftr" sz="quarter" idx="10"/>
          </p:nvPr>
        </p:nvSpPr>
        <p:spPr/>
        <p:txBody>
          <a:bodyPr/>
          <a:lstStyle/>
          <a:p>
            <a:r>
              <a:rPr lang="en-GB" dirty="0" smtClean="0"/>
              <a:t>© 2016 Pearson Education, Inc.</a:t>
            </a:r>
            <a:endParaRPr lang="en-GB" dirty="0"/>
          </a:p>
        </p:txBody>
      </p:sp>
      <p:pic>
        <p:nvPicPr>
          <p:cNvPr id="14" name="Picture 13" descr="table_02_01.jpg"/>
          <p:cNvPicPr>
            <a:picLocks noChangeAspect="1"/>
          </p:cNvPicPr>
          <p:nvPr/>
        </p:nvPicPr>
        <p:blipFill rotWithShape="1">
          <a:blip r:embed="rId3">
            <a:extLst>
              <a:ext uri="{28A0092B-C50C-407E-A947-70E740481C1C}">
                <a14:useLocalDpi xmlns:a14="http://schemas.microsoft.com/office/drawing/2010/main" val="0"/>
              </a:ext>
            </a:extLst>
          </a:blip>
          <a:srcRect b="3094"/>
          <a:stretch/>
        </p:blipFill>
        <p:spPr>
          <a:xfrm>
            <a:off x="266700" y="571500"/>
            <a:ext cx="8601456" cy="55174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_02_02.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1716947" y="395044"/>
            <a:ext cx="5710107" cy="6035040"/>
          </a:xfrm>
          <a:prstGeom prst="rect">
            <a:avLst/>
          </a:prstGeom>
        </p:spPr>
      </p:pic>
      <p:sp>
        <p:nvSpPr>
          <p:cNvPr id="3" name="Footer Placeholder 12"/>
          <p:cNvSpPr>
            <a:spLocks noGrp="1"/>
          </p:cNvSpPr>
          <p:nvPr>
            <p:ph type="ftr" sz="quarter" idx="10"/>
          </p:nvPr>
        </p:nvSpPr>
        <p:spPr>
          <a:xfrm>
            <a:off x="87313" y="6613525"/>
            <a:ext cx="5399087" cy="179388"/>
          </a:xfrm>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lstStyle/>
          <a:p>
            <a:r>
              <a:rPr lang="en-US" dirty="0" smtClean="0"/>
              <a:t>Assessing Yourself—A Personal Inventory</a:t>
            </a:r>
            <a:endParaRPr lang="en-US" dirty="0"/>
          </a:p>
        </p:txBody>
      </p:sp>
      <p:sp>
        <p:nvSpPr>
          <p:cNvPr id="50180" name="Rectangle 4"/>
          <p:cNvSpPr>
            <a:spLocks noGrp="1" noChangeArrowheads="1"/>
          </p:cNvSpPr>
          <p:nvPr>
            <p:ph idx="1"/>
          </p:nvPr>
        </p:nvSpPr>
        <p:spPr/>
        <p:txBody>
          <a:bodyPr/>
          <a:lstStyle/>
          <a:p>
            <a:r>
              <a:rPr lang="en-US" dirty="0"/>
              <a:t>Go online to MasteringHealth to take the </a:t>
            </a:r>
            <a:r>
              <a:rPr lang="en-US" dirty="0" smtClean="0"/>
              <a:t>"How Psychologically Healthy Are You?" assessment</a:t>
            </a:r>
          </a:p>
          <a:p>
            <a:r>
              <a:rPr lang="en-US" dirty="0" smtClean="0"/>
              <a:t>Are you ready to consider ways in which you might improve your psychosocial health? If so, what methods would you use?</a:t>
            </a:r>
          </a:p>
          <a:p>
            <a:r>
              <a:rPr lang="en-US" dirty="0" smtClean="0"/>
              <a:t>If you have concerns about your mental health, are you ready to make an appointment with a counselor or therapist?</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Did you </a:t>
            </a:r>
            <a:r>
              <a:rPr lang="en-US" i="1" dirty="0" smtClean="0"/>
              <a:t>PREPARE</a:t>
            </a:r>
            <a:r>
              <a:rPr lang="en-US" dirty="0" smtClean="0"/>
              <a:t> and did you </a:t>
            </a:r>
            <a:r>
              <a:rPr lang="en-US" i="1" dirty="0" smtClean="0"/>
              <a:t>LEARN</a:t>
            </a:r>
            <a:r>
              <a:rPr lang="en-US" dirty="0" smtClean="0"/>
              <a:t>?</a:t>
            </a:r>
            <a:endParaRPr lang="en-US" dirty="0"/>
          </a:p>
        </p:txBody>
      </p:sp>
      <p:sp>
        <p:nvSpPr>
          <p:cNvPr id="9219" name="Content Placeholder 2"/>
          <p:cNvSpPr>
            <a:spLocks noGrp="1"/>
          </p:cNvSpPr>
          <p:nvPr>
            <p:ph idx="1"/>
          </p:nvPr>
        </p:nvSpPr>
        <p:spPr/>
        <p:txBody>
          <a:bodyPr/>
          <a:lstStyle/>
          <a:p>
            <a:r>
              <a:rPr lang="en-US" dirty="0" smtClean="0"/>
              <a:t>Explain the different types of treatments and mental health professionals, and examine how they can play a role in managing mental health disorders.</a:t>
            </a:r>
          </a:p>
          <a:p>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r>
              <a:rPr lang="en-US" dirty="0" smtClean="0"/>
              <a:t>Psychological Health</a:t>
            </a:r>
            <a:endParaRPr lang="en-US" dirty="0"/>
          </a:p>
        </p:txBody>
      </p:sp>
      <p:sp>
        <p:nvSpPr>
          <p:cNvPr id="10244" name="Rectangle 7"/>
          <p:cNvSpPr>
            <a:spLocks noGrp="1" noChangeArrowheads="1"/>
          </p:cNvSpPr>
          <p:nvPr>
            <p:ph sz="half" idx="1"/>
          </p:nvPr>
        </p:nvSpPr>
        <p:spPr>
          <a:xfrm>
            <a:off x="365124" y="1141413"/>
            <a:ext cx="5660324" cy="5106987"/>
          </a:xfrm>
        </p:spPr>
        <p:txBody>
          <a:bodyPr/>
          <a:lstStyle/>
          <a:p>
            <a:r>
              <a:rPr lang="en-US" dirty="0" smtClean="0"/>
              <a:t>Psychological health stems from</a:t>
            </a:r>
            <a:br>
              <a:rPr lang="en-US" dirty="0" smtClean="0"/>
            </a:br>
            <a:r>
              <a:rPr lang="en-US" dirty="0" smtClean="0"/>
              <a:t>a complex interaction among the</a:t>
            </a:r>
            <a:br>
              <a:rPr lang="en-US" dirty="0" smtClean="0"/>
            </a:br>
            <a:r>
              <a:rPr lang="en-US" dirty="0" smtClean="0"/>
              <a:t>mental, emotional, social, and</a:t>
            </a:r>
            <a:br>
              <a:rPr lang="en-US" dirty="0" smtClean="0"/>
            </a:br>
            <a:r>
              <a:rPr lang="en-US" dirty="0" smtClean="0"/>
              <a:t>spiritual dimensions of one</a:t>
            </a:r>
            <a:r>
              <a:rPr lang="fr-FR" dirty="0" smtClean="0"/>
              <a:t>'</a:t>
            </a:r>
            <a:r>
              <a:rPr lang="en-US" dirty="0" smtClean="0"/>
              <a:t>s life.</a:t>
            </a:r>
          </a:p>
          <a:p>
            <a:r>
              <a:rPr lang="en-US" dirty="0" smtClean="0"/>
              <a:t>Strength and resilience in these</a:t>
            </a:r>
            <a:br>
              <a:rPr lang="en-US" dirty="0" smtClean="0"/>
            </a:br>
            <a:r>
              <a:rPr lang="en-US" dirty="0" smtClean="0"/>
              <a:t>dimensions will support your</a:t>
            </a:r>
            <a:br>
              <a:rPr lang="en-US" dirty="0" smtClean="0"/>
            </a:br>
            <a:r>
              <a:rPr lang="en-US" dirty="0" smtClean="0"/>
              <a:t>overall well-being and help you</a:t>
            </a:r>
            <a:br>
              <a:rPr lang="en-US" dirty="0" smtClean="0"/>
            </a:br>
            <a:r>
              <a:rPr lang="en-US" dirty="0" smtClean="0"/>
              <a:t>weather the storms of life. </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pic>
        <p:nvPicPr>
          <p:cNvPr id="10" name="Picture 9" descr="figure_02_01_labeled.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6092087" y="757601"/>
            <a:ext cx="2932125" cy="53427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dirty="0" smtClean="0"/>
              <a:t>What Is Psychological Health?</a:t>
            </a:r>
            <a:endParaRPr lang="en-US" dirty="0"/>
          </a:p>
        </p:txBody>
      </p:sp>
      <p:sp>
        <p:nvSpPr>
          <p:cNvPr id="11268" name="Rectangle 4"/>
          <p:cNvSpPr>
            <a:spLocks noGrp="1" noChangeArrowheads="1"/>
          </p:cNvSpPr>
          <p:nvPr>
            <p:ph idx="1"/>
          </p:nvPr>
        </p:nvSpPr>
        <p:spPr/>
        <p:txBody>
          <a:bodyPr/>
          <a:lstStyle/>
          <a:p>
            <a:r>
              <a:rPr lang="en-US" dirty="0" smtClean="0"/>
              <a:t>Psychologically healthy people feel good about themselves.</a:t>
            </a:r>
          </a:p>
          <a:p>
            <a:r>
              <a:rPr lang="en-US" dirty="0" smtClean="0"/>
              <a:t>They feel comfortable with other people; they express their respect and feel compassion for them.</a:t>
            </a:r>
          </a:p>
          <a:p>
            <a:r>
              <a:rPr lang="en-US" dirty="0" smtClean="0"/>
              <a:t>They control their own tension and anxiety.</a:t>
            </a:r>
          </a:p>
          <a:p>
            <a:r>
              <a:rPr lang="en-US" dirty="0" smtClean="0"/>
              <a:t>They meet the demands of life.</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p:txBody>
          <a:bodyPr/>
          <a:lstStyle/>
          <a:p>
            <a:r>
              <a:rPr lang="en-US" dirty="0" smtClean="0"/>
              <a:t>What Is Psychological Health?</a:t>
            </a:r>
            <a:endParaRPr lang="en-US" dirty="0"/>
          </a:p>
        </p:txBody>
      </p:sp>
      <p:sp>
        <p:nvSpPr>
          <p:cNvPr id="12292" name="Rectangle 6"/>
          <p:cNvSpPr>
            <a:spLocks noGrp="1" noChangeArrowheads="1"/>
          </p:cNvSpPr>
          <p:nvPr>
            <p:ph idx="1"/>
          </p:nvPr>
        </p:nvSpPr>
        <p:spPr/>
        <p:txBody>
          <a:bodyPr/>
          <a:lstStyle/>
          <a:p>
            <a:r>
              <a:rPr lang="en-US" altLang="en-US" dirty="0" smtClean="0"/>
              <a:t>People who are psychologically healthy curb their own feelings of hate and guilt.</a:t>
            </a:r>
          </a:p>
          <a:p>
            <a:pPr lvl="1"/>
            <a:r>
              <a:rPr lang="en-US" altLang="en-US" dirty="0" smtClean="0"/>
              <a:t>They maintain a positive outlook.</a:t>
            </a:r>
          </a:p>
          <a:p>
            <a:pPr lvl="1"/>
            <a:r>
              <a:rPr lang="en-US" altLang="en-US" dirty="0" smtClean="0"/>
              <a:t>They value diversity.</a:t>
            </a:r>
          </a:p>
          <a:p>
            <a:pPr lvl="1"/>
            <a:r>
              <a:rPr lang="en-US" altLang="en-US" dirty="0" smtClean="0"/>
              <a:t>They appreciate and respect the world around them.</a:t>
            </a:r>
          </a:p>
          <a:p>
            <a:r>
              <a:rPr lang="en-US" altLang="en-US" dirty="0" smtClean="0"/>
              <a:t>To achieve these characteristics, their basic needs must first be met. </a:t>
            </a:r>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p:txBody>
          <a:bodyPr/>
          <a:lstStyle/>
          <a:p>
            <a:r>
              <a:rPr lang="en-US" dirty="0" smtClean="0"/>
              <a:t>Mental Health</a:t>
            </a:r>
            <a:endParaRPr lang="en-US" dirty="0"/>
          </a:p>
        </p:txBody>
      </p:sp>
      <p:sp>
        <p:nvSpPr>
          <p:cNvPr id="13316" name="Rectangle 4"/>
          <p:cNvSpPr>
            <a:spLocks noGrp="1" noChangeArrowheads="1"/>
          </p:cNvSpPr>
          <p:nvPr>
            <p:ph idx="1"/>
          </p:nvPr>
        </p:nvSpPr>
        <p:spPr/>
        <p:txBody>
          <a:bodyPr/>
          <a:lstStyle/>
          <a:p>
            <a:r>
              <a:rPr lang="en-US" dirty="0" smtClean="0"/>
              <a:t>The term </a:t>
            </a:r>
            <a:r>
              <a:rPr lang="en-US" i="1" dirty="0" smtClean="0"/>
              <a:t>mental health</a:t>
            </a:r>
            <a:r>
              <a:rPr lang="en-US" dirty="0" smtClean="0"/>
              <a:t> is used to describe the "thinking" or "rational" dimension of our health.</a:t>
            </a:r>
          </a:p>
          <a:p>
            <a:r>
              <a:rPr lang="en-US" dirty="0" smtClean="0"/>
              <a:t>A mentally healthy person perceives life in realistic ways; he or she can adapt to change, develop rational strategies to solve problems, and carry out his or her personal and professional responsibilities.</a:t>
            </a:r>
            <a:endParaRPr lang="en-US" dirty="0"/>
          </a:p>
        </p:txBody>
      </p:sp>
      <p:sp>
        <p:nvSpPr>
          <p:cNvPr id="8" name="Footer Placeholder 7"/>
          <p:cNvSpPr>
            <a:spLocks noGrp="1"/>
          </p:cNvSpPr>
          <p:nvPr>
            <p:ph type="ftr" sz="quarter" idx="10"/>
          </p:nvPr>
        </p:nvSpPr>
        <p:spPr/>
        <p:txBody>
          <a:bodyPr/>
          <a:lstStyle/>
          <a:p>
            <a:r>
              <a:rPr lang="en-GB" dirty="0" smtClean="0"/>
              <a:t>© 2016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957</TotalTime>
  <Words>3064</Words>
  <Application>Microsoft Macintosh PowerPoint</Application>
  <PresentationFormat>On-screen Show (4:3)</PresentationFormat>
  <Paragraphs>286</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HA5Lect_template</vt:lpstr>
      <vt:lpstr>Chapter 2:  Promoting and Preserving Your Psychological Health</vt:lpstr>
      <vt:lpstr>Did you PREPARE and did you LEARN?</vt:lpstr>
      <vt:lpstr>Did you PREPARE and did you LEARN?</vt:lpstr>
      <vt:lpstr>Did you PREPARE and did you LEARN?</vt:lpstr>
      <vt:lpstr>Did you PREPARE and did you LEARN?</vt:lpstr>
      <vt:lpstr>Psychological Health</vt:lpstr>
      <vt:lpstr>What Is Psychological Health?</vt:lpstr>
      <vt:lpstr>What Is Psychological Health?</vt:lpstr>
      <vt:lpstr>Mental Health</vt:lpstr>
      <vt:lpstr>Maslow's Hierarchy of Needs</vt:lpstr>
      <vt:lpstr>Emotional Health</vt:lpstr>
      <vt:lpstr>Characteristics of Psychologically Healthy and Unhealthy People</vt:lpstr>
      <vt:lpstr>Social Health</vt:lpstr>
      <vt:lpstr>Spiritual Health</vt:lpstr>
      <vt:lpstr>Factors That Influence Psychological Health</vt:lpstr>
      <vt:lpstr>The Mind-Body Connection</vt:lpstr>
      <vt:lpstr>The Mind-Body Connection</vt:lpstr>
      <vt:lpstr>Strategies to Enhance Psychological Health</vt:lpstr>
      <vt:lpstr>When Psychological Health Deteriorates</vt:lpstr>
      <vt:lpstr>Mental Health Concerns of American College Students, Past 12 Months</vt:lpstr>
      <vt:lpstr>Mood Disorders</vt:lpstr>
      <vt:lpstr>Major Depression</vt:lpstr>
      <vt:lpstr>Major Depression</vt:lpstr>
      <vt:lpstr>Other Types of Depression</vt:lpstr>
      <vt:lpstr>See It! Video: Antidepressant Use Increases Among Women</vt:lpstr>
      <vt:lpstr>Causes of Mood Disorders</vt:lpstr>
      <vt:lpstr>Anxiety Disorders</vt:lpstr>
      <vt:lpstr>Anxiety Disorders</vt:lpstr>
      <vt:lpstr>Anxiety Disorders</vt:lpstr>
      <vt:lpstr>Anxiety Disorders</vt:lpstr>
      <vt:lpstr>See It! Video: Battling Post Traumatic Stress</vt:lpstr>
      <vt:lpstr>Causes of Anxiety and Phobic Disorders</vt:lpstr>
      <vt:lpstr>Personality Disorders</vt:lpstr>
      <vt:lpstr>Schizophrenia</vt:lpstr>
      <vt:lpstr>Comparison of Two Brains </vt:lpstr>
      <vt:lpstr>Suicide: Giving Up on Life</vt:lpstr>
      <vt:lpstr>Suicide: Giving Up on Life</vt:lpstr>
      <vt:lpstr>Preventing Suicide </vt:lpstr>
      <vt:lpstr>Activity Break</vt:lpstr>
      <vt:lpstr>Seeking Professional Help</vt:lpstr>
      <vt:lpstr>Seeking Professional Help</vt:lpstr>
      <vt:lpstr>What to Expect in Therapy</vt:lpstr>
      <vt:lpstr>PowerPoint Presentation</vt:lpstr>
      <vt:lpstr>PowerPoint Presentation</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Sankar P</cp:lastModifiedBy>
  <cp:revision>118</cp:revision>
  <dcterms:created xsi:type="dcterms:W3CDTF">2007-09-26T05:29:17Z</dcterms:created>
  <dcterms:modified xsi:type="dcterms:W3CDTF">2015-01-29T05:29:19Z</dcterms:modified>
</cp:coreProperties>
</file>