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6"/>
  </p:notesMasterIdLst>
  <p:handoutMasterIdLst>
    <p:handoutMasterId r:id="rId37"/>
  </p:handoutMasterIdLst>
  <p:sldIdLst>
    <p:sldId id="256" r:id="rId2"/>
    <p:sldId id="260" r:id="rId3"/>
    <p:sldId id="261" r:id="rId4"/>
    <p:sldId id="262" r:id="rId5"/>
    <p:sldId id="263" r:id="rId6"/>
    <p:sldId id="291" r:id="rId7"/>
    <p:sldId id="264" r:id="rId8"/>
    <p:sldId id="265" r:id="rId9"/>
    <p:sldId id="266" r:id="rId10"/>
    <p:sldId id="267" r:id="rId11"/>
    <p:sldId id="268" r:id="rId12"/>
    <p:sldId id="269" r:id="rId13"/>
    <p:sldId id="270" r:id="rId14"/>
    <p:sldId id="271" r:id="rId15"/>
    <p:sldId id="272" r:id="rId16"/>
    <p:sldId id="273" r:id="rId17"/>
    <p:sldId id="274" r:id="rId18"/>
    <p:sldId id="292" r:id="rId19"/>
    <p:sldId id="275" r:id="rId20"/>
    <p:sldId id="276" r:id="rId21"/>
    <p:sldId id="293" r:id="rId22"/>
    <p:sldId id="277" r:id="rId23"/>
    <p:sldId id="278" r:id="rId24"/>
    <p:sldId id="279" r:id="rId25"/>
    <p:sldId id="280" r:id="rId26"/>
    <p:sldId id="281" r:id="rId27"/>
    <p:sldId id="282" r:id="rId28"/>
    <p:sldId id="283" r:id="rId29"/>
    <p:sldId id="285" r:id="rId30"/>
    <p:sldId id="286" r:id="rId31"/>
    <p:sldId id="287" r:id="rId32"/>
    <p:sldId id="288" r:id="rId33"/>
    <p:sldId id="289" r:id="rId34"/>
    <p:sldId id="290" r:id="rId3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6B00"/>
    <a:srgbClr val="ED6B4C"/>
    <a:srgbClr val="344C9F"/>
    <a:srgbClr val="E87A4C"/>
    <a:srgbClr val="C8E718"/>
    <a:srgbClr val="478F86"/>
    <a:srgbClr val="DF5647"/>
    <a:srgbClr val="C80A2B"/>
    <a:srgbClr val="BE191F"/>
    <a:srgbClr val="1CA4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5" autoAdjust="0"/>
    <p:restoredTop sz="86930" autoAdjust="0"/>
  </p:normalViewPr>
  <p:slideViewPr>
    <p:cSldViewPr snapToGrid="0">
      <p:cViewPr varScale="1">
        <p:scale>
          <a:sx n="130" d="100"/>
          <a:sy n="130" d="100"/>
        </p:scale>
        <p:origin x="-2320" y="-112"/>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29/01/15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pPr eaLnBrk="1" hangingPunct="1">
              <a:spcBef>
                <a:spcPct val="0"/>
              </a:spcBef>
            </a:pPr>
            <a:r>
              <a:rPr lang="en-US" b="1" dirty="0" smtClean="0">
                <a:ea typeface="ＭＳ Ｐゴシック" charset="0"/>
              </a:rPr>
              <a:t>Ask students to write down</a:t>
            </a:r>
            <a:r>
              <a:rPr lang="en-US" dirty="0" smtClean="0">
                <a:ea typeface="ＭＳ Ｐゴシック" charset="0"/>
              </a:rPr>
              <a:t> a three-line statement about their current health. Next ask them to write three things they do that undermine their health. Remind them that being healthy is a choice—that many of the top leading causes of death are influenced by lifestyle behaviors. </a:t>
            </a:r>
          </a:p>
          <a:p>
            <a:pPr eaLnBrk="1" hangingPunct="1">
              <a:spcBef>
                <a:spcPct val="0"/>
              </a:spcBef>
            </a:pPr>
            <a:endParaRPr lang="en-US" dirty="0" smtClean="0">
              <a:ea typeface="ＭＳ Ｐゴシック" charset="0"/>
            </a:endParaRPr>
          </a:p>
          <a:p>
            <a:pPr eaLnBrk="1" hangingPunct="1">
              <a:spcBef>
                <a:spcPct val="0"/>
              </a:spcBef>
            </a:pPr>
            <a:r>
              <a:rPr lang="en-US" dirty="0" smtClean="0">
                <a:ea typeface="ＭＳ Ｐゴシック" charset="0"/>
              </a:rPr>
              <a:t>Ask them to again look at the health statement and those of their behaviors that may undermine their health. Give an overview of why behaviors, even those that undermine health, are maintained and suggest that, as we move through this chapter, they think about how to change those behaviors.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ea typeface="ＭＳ Ｐゴシック" charset="0"/>
              </a:rPr>
              <a:t>Ask students to define</a:t>
            </a:r>
            <a:r>
              <a:rPr lang="en-US" dirty="0">
                <a:ea typeface="ＭＳ Ｐゴシック" charset="0"/>
              </a:rPr>
              <a:t> what health is for them. Discuss whether the Medical Model and the Public Health Model are contradictory or complementary</a:t>
            </a:r>
            <a:r>
              <a:rPr lang="en-US" dirty="0" smtClean="0">
                <a:ea typeface="ＭＳ Ｐゴシック" charset="0"/>
              </a:rPr>
              <a:t>. </a:t>
            </a:r>
            <a:endParaRPr lang="en-US" dirty="0">
              <a:ea typeface="ＭＳ Ｐゴシック" charset="0"/>
            </a:endParaRP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1963">
              <a:defRPr sz="2400">
                <a:solidFill>
                  <a:schemeClr val="tx1"/>
                </a:solidFill>
                <a:latin typeface="Arial" charset="0"/>
                <a:ea typeface="ＭＳ Ｐゴシック" charset="0"/>
                <a:cs typeface="ＭＳ Ｐゴシック" charset="0"/>
              </a:defRPr>
            </a:lvl1pPr>
            <a:lvl2pPr marL="742950" indent="-285750" defTabSz="461963">
              <a:defRPr sz="2400">
                <a:solidFill>
                  <a:schemeClr val="tx1"/>
                </a:solidFill>
                <a:latin typeface="Arial" charset="0"/>
                <a:ea typeface="ＭＳ Ｐゴシック" charset="0"/>
              </a:defRPr>
            </a:lvl2pPr>
            <a:lvl3pPr marL="1143000" indent="-228600" defTabSz="461963">
              <a:defRPr sz="2400">
                <a:solidFill>
                  <a:schemeClr val="tx1"/>
                </a:solidFill>
                <a:latin typeface="Arial" charset="0"/>
                <a:ea typeface="ＭＳ Ｐゴシック" charset="0"/>
              </a:defRPr>
            </a:lvl3pPr>
            <a:lvl4pPr marL="1600200" indent="-228600" defTabSz="461963">
              <a:defRPr sz="2400">
                <a:solidFill>
                  <a:schemeClr val="tx1"/>
                </a:solidFill>
                <a:latin typeface="Arial" charset="0"/>
                <a:ea typeface="ＭＳ Ｐゴシック" charset="0"/>
              </a:defRPr>
            </a:lvl4pPr>
            <a:lvl5pPr marL="2057400" indent="-228600" defTabSz="461963">
              <a:defRPr sz="2400">
                <a:solidFill>
                  <a:schemeClr val="tx1"/>
                </a:solidFill>
                <a:latin typeface="Arial" charset="0"/>
                <a:ea typeface="ＭＳ Ｐゴシック" charset="0"/>
              </a:defRPr>
            </a:lvl5pPr>
            <a:lvl6pPr marL="2514600" indent="-228600" defTabSz="4619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619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619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61963" eaLnBrk="0" fontAlgn="base" hangingPunct="0">
              <a:spcBef>
                <a:spcPct val="0"/>
              </a:spcBef>
              <a:spcAft>
                <a:spcPct val="0"/>
              </a:spcAft>
              <a:defRPr sz="2400">
                <a:solidFill>
                  <a:schemeClr val="tx1"/>
                </a:solidFill>
                <a:latin typeface="Arial" charset="0"/>
                <a:ea typeface="ＭＳ Ｐゴシック" charset="0"/>
              </a:defRPr>
            </a:lvl9pPr>
          </a:lstStyle>
          <a:p>
            <a:fld id="{607FC64A-F58B-6D47-BE67-79B3575A3401}" type="slidenum">
              <a:rPr lang="en-US" sz="1200">
                <a:solidFill>
                  <a:prstClr val="black"/>
                </a:solidFill>
              </a:rPr>
              <a:pPr/>
              <a:t>10</a:t>
            </a:fld>
            <a:endParaRPr lang="en-US" sz="1200"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Using this slide as your base, introduce the concepts of disease prevention, health promotion, risk behaviors, and wellness.</a:t>
            </a:r>
          </a:p>
          <a:p>
            <a:pPr eaLnBrk="1" hangingPunct="1">
              <a:spcBef>
                <a:spcPct val="0"/>
              </a:spcBef>
            </a:pPr>
            <a:endParaRPr lang="en-US" dirty="0">
              <a:ea typeface="ＭＳ Ｐゴシック" charset="0"/>
            </a:endParaRPr>
          </a:p>
          <a:p>
            <a:pPr eaLnBrk="1" hangingPunct="1">
              <a:spcBef>
                <a:spcPct val="0"/>
              </a:spcBef>
            </a:pPr>
            <a:r>
              <a:rPr lang="en-US" b="1" dirty="0">
                <a:ea typeface="ＭＳ Ｐゴシック" charset="0"/>
              </a:rPr>
              <a:t>Ask students to review</a:t>
            </a:r>
            <a:r>
              <a:rPr lang="en-US" dirty="0">
                <a:ea typeface="ＭＳ Ｐゴシック" charset="0"/>
              </a:rPr>
              <a:t> their lists of the healthy behaviors they practice and to consider the risks they choose. Focus on the choice issue involved in both scenarios. Again, move them to think about the cost involved in negative choices that are not only personally managed but also shared by the family, community, and even beyond.</a:t>
            </a: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1963">
              <a:defRPr sz="2400">
                <a:solidFill>
                  <a:schemeClr val="tx1"/>
                </a:solidFill>
                <a:latin typeface="Arial" charset="0"/>
                <a:ea typeface="ＭＳ Ｐゴシック" charset="0"/>
                <a:cs typeface="ＭＳ Ｐゴシック" charset="0"/>
              </a:defRPr>
            </a:lvl1pPr>
            <a:lvl2pPr marL="742950" indent="-285750" defTabSz="461963">
              <a:defRPr sz="2400">
                <a:solidFill>
                  <a:schemeClr val="tx1"/>
                </a:solidFill>
                <a:latin typeface="Arial" charset="0"/>
                <a:ea typeface="ＭＳ Ｐゴシック" charset="0"/>
              </a:defRPr>
            </a:lvl2pPr>
            <a:lvl3pPr marL="1143000" indent="-228600" defTabSz="461963">
              <a:defRPr sz="2400">
                <a:solidFill>
                  <a:schemeClr val="tx1"/>
                </a:solidFill>
                <a:latin typeface="Arial" charset="0"/>
                <a:ea typeface="ＭＳ Ｐゴシック" charset="0"/>
              </a:defRPr>
            </a:lvl3pPr>
            <a:lvl4pPr marL="1600200" indent="-228600" defTabSz="461963">
              <a:defRPr sz="2400">
                <a:solidFill>
                  <a:schemeClr val="tx1"/>
                </a:solidFill>
                <a:latin typeface="Arial" charset="0"/>
                <a:ea typeface="ＭＳ Ｐゴシック" charset="0"/>
              </a:defRPr>
            </a:lvl4pPr>
            <a:lvl5pPr marL="2057400" indent="-228600" defTabSz="461963">
              <a:defRPr sz="2400">
                <a:solidFill>
                  <a:schemeClr val="tx1"/>
                </a:solidFill>
                <a:latin typeface="Arial" charset="0"/>
                <a:ea typeface="ＭＳ Ｐゴシック" charset="0"/>
              </a:defRPr>
            </a:lvl5pPr>
            <a:lvl6pPr marL="2514600" indent="-228600" defTabSz="4619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619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619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61963" eaLnBrk="0" fontAlgn="base" hangingPunct="0">
              <a:spcBef>
                <a:spcPct val="0"/>
              </a:spcBef>
              <a:spcAft>
                <a:spcPct val="0"/>
              </a:spcAft>
              <a:defRPr sz="2400">
                <a:solidFill>
                  <a:schemeClr val="tx1"/>
                </a:solidFill>
                <a:latin typeface="Arial" charset="0"/>
                <a:ea typeface="ＭＳ Ｐゴシック" charset="0"/>
              </a:defRPr>
            </a:lvl9pPr>
          </a:lstStyle>
          <a:p>
            <a:fld id="{8AA6C728-0B56-6348-B2A9-AA3BB727E0CB}" type="slidenum">
              <a:rPr lang="en-US" sz="1200">
                <a:solidFill>
                  <a:prstClr val="black"/>
                </a:solidFill>
              </a:rPr>
              <a:pPr/>
              <a:t>11</a:t>
            </a:fld>
            <a:endParaRPr lang="en-US" sz="1200"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ea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To get students to understand the interrelationship of the dimensions, </a:t>
            </a:r>
            <a:r>
              <a:rPr lang="en-US" b="1" dirty="0">
                <a:ea typeface="ＭＳ Ｐゴシック" charset="0"/>
              </a:rPr>
              <a:t>have students rank</a:t>
            </a:r>
            <a:r>
              <a:rPr lang="en-US" dirty="0">
                <a:ea typeface="ＭＳ Ｐゴシック" charset="0"/>
              </a:rPr>
              <a:t> the dimensions as they are reflected in their health. </a:t>
            </a:r>
          </a:p>
          <a:p>
            <a:pPr eaLnBrk="1" hangingPunct="1">
              <a:spcBef>
                <a:spcPct val="0"/>
              </a:spcBef>
            </a:pPr>
            <a:endParaRPr lang="en-US" dirty="0">
              <a:ea typeface="ＭＳ Ｐゴシック" charset="0"/>
            </a:endParaRPr>
          </a:p>
          <a:p>
            <a:pPr eaLnBrk="1" hangingPunct="1">
              <a:spcBef>
                <a:spcPct val="0"/>
              </a:spcBef>
            </a:pPr>
            <a:r>
              <a:rPr lang="en-US" b="1" dirty="0">
                <a:ea typeface="ＭＳ Ｐゴシック" charset="0"/>
              </a:rPr>
              <a:t>Ask students to consider</a:t>
            </a:r>
            <a:r>
              <a:rPr lang="en-US" dirty="0">
                <a:ea typeface="ＭＳ Ｐゴシック" charset="0"/>
              </a:rPr>
              <a:t> how they could improve their rankings in each dimension and why it might be important to do this. </a:t>
            </a: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1963">
              <a:defRPr sz="2400">
                <a:solidFill>
                  <a:schemeClr val="tx1"/>
                </a:solidFill>
                <a:latin typeface="Arial" charset="0"/>
                <a:ea typeface="ＭＳ Ｐゴシック" charset="0"/>
                <a:cs typeface="ＭＳ Ｐゴシック" charset="0"/>
              </a:defRPr>
            </a:lvl1pPr>
            <a:lvl2pPr marL="742950" indent="-285750" defTabSz="461963">
              <a:defRPr sz="2400">
                <a:solidFill>
                  <a:schemeClr val="tx1"/>
                </a:solidFill>
                <a:latin typeface="Arial" charset="0"/>
                <a:ea typeface="ＭＳ Ｐゴシック" charset="0"/>
              </a:defRPr>
            </a:lvl2pPr>
            <a:lvl3pPr marL="1143000" indent="-228600" defTabSz="461963">
              <a:defRPr sz="2400">
                <a:solidFill>
                  <a:schemeClr val="tx1"/>
                </a:solidFill>
                <a:latin typeface="Arial" charset="0"/>
                <a:ea typeface="ＭＳ Ｐゴシック" charset="0"/>
              </a:defRPr>
            </a:lvl3pPr>
            <a:lvl4pPr marL="1600200" indent="-228600" defTabSz="461963">
              <a:defRPr sz="2400">
                <a:solidFill>
                  <a:schemeClr val="tx1"/>
                </a:solidFill>
                <a:latin typeface="Arial" charset="0"/>
                <a:ea typeface="ＭＳ Ｐゴシック" charset="0"/>
              </a:defRPr>
            </a:lvl4pPr>
            <a:lvl5pPr marL="2057400" indent="-228600" defTabSz="461963">
              <a:defRPr sz="2400">
                <a:solidFill>
                  <a:schemeClr val="tx1"/>
                </a:solidFill>
                <a:latin typeface="Arial" charset="0"/>
                <a:ea typeface="ＭＳ Ｐゴシック" charset="0"/>
              </a:defRPr>
            </a:lvl5pPr>
            <a:lvl6pPr marL="2514600" indent="-228600" defTabSz="4619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619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619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61963" eaLnBrk="0" fontAlgn="base" hangingPunct="0">
              <a:spcBef>
                <a:spcPct val="0"/>
              </a:spcBef>
              <a:spcAft>
                <a:spcPct val="0"/>
              </a:spcAft>
              <a:defRPr sz="2400">
                <a:solidFill>
                  <a:schemeClr val="tx1"/>
                </a:solidFill>
                <a:latin typeface="Arial" charset="0"/>
                <a:ea typeface="ＭＳ Ｐゴシック" charset="0"/>
              </a:defRPr>
            </a:lvl9pPr>
          </a:lstStyle>
          <a:p>
            <a:fld id="{AB0B69A5-0592-9440-A133-72887E05A9EE}" type="slidenum">
              <a:rPr lang="en-US" sz="1200">
                <a:solidFill>
                  <a:prstClr val="black"/>
                </a:solidFill>
              </a:rPr>
              <a:pPr/>
              <a:t>13</a:t>
            </a:fld>
            <a:endParaRPr lang="en-US" sz="1200"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ea typeface="ＭＳ Ｐゴシック" charset="0"/>
              </a:rPr>
              <a:t>Ask students to draw</a:t>
            </a:r>
            <a:r>
              <a:rPr lang="en-US" dirty="0">
                <a:ea typeface="ＭＳ Ｐゴシック" charset="0"/>
              </a:rPr>
              <a:t> a line where, at the left end, the words </a:t>
            </a:r>
            <a:r>
              <a:rPr lang="en-US" dirty="0" smtClean="0">
                <a:ea typeface="ＭＳ Ｐゴシック" charset="0"/>
              </a:rPr>
              <a:t>"ever</a:t>
            </a:r>
            <a:r>
              <a:rPr lang="en-US" dirty="0">
                <a:ea typeface="ＭＳ Ｐゴシック" charset="0"/>
              </a:rPr>
              <a:t>-deteriorating </a:t>
            </a:r>
            <a:r>
              <a:rPr lang="en-US" dirty="0" smtClean="0">
                <a:ea typeface="ＭＳ Ｐゴシック" charset="0"/>
              </a:rPr>
              <a:t>health" </a:t>
            </a:r>
            <a:r>
              <a:rPr lang="en-US" dirty="0">
                <a:ea typeface="ＭＳ Ｐゴシック" charset="0"/>
              </a:rPr>
              <a:t>are written and, at the right end, </a:t>
            </a:r>
            <a:r>
              <a:rPr lang="en-US" dirty="0" smtClean="0">
                <a:ea typeface="ＭＳ Ｐゴシック" charset="0"/>
              </a:rPr>
              <a:t>"ever</a:t>
            </a:r>
            <a:r>
              <a:rPr lang="en-US" dirty="0">
                <a:ea typeface="ＭＳ Ｐゴシック" charset="0"/>
              </a:rPr>
              <a:t>-improving </a:t>
            </a:r>
            <a:r>
              <a:rPr lang="en-US" dirty="0" smtClean="0">
                <a:ea typeface="ＭＳ Ｐゴシック" charset="0"/>
              </a:rPr>
              <a:t>health" </a:t>
            </a:r>
            <a:r>
              <a:rPr lang="en-US" dirty="0">
                <a:ea typeface="ＭＳ Ｐゴシック" charset="0"/>
              </a:rPr>
              <a:t>is written. Now ask them to place a marker where they are on this line. Most will select a point in the center. Ask for a show of hands for how many did this. Now tell them that they must choose either side of the center.</a:t>
            </a:r>
          </a:p>
          <a:p>
            <a:pPr eaLnBrk="1" hangingPunct="1">
              <a:spcBef>
                <a:spcPct val="0"/>
              </a:spcBef>
            </a:pPr>
            <a:endParaRPr lang="en-US" dirty="0">
              <a:ea typeface="ＭＳ Ｐゴシック" charset="0"/>
            </a:endParaRPr>
          </a:p>
          <a:p>
            <a:pPr eaLnBrk="1" hangingPunct="1">
              <a:spcBef>
                <a:spcPct val="0"/>
              </a:spcBef>
            </a:pPr>
            <a:r>
              <a:rPr lang="en-US" b="1" dirty="0">
                <a:ea typeface="ＭＳ Ｐゴシック" charset="0"/>
              </a:rPr>
              <a:t>Ask them to write</a:t>
            </a:r>
            <a:r>
              <a:rPr lang="en-US" dirty="0">
                <a:ea typeface="ＭＳ Ｐゴシック" charset="0"/>
              </a:rPr>
              <a:t> behaviors that move them to the right, above the line, and behaviors that move them to the left, below the line. As they do this, get students to focus on how </a:t>
            </a:r>
            <a:r>
              <a:rPr lang="en-US" dirty="0" smtClean="0">
                <a:ea typeface="ＭＳ Ｐゴシック" charset="0"/>
              </a:rPr>
              <a:t>"rewarding" </a:t>
            </a:r>
            <a:r>
              <a:rPr lang="en-US" dirty="0">
                <a:ea typeface="ＭＳ Ｐゴシック" charset="0"/>
              </a:rPr>
              <a:t>each of the behaviors is to them. For the negative behaviors, ask them to assess whether the </a:t>
            </a:r>
            <a:r>
              <a:rPr lang="en-US" dirty="0" smtClean="0">
                <a:ea typeface="ＭＳ Ｐゴシック" charset="0"/>
              </a:rPr>
              <a:t>"health cost" </a:t>
            </a:r>
            <a:r>
              <a:rPr lang="en-US" dirty="0">
                <a:ea typeface="ＭＳ Ｐゴシック" charset="0"/>
              </a:rPr>
              <a:t>is truly worth it.</a:t>
            </a: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1963">
              <a:defRPr sz="2400">
                <a:solidFill>
                  <a:schemeClr val="tx1"/>
                </a:solidFill>
                <a:latin typeface="Arial" charset="0"/>
                <a:ea typeface="ＭＳ Ｐゴシック" charset="0"/>
                <a:cs typeface="ＭＳ Ｐゴシック" charset="0"/>
              </a:defRPr>
            </a:lvl1pPr>
            <a:lvl2pPr marL="742950" indent="-285750" defTabSz="461963">
              <a:defRPr sz="2400">
                <a:solidFill>
                  <a:schemeClr val="tx1"/>
                </a:solidFill>
                <a:latin typeface="Arial" charset="0"/>
                <a:ea typeface="ＭＳ Ｐゴシック" charset="0"/>
              </a:defRPr>
            </a:lvl2pPr>
            <a:lvl3pPr marL="1143000" indent="-228600" defTabSz="461963">
              <a:defRPr sz="2400">
                <a:solidFill>
                  <a:schemeClr val="tx1"/>
                </a:solidFill>
                <a:latin typeface="Arial" charset="0"/>
                <a:ea typeface="ＭＳ Ｐゴシック" charset="0"/>
              </a:defRPr>
            </a:lvl3pPr>
            <a:lvl4pPr marL="1600200" indent="-228600" defTabSz="461963">
              <a:defRPr sz="2400">
                <a:solidFill>
                  <a:schemeClr val="tx1"/>
                </a:solidFill>
                <a:latin typeface="Arial" charset="0"/>
                <a:ea typeface="ＭＳ Ｐゴシック" charset="0"/>
              </a:defRPr>
            </a:lvl4pPr>
            <a:lvl5pPr marL="2057400" indent="-228600" defTabSz="461963">
              <a:defRPr sz="2400">
                <a:solidFill>
                  <a:schemeClr val="tx1"/>
                </a:solidFill>
                <a:latin typeface="Arial" charset="0"/>
                <a:ea typeface="ＭＳ Ｐゴシック" charset="0"/>
              </a:defRPr>
            </a:lvl5pPr>
            <a:lvl6pPr marL="2514600" indent="-228600" defTabSz="4619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619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619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61963" eaLnBrk="0" fontAlgn="base" hangingPunct="0">
              <a:spcBef>
                <a:spcPct val="0"/>
              </a:spcBef>
              <a:spcAft>
                <a:spcPct val="0"/>
              </a:spcAft>
              <a:defRPr sz="2400">
                <a:solidFill>
                  <a:schemeClr val="tx1"/>
                </a:solidFill>
                <a:latin typeface="Arial" charset="0"/>
                <a:ea typeface="ＭＳ Ｐゴシック" charset="0"/>
              </a:defRPr>
            </a:lvl9pPr>
          </a:lstStyle>
          <a:p>
            <a:fld id="{7B37AD99-F75B-EB48-ACBA-717C6CFC4F1B}" type="slidenum">
              <a:rPr lang="en-US" sz="1200">
                <a:solidFill>
                  <a:prstClr val="black"/>
                </a:solidFill>
              </a:rPr>
              <a:pPr/>
              <a:t>14</a:t>
            </a:fld>
            <a:endParaRPr lang="en-US" sz="1200"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Introduce </a:t>
            </a:r>
            <a:r>
              <a:rPr lang="en-US" i="1" dirty="0">
                <a:ea typeface="ＭＳ Ｐゴシック" charset="0"/>
              </a:rPr>
              <a:t>Healthy People </a:t>
            </a:r>
            <a:r>
              <a:rPr lang="en-US" i="1" dirty="0" smtClean="0">
                <a:ea typeface="ＭＳ Ｐゴシック" charset="0"/>
              </a:rPr>
              <a:t>2020 </a:t>
            </a:r>
            <a:r>
              <a:rPr lang="en-US" i="1" dirty="0">
                <a:ea typeface="ＭＳ Ｐゴシック" charset="0"/>
              </a:rPr>
              <a:t>with this slide</a:t>
            </a:r>
            <a:r>
              <a:rPr lang="en-US" i="1" dirty="0" smtClean="0">
                <a:ea typeface="ＭＳ Ｐゴシック" charset="0"/>
              </a:rPr>
              <a:t>. </a:t>
            </a:r>
            <a:endParaRPr lang="en-US" i="1" dirty="0">
              <a:ea typeface="ＭＳ Ｐゴシック" charset="0"/>
            </a:endParaRPr>
          </a:p>
          <a:p>
            <a:pPr eaLnBrk="1" hangingPunct="1">
              <a:spcBef>
                <a:spcPct val="0"/>
              </a:spcBef>
            </a:pPr>
            <a:endParaRPr lang="en-US" i="1" dirty="0">
              <a:ea typeface="ＭＳ Ｐゴシック" charset="0"/>
            </a:endParaRPr>
          </a:p>
          <a:p>
            <a:pPr eaLnBrk="1" hangingPunct="1">
              <a:spcBef>
                <a:spcPct val="0"/>
              </a:spcBef>
            </a:pPr>
            <a:r>
              <a:rPr lang="en-US" dirty="0">
                <a:ea typeface="ＭＳ Ｐゴシック" charset="0"/>
              </a:rPr>
              <a:t>Although we cannot change our biology, we can still influence it to maximize health. We cannot change our age, but our behaviors can influence how well we age. We cannot change our genetics, but we can become educated to know what health effects might result from our genetic heritage. We cannot change our ethnicity, but we can learn the risks our ethnicity might pose</a:t>
            </a:r>
            <a:r>
              <a:rPr lang="en-US" dirty="0" smtClean="0">
                <a:ea typeface="ＭＳ Ｐゴシック" charset="0"/>
              </a:rPr>
              <a:t>. </a:t>
            </a:r>
            <a:endParaRPr lang="en-US" dirty="0">
              <a:ea typeface="ＭＳ Ｐゴシック" charset="0"/>
            </a:endParaRPr>
          </a:p>
          <a:p>
            <a:pPr eaLnBrk="1" hangingPunct="1">
              <a:spcBef>
                <a:spcPct val="0"/>
              </a:spcBef>
            </a:pPr>
            <a:endParaRPr lang="en-US" dirty="0">
              <a:ea typeface="ＭＳ Ｐゴシック" charset="0"/>
            </a:endParaRPr>
          </a:p>
          <a:p>
            <a:pPr eaLnBrk="1" hangingPunct="1">
              <a:spcBef>
                <a:spcPct val="0"/>
              </a:spcBef>
            </a:pPr>
            <a:r>
              <a:rPr lang="en-US" b="1" dirty="0">
                <a:ea typeface="ＭＳ Ｐゴシック" charset="0"/>
              </a:rPr>
              <a:t>Introduce concepts</a:t>
            </a:r>
            <a:r>
              <a:rPr lang="en-US" dirty="0">
                <a:ea typeface="ＭＳ Ｐゴシック" charset="0"/>
              </a:rPr>
              <a:t> such as Tay-Sachs disease, hypertension in African Americans, etc., and discuss how knowledge can reduce risk.</a:t>
            </a:r>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1963">
              <a:defRPr sz="2400">
                <a:solidFill>
                  <a:schemeClr val="tx1"/>
                </a:solidFill>
                <a:latin typeface="Arial" charset="0"/>
                <a:ea typeface="ＭＳ Ｐゴシック" charset="0"/>
                <a:cs typeface="ＭＳ Ｐゴシック" charset="0"/>
              </a:defRPr>
            </a:lvl1pPr>
            <a:lvl2pPr marL="742950" indent="-285750" defTabSz="461963">
              <a:defRPr sz="2400">
                <a:solidFill>
                  <a:schemeClr val="tx1"/>
                </a:solidFill>
                <a:latin typeface="Arial" charset="0"/>
                <a:ea typeface="ＭＳ Ｐゴシック" charset="0"/>
              </a:defRPr>
            </a:lvl2pPr>
            <a:lvl3pPr marL="1143000" indent="-228600" defTabSz="461963">
              <a:defRPr sz="2400">
                <a:solidFill>
                  <a:schemeClr val="tx1"/>
                </a:solidFill>
                <a:latin typeface="Arial" charset="0"/>
                <a:ea typeface="ＭＳ Ｐゴシック" charset="0"/>
              </a:defRPr>
            </a:lvl3pPr>
            <a:lvl4pPr marL="1600200" indent="-228600" defTabSz="461963">
              <a:defRPr sz="2400">
                <a:solidFill>
                  <a:schemeClr val="tx1"/>
                </a:solidFill>
                <a:latin typeface="Arial" charset="0"/>
                <a:ea typeface="ＭＳ Ｐゴシック" charset="0"/>
              </a:defRPr>
            </a:lvl4pPr>
            <a:lvl5pPr marL="2057400" indent="-228600" defTabSz="461963">
              <a:defRPr sz="2400">
                <a:solidFill>
                  <a:schemeClr val="tx1"/>
                </a:solidFill>
                <a:latin typeface="Arial" charset="0"/>
                <a:ea typeface="ＭＳ Ｐゴシック" charset="0"/>
              </a:defRPr>
            </a:lvl5pPr>
            <a:lvl6pPr marL="2514600" indent="-228600" defTabSz="4619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619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619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61963" eaLnBrk="0" fontAlgn="base" hangingPunct="0">
              <a:spcBef>
                <a:spcPct val="0"/>
              </a:spcBef>
              <a:spcAft>
                <a:spcPct val="0"/>
              </a:spcAft>
              <a:defRPr sz="2400">
                <a:solidFill>
                  <a:schemeClr val="tx1"/>
                </a:solidFill>
                <a:latin typeface="Arial" charset="0"/>
                <a:ea typeface="ＭＳ Ｐゴシック" charset="0"/>
              </a:defRPr>
            </a:lvl9pPr>
          </a:lstStyle>
          <a:p>
            <a:fld id="{CA69DAC0-C616-5B4B-8227-3AC91FAFC7B1}" type="slidenum">
              <a:rPr lang="en-US" sz="1200">
                <a:solidFill>
                  <a:prstClr val="black"/>
                </a:solidFill>
              </a:rPr>
              <a:pPr/>
              <a:t>15</a:t>
            </a:fld>
            <a:endParaRPr lang="en-US" sz="1200"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050"/>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Rectangle 205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ea typeface="ＭＳ Ｐゴシック" charset="0"/>
              </a:rPr>
              <a:t>Have students evaluate</a:t>
            </a:r>
            <a:r>
              <a:rPr lang="en-US" dirty="0">
                <a:ea typeface="ＭＳ Ｐゴシック" charset="0"/>
              </a:rPr>
              <a:t> their current social environment and how it is impacting their well-being. Ask how many of them have adequate health insurance and discuss how lack of health insurance can affect not only their finances but may increase medical costs for all of us</a:t>
            </a:r>
            <a:r>
              <a:rPr lang="en-US" dirty="0" smtClean="0">
                <a:ea typeface="ＭＳ Ｐゴシック" charset="0"/>
              </a:rPr>
              <a:t>. </a:t>
            </a:r>
            <a:endParaRPr lang="en-US" dirty="0">
              <a:ea typeface="ＭＳ Ｐゴシック" charset="0"/>
            </a:endParaRP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1963">
              <a:defRPr sz="2400">
                <a:solidFill>
                  <a:schemeClr val="tx1"/>
                </a:solidFill>
                <a:latin typeface="Arial" charset="0"/>
                <a:ea typeface="ＭＳ Ｐゴシック" charset="0"/>
                <a:cs typeface="ＭＳ Ｐゴシック" charset="0"/>
              </a:defRPr>
            </a:lvl1pPr>
            <a:lvl2pPr marL="742950" indent="-285750" defTabSz="461963">
              <a:defRPr sz="2400">
                <a:solidFill>
                  <a:schemeClr val="tx1"/>
                </a:solidFill>
                <a:latin typeface="Arial" charset="0"/>
                <a:ea typeface="ＭＳ Ｐゴシック" charset="0"/>
              </a:defRPr>
            </a:lvl2pPr>
            <a:lvl3pPr marL="1143000" indent="-228600" defTabSz="461963">
              <a:defRPr sz="2400">
                <a:solidFill>
                  <a:schemeClr val="tx1"/>
                </a:solidFill>
                <a:latin typeface="Arial" charset="0"/>
                <a:ea typeface="ＭＳ Ｐゴシック" charset="0"/>
              </a:defRPr>
            </a:lvl3pPr>
            <a:lvl4pPr marL="1600200" indent="-228600" defTabSz="461963">
              <a:defRPr sz="2400">
                <a:solidFill>
                  <a:schemeClr val="tx1"/>
                </a:solidFill>
                <a:latin typeface="Arial" charset="0"/>
                <a:ea typeface="ＭＳ Ｐゴシック" charset="0"/>
              </a:defRPr>
            </a:lvl4pPr>
            <a:lvl5pPr marL="2057400" indent="-228600" defTabSz="461963">
              <a:defRPr sz="2400">
                <a:solidFill>
                  <a:schemeClr val="tx1"/>
                </a:solidFill>
                <a:latin typeface="Arial" charset="0"/>
                <a:ea typeface="ＭＳ Ｐゴシック" charset="0"/>
              </a:defRPr>
            </a:lvl5pPr>
            <a:lvl6pPr marL="2514600" indent="-228600" defTabSz="4619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619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619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61963" eaLnBrk="0" fontAlgn="base" hangingPunct="0">
              <a:spcBef>
                <a:spcPct val="0"/>
              </a:spcBef>
              <a:spcAft>
                <a:spcPct val="0"/>
              </a:spcAft>
              <a:defRPr sz="2400">
                <a:solidFill>
                  <a:schemeClr val="tx1"/>
                </a:solidFill>
                <a:latin typeface="Arial" charset="0"/>
                <a:ea typeface="ＭＳ Ｐゴシック" charset="0"/>
              </a:defRPr>
            </a:lvl9pPr>
          </a:lstStyle>
          <a:p>
            <a:fld id="{5D306026-B03F-A24D-B1B0-6DAC8CD155DD}" type="slidenum">
              <a:rPr lang="en-US" sz="1200">
                <a:solidFill>
                  <a:prstClr val="black"/>
                </a:solidFill>
              </a:rPr>
              <a:pPr/>
              <a:t>19</a:t>
            </a:fld>
            <a:endParaRPr lang="en-US" sz="1200"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ea typeface="ＭＳ Ｐゴシック" charset="0"/>
            </a:endParaRPr>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1963">
              <a:defRPr sz="2400">
                <a:solidFill>
                  <a:schemeClr val="tx1"/>
                </a:solidFill>
                <a:latin typeface="Arial" charset="0"/>
                <a:ea typeface="ＭＳ Ｐゴシック" charset="0"/>
                <a:cs typeface="ＭＳ Ｐゴシック" charset="0"/>
              </a:defRPr>
            </a:lvl1pPr>
            <a:lvl2pPr marL="742950" indent="-285750" defTabSz="461963">
              <a:defRPr sz="2400">
                <a:solidFill>
                  <a:schemeClr val="tx1"/>
                </a:solidFill>
                <a:latin typeface="Arial" charset="0"/>
                <a:ea typeface="ＭＳ Ｐゴシック" charset="0"/>
              </a:defRPr>
            </a:lvl2pPr>
            <a:lvl3pPr marL="1143000" indent="-228600" defTabSz="461963">
              <a:defRPr sz="2400">
                <a:solidFill>
                  <a:schemeClr val="tx1"/>
                </a:solidFill>
                <a:latin typeface="Arial" charset="0"/>
                <a:ea typeface="ＭＳ Ｐゴシック" charset="0"/>
              </a:defRPr>
            </a:lvl3pPr>
            <a:lvl4pPr marL="1600200" indent="-228600" defTabSz="461963">
              <a:defRPr sz="2400">
                <a:solidFill>
                  <a:schemeClr val="tx1"/>
                </a:solidFill>
                <a:latin typeface="Arial" charset="0"/>
                <a:ea typeface="ＭＳ Ｐゴシック" charset="0"/>
              </a:defRPr>
            </a:lvl4pPr>
            <a:lvl5pPr marL="2057400" indent="-228600" defTabSz="461963">
              <a:defRPr sz="2400">
                <a:solidFill>
                  <a:schemeClr val="tx1"/>
                </a:solidFill>
                <a:latin typeface="Arial" charset="0"/>
                <a:ea typeface="ＭＳ Ｐゴシック" charset="0"/>
              </a:defRPr>
            </a:lvl5pPr>
            <a:lvl6pPr marL="2514600" indent="-228600" defTabSz="4619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619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619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61963" eaLnBrk="0" fontAlgn="base" hangingPunct="0">
              <a:spcBef>
                <a:spcPct val="0"/>
              </a:spcBef>
              <a:spcAft>
                <a:spcPct val="0"/>
              </a:spcAft>
              <a:defRPr sz="2400">
                <a:solidFill>
                  <a:schemeClr val="tx1"/>
                </a:solidFill>
                <a:latin typeface="Arial" charset="0"/>
                <a:ea typeface="ＭＳ Ｐゴシック" charset="0"/>
              </a:defRPr>
            </a:lvl9pPr>
          </a:lstStyle>
          <a:p>
            <a:fld id="{C10C2781-C0B2-FB47-87AD-7830E41460B2}" type="slidenum">
              <a:rPr lang="en-US" sz="1200">
                <a:solidFill>
                  <a:prstClr val="black"/>
                </a:solidFill>
              </a:rPr>
              <a:pPr/>
              <a:t>20</a:t>
            </a:fld>
            <a:endParaRPr lang="en-US" sz="1200"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ea typeface="ＭＳ Ｐゴシック" charset="0"/>
              </a:rPr>
              <a:t>Ask students</a:t>
            </a:r>
            <a:r>
              <a:rPr lang="en-US" dirty="0">
                <a:ea typeface="ＭＳ Ｐゴシック" charset="0"/>
              </a:rPr>
              <a:t> </a:t>
            </a:r>
            <a:r>
              <a:rPr lang="en-US" b="1" dirty="0">
                <a:ea typeface="ＭＳ Ｐゴシック" charset="0"/>
              </a:rPr>
              <a:t>to brainstorm</a:t>
            </a:r>
            <a:r>
              <a:rPr lang="en-US" dirty="0">
                <a:ea typeface="ＭＳ Ｐゴシック" charset="0"/>
              </a:rPr>
              <a:t> what policies exist on campus that promote and protect health. What interventions might be necessary to improve health and safety on campus?</a:t>
            </a: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1963">
              <a:defRPr sz="2400">
                <a:solidFill>
                  <a:schemeClr val="tx1"/>
                </a:solidFill>
                <a:latin typeface="Arial" charset="0"/>
                <a:ea typeface="ＭＳ Ｐゴシック" charset="0"/>
                <a:cs typeface="ＭＳ Ｐゴシック" charset="0"/>
              </a:defRPr>
            </a:lvl1pPr>
            <a:lvl2pPr marL="742950" indent="-285750" defTabSz="461963">
              <a:defRPr sz="2400">
                <a:solidFill>
                  <a:schemeClr val="tx1"/>
                </a:solidFill>
                <a:latin typeface="Arial" charset="0"/>
                <a:ea typeface="ＭＳ Ｐゴシック" charset="0"/>
              </a:defRPr>
            </a:lvl2pPr>
            <a:lvl3pPr marL="1143000" indent="-228600" defTabSz="461963">
              <a:defRPr sz="2400">
                <a:solidFill>
                  <a:schemeClr val="tx1"/>
                </a:solidFill>
                <a:latin typeface="Arial" charset="0"/>
                <a:ea typeface="ＭＳ Ｐゴシック" charset="0"/>
              </a:defRPr>
            </a:lvl3pPr>
            <a:lvl4pPr marL="1600200" indent="-228600" defTabSz="461963">
              <a:defRPr sz="2400">
                <a:solidFill>
                  <a:schemeClr val="tx1"/>
                </a:solidFill>
                <a:latin typeface="Arial" charset="0"/>
                <a:ea typeface="ＭＳ Ｐゴシック" charset="0"/>
              </a:defRPr>
            </a:lvl4pPr>
            <a:lvl5pPr marL="2057400" indent="-228600" defTabSz="461963">
              <a:defRPr sz="2400">
                <a:solidFill>
                  <a:schemeClr val="tx1"/>
                </a:solidFill>
                <a:latin typeface="Arial" charset="0"/>
                <a:ea typeface="ＭＳ Ｐゴシック" charset="0"/>
              </a:defRPr>
            </a:lvl5pPr>
            <a:lvl6pPr marL="2514600" indent="-228600" defTabSz="4619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619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619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61963" eaLnBrk="0" fontAlgn="base" hangingPunct="0">
              <a:spcBef>
                <a:spcPct val="0"/>
              </a:spcBef>
              <a:spcAft>
                <a:spcPct val="0"/>
              </a:spcAft>
              <a:defRPr sz="2400">
                <a:solidFill>
                  <a:schemeClr val="tx1"/>
                </a:solidFill>
                <a:latin typeface="Arial" charset="0"/>
                <a:ea typeface="ＭＳ Ｐゴシック" charset="0"/>
              </a:defRPr>
            </a:lvl9pPr>
          </a:lstStyle>
          <a:p>
            <a:fld id="{9A92E053-BF07-CB45-A52D-9D81C4789213}" type="slidenum">
              <a:rPr lang="en-US" sz="1200">
                <a:solidFill>
                  <a:prstClr val="black"/>
                </a:solidFill>
              </a:rPr>
              <a:pPr/>
              <a:t>22</a:t>
            </a:fld>
            <a:endParaRPr lang="en-US" sz="1200"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ea typeface="ＭＳ Ｐゴシック" charset="0"/>
              </a:rPr>
              <a:t>Ask students</a:t>
            </a:r>
            <a:r>
              <a:rPr lang="en-US" dirty="0">
                <a:ea typeface="ＭＳ Ｐゴシック" charset="0"/>
              </a:rPr>
              <a:t> whether they are medically insured and whether they are receiving quality health care.</a:t>
            </a:r>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1963">
              <a:defRPr sz="2400">
                <a:solidFill>
                  <a:schemeClr val="tx1"/>
                </a:solidFill>
                <a:latin typeface="Arial" charset="0"/>
                <a:ea typeface="ＭＳ Ｐゴシック" charset="0"/>
                <a:cs typeface="ＭＳ Ｐゴシック" charset="0"/>
              </a:defRPr>
            </a:lvl1pPr>
            <a:lvl2pPr marL="742950" indent="-285750" defTabSz="461963">
              <a:defRPr sz="2400">
                <a:solidFill>
                  <a:schemeClr val="tx1"/>
                </a:solidFill>
                <a:latin typeface="Arial" charset="0"/>
                <a:ea typeface="ＭＳ Ｐゴシック" charset="0"/>
              </a:defRPr>
            </a:lvl2pPr>
            <a:lvl3pPr marL="1143000" indent="-228600" defTabSz="461963">
              <a:defRPr sz="2400">
                <a:solidFill>
                  <a:schemeClr val="tx1"/>
                </a:solidFill>
                <a:latin typeface="Arial" charset="0"/>
                <a:ea typeface="ＭＳ Ｐゴシック" charset="0"/>
              </a:defRPr>
            </a:lvl3pPr>
            <a:lvl4pPr marL="1600200" indent="-228600" defTabSz="461963">
              <a:defRPr sz="2400">
                <a:solidFill>
                  <a:schemeClr val="tx1"/>
                </a:solidFill>
                <a:latin typeface="Arial" charset="0"/>
                <a:ea typeface="ＭＳ Ｐゴシック" charset="0"/>
              </a:defRPr>
            </a:lvl4pPr>
            <a:lvl5pPr marL="2057400" indent="-228600" defTabSz="461963">
              <a:defRPr sz="2400">
                <a:solidFill>
                  <a:schemeClr val="tx1"/>
                </a:solidFill>
                <a:latin typeface="Arial" charset="0"/>
                <a:ea typeface="ＭＳ Ｐゴシック" charset="0"/>
              </a:defRPr>
            </a:lvl5pPr>
            <a:lvl6pPr marL="2514600" indent="-228600" defTabSz="4619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619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619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61963" eaLnBrk="0" fontAlgn="base" hangingPunct="0">
              <a:spcBef>
                <a:spcPct val="0"/>
              </a:spcBef>
              <a:spcAft>
                <a:spcPct val="0"/>
              </a:spcAft>
              <a:defRPr sz="2400">
                <a:solidFill>
                  <a:schemeClr val="tx1"/>
                </a:solidFill>
                <a:latin typeface="Arial" charset="0"/>
                <a:ea typeface="ＭＳ Ｐゴシック" charset="0"/>
              </a:defRPr>
            </a:lvl9pPr>
          </a:lstStyle>
          <a:p>
            <a:fld id="{EC26D0D4-14CB-1E48-B814-63D80E58C2D0}" type="slidenum">
              <a:rPr lang="en-US" sz="1200">
                <a:solidFill>
                  <a:prstClr val="black"/>
                </a:solidFill>
              </a:rPr>
              <a:pPr/>
              <a:t>23</a:t>
            </a:fld>
            <a:endParaRPr lang="en-US" sz="1200"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ea typeface="ＭＳ Ｐゴシック" charset="0"/>
              </a:rPr>
              <a:t>Ask students</a:t>
            </a:r>
            <a:r>
              <a:rPr lang="en-US" dirty="0">
                <a:ea typeface="ＭＳ Ｐゴシック" charset="0"/>
              </a:rPr>
              <a:t> </a:t>
            </a:r>
            <a:r>
              <a:rPr lang="en-US" b="1" dirty="0">
                <a:ea typeface="ＭＳ Ｐゴシック" charset="0"/>
              </a:rPr>
              <a:t>to again consider</a:t>
            </a:r>
            <a:r>
              <a:rPr lang="en-US" dirty="0">
                <a:ea typeface="ＭＳ Ｐゴシック" charset="0"/>
              </a:rPr>
              <a:t> those of their behaviors that may undermine their health and have them evaluate them in light of this model.</a:t>
            </a:r>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1963">
              <a:defRPr sz="2400">
                <a:solidFill>
                  <a:schemeClr val="tx1"/>
                </a:solidFill>
                <a:latin typeface="Arial" charset="0"/>
                <a:ea typeface="ＭＳ Ｐゴシック" charset="0"/>
                <a:cs typeface="ＭＳ Ｐゴシック" charset="0"/>
              </a:defRPr>
            </a:lvl1pPr>
            <a:lvl2pPr marL="742950" indent="-285750" defTabSz="461963">
              <a:defRPr sz="2400">
                <a:solidFill>
                  <a:schemeClr val="tx1"/>
                </a:solidFill>
                <a:latin typeface="Arial" charset="0"/>
                <a:ea typeface="ＭＳ Ｐゴシック" charset="0"/>
              </a:defRPr>
            </a:lvl2pPr>
            <a:lvl3pPr marL="1143000" indent="-228600" defTabSz="461963">
              <a:defRPr sz="2400">
                <a:solidFill>
                  <a:schemeClr val="tx1"/>
                </a:solidFill>
                <a:latin typeface="Arial" charset="0"/>
                <a:ea typeface="ＭＳ Ｐゴシック" charset="0"/>
              </a:defRPr>
            </a:lvl3pPr>
            <a:lvl4pPr marL="1600200" indent="-228600" defTabSz="461963">
              <a:defRPr sz="2400">
                <a:solidFill>
                  <a:schemeClr val="tx1"/>
                </a:solidFill>
                <a:latin typeface="Arial" charset="0"/>
                <a:ea typeface="ＭＳ Ｐゴシック" charset="0"/>
              </a:defRPr>
            </a:lvl4pPr>
            <a:lvl5pPr marL="2057400" indent="-228600" defTabSz="461963">
              <a:defRPr sz="2400">
                <a:solidFill>
                  <a:schemeClr val="tx1"/>
                </a:solidFill>
                <a:latin typeface="Arial" charset="0"/>
                <a:ea typeface="ＭＳ Ｐゴシック" charset="0"/>
              </a:defRPr>
            </a:lvl5pPr>
            <a:lvl6pPr marL="2514600" indent="-228600" defTabSz="4619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619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619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61963" eaLnBrk="0" fontAlgn="base" hangingPunct="0">
              <a:spcBef>
                <a:spcPct val="0"/>
              </a:spcBef>
              <a:spcAft>
                <a:spcPct val="0"/>
              </a:spcAft>
              <a:defRPr sz="2400">
                <a:solidFill>
                  <a:schemeClr val="tx1"/>
                </a:solidFill>
                <a:latin typeface="Arial" charset="0"/>
                <a:ea typeface="ＭＳ Ｐゴシック" charset="0"/>
              </a:defRPr>
            </a:lvl9pPr>
          </a:lstStyle>
          <a:p>
            <a:fld id="{C68C80DA-F00D-514C-9DA5-7667B0D1E5E5}" type="slidenum">
              <a:rPr lang="en-US" sz="1200">
                <a:solidFill>
                  <a:prstClr val="black"/>
                </a:solidFill>
              </a:rPr>
              <a:pPr/>
              <a:t>25</a:t>
            </a:fld>
            <a:endParaRPr lang="en-US" sz="1200"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Based on the combined efforts of many researchers, but especially those of Bandura, this model suggests that change occurs in a reciprocal fashion. We change our behaviors in part by observing models in our environments, from childhood to the present, reflecting on our observations and regulating ourselves accordingly.</a:t>
            </a:r>
          </a:p>
        </p:txBody>
      </p:sp>
      <p:sp>
        <p:nvSpPr>
          <p:cNvPr id="61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1963">
              <a:defRPr sz="2400">
                <a:solidFill>
                  <a:schemeClr val="tx1"/>
                </a:solidFill>
                <a:latin typeface="Arial" charset="0"/>
                <a:ea typeface="ＭＳ Ｐゴシック" charset="0"/>
                <a:cs typeface="ＭＳ Ｐゴシック" charset="0"/>
              </a:defRPr>
            </a:lvl1pPr>
            <a:lvl2pPr marL="742950" indent="-285750" defTabSz="461963">
              <a:defRPr sz="2400">
                <a:solidFill>
                  <a:schemeClr val="tx1"/>
                </a:solidFill>
                <a:latin typeface="Arial" charset="0"/>
                <a:ea typeface="ＭＳ Ｐゴシック" charset="0"/>
              </a:defRPr>
            </a:lvl2pPr>
            <a:lvl3pPr marL="1143000" indent="-228600" defTabSz="461963">
              <a:defRPr sz="2400">
                <a:solidFill>
                  <a:schemeClr val="tx1"/>
                </a:solidFill>
                <a:latin typeface="Arial" charset="0"/>
                <a:ea typeface="ＭＳ Ｐゴシック" charset="0"/>
              </a:defRPr>
            </a:lvl3pPr>
            <a:lvl4pPr marL="1600200" indent="-228600" defTabSz="461963">
              <a:defRPr sz="2400">
                <a:solidFill>
                  <a:schemeClr val="tx1"/>
                </a:solidFill>
                <a:latin typeface="Arial" charset="0"/>
                <a:ea typeface="ＭＳ Ｐゴシック" charset="0"/>
              </a:defRPr>
            </a:lvl4pPr>
            <a:lvl5pPr marL="2057400" indent="-228600" defTabSz="461963">
              <a:defRPr sz="2400">
                <a:solidFill>
                  <a:schemeClr val="tx1"/>
                </a:solidFill>
                <a:latin typeface="Arial" charset="0"/>
                <a:ea typeface="ＭＳ Ｐゴシック" charset="0"/>
              </a:defRPr>
            </a:lvl5pPr>
            <a:lvl6pPr marL="2514600" indent="-228600" defTabSz="4619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619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619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61963" eaLnBrk="0" fontAlgn="base" hangingPunct="0">
              <a:spcBef>
                <a:spcPct val="0"/>
              </a:spcBef>
              <a:spcAft>
                <a:spcPct val="0"/>
              </a:spcAft>
              <a:defRPr sz="2400">
                <a:solidFill>
                  <a:schemeClr val="tx1"/>
                </a:solidFill>
                <a:latin typeface="Arial" charset="0"/>
                <a:ea typeface="ＭＳ Ｐゴシック" charset="0"/>
              </a:defRPr>
            </a:lvl9pPr>
          </a:lstStyle>
          <a:p>
            <a:fld id="{C103BA1D-2B07-B848-9D09-EFEE3A19A717}" type="slidenum">
              <a:rPr lang="en-US" sz="1200">
                <a:solidFill>
                  <a:prstClr val="black"/>
                </a:solidFill>
              </a:rPr>
              <a:pPr/>
              <a:t>26</a:t>
            </a:fld>
            <a:endParaRPr lang="en-US" sz="1200"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Precontemplation stage – There is no current intention to change behavior.</a:t>
            </a:r>
          </a:p>
          <a:p>
            <a:pPr eaLnBrk="1" hangingPunct="1">
              <a:spcBef>
                <a:spcPct val="0"/>
              </a:spcBef>
            </a:pPr>
            <a:r>
              <a:rPr lang="en-US" dirty="0">
                <a:ea typeface="ＭＳ Ｐゴシック" charset="0"/>
              </a:rPr>
              <a:t>Contemplation stage – The problem is recognized and change is contemplated, but it may take years to begin. </a:t>
            </a:r>
          </a:p>
          <a:p>
            <a:pPr eaLnBrk="1" hangingPunct="1">
              <a:spcBef>
                <a:spcPct val="0"/>
              </a:spcBef>
            </a:pPr>
            <a:r>
              <a:rPr lang="en-US" dirty="0">
                <a:ea typeface="ＭＳ Ｐゴシック" charset="0"/>
              </a:rPr>
              <a:t>Preparation stage – Action is imminent; there may even be a plan.</a:t>
            </a:r>
          </a:p>
          <a:p>
            <a:pPr eaLnBrk="1" hangingPunct="1">
              <a:spcBef>
                <a:spcPct val="0"/>
              </a:spcBef>
            </a:pPr>
            <a:r>
              <a:rPr lang="en-US" dirty="0">
                <a:ea typeface="ＭＳ Ｐゴシック" charset="0"/>
              </a:rPr>
              <a:t>Action stage – Action plans begin to be followed.</a:t>
            </a:r>
          </a:p>
          <a:p>
            <a:pPr eaLnBrk="1" hangingPunct="1">
              <a:spcBef>
                <a:spcPct val="0"/>
              </a:spcBef>
            </a:pPr>
            <a:r>
              <a:rPr lang="en-US" dirty="0">
                <a:ea typeface="ＭＳ Ｐゴシック" charset="0"/>
              </a:rPr>
              <a:t>Maintenance stage – The actions begun in the action stage are continued, and the individual works toward making them permanent.</a:t>
            </a:r>
          </a:p>
          <a:p>
            <a:pPr eaLnBrk="1" hangingPunct="1">
              <a:spcBef>
                <a:spcPct val="0"/>
              </a:spcBef>
            </a:pPr>
            <a:r>
              <a:rPr lang="en-US" dirty="0">
                <a:ea typeface="ＭＳ Ｐゴシック" charset="0"/>
              </a:rPr>
              <a:t>Termination stage – The new behavior is ingrained and is now a part of daily life.</a:t>
            </a:r>
          </a:p>
        </p:txBody>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1963">
              <a:defRPr sz="2400">
                <a:solidFill>
                  <a:schemeClr val="tx1"/>
                </a:solidFill>
                <a:latin typeface="Arial" charset="0"/>
                <a:ea typeface="ＭＳ Ｐゴシック" charset="0"/>
                <a:cs typeface="ＭＳ Ｐゴシック" charset="0"/>
              </a:defRPr>
            </a:lvl1pPr>
            <a:lvl2pPr marL="742950" indent="-285750" defTabSz="461963">
              <a:defRPr sz="2400">
                <a:solidFill>
                  <a:schemeClr val="tx1"/>
                </a:solidFill>
                <a:latin typeface="Arial" charset="0"/>
                <a:ea typeface="ＭＳ Ｐゴシック" charset="0"/>
              </a:defRPr>
            </a:lvl2pPr>
            <a:lvl3pPr marL="1143000" indent="-228600" defTabSz="461963">
              <a:defRPr sz="2400">
                <a:solidFill>
                  <a:schemeClr val="tx1"/>
                </a:solidFill>
                <a:latin typeface="Arial" charset="0"/>
                <a:ea typeface="ＭＳ Ｐゴシック" charset="0"/>
              </a:defRPr>
            </a:lvl3pPr>
            <a:lvl4pPr marL="1600200" indent="-228600" defTabSz="461963">
              <a:defRPr sz="2400">
                <a:solidFill>
                  <a:schemeClr val="tx1"/>
                </a:solidFill>
                <a:latin typeface="Arial" charset="0"/>
                <a:ea typeface="ＭＳ Ｐゴシック" charset="0"/>
              </a:defRPr>
            </a:lvl4pPr>
            <a:lvl5pPr marL="2057400" indent="-228600" defTabSz="461963">
              <a:defRPr sz="2400">
                <a:solidFill>
                  <a:schemeClr val="tx1"/>
                </a:solidFill>
                <a:latin typeface="Arial" charset="0"/>
                <a:ea typeface="ＭＳ Ｐゴシック" charset="0"/>
              </a:defRPr>
            </a:lvl5pPr>
            <a:lvl6pPr marL="2514600" indent="-228600" defTabSz="4619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619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619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61963" eaLnBrk="0" fontAlgn="base" hangingPunct="0">
              <a:spcBef>
                <a:spcPct val="0"/>
              </a:spcBef>
              <a:spcAft>
                <a:spcPct val="0"/>
              </a:spcAft>
              <a:defRPr sz="2400">
                <a:solidFill>
                  <a:schemeClr val="tx1"/>
                </a:solidFill>
                <a:latin typeface="Arial" charset="0"/>
                <a:ea typeface="ＭＳ Ｐゴシック" charset="0"/>
              </a:defRPr>
            </a:lvl9pPr>
          </a:lstStyle>
          <a:p>
            <a:fld id="{3F7C2F10-CB9E-4342-8007-543EFAF4C00D}" type="slidenum">
              <a:rPr lang="en-US" sz="1200">
                <a:solidFill>
                  <a:prstClr val="black"/>
                </a:solidFill>
              </a:rPr>
              <a:pPr/>
              <a:t>27</a:t>
            </a:fld>
            <a:endParaRPr lang="en-US" sz="1200"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Rectangle 1027"/>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With this slide, </a:t>
            </a:r>
            <a:r>
              <a:rPr lang="en-US" b="1" dirty="0">
                <a:ea typeface="ＭＳ Ｐゴシック" charset="0"/>
              </a:rPr>
              <a:t>have students consider</a:t>
            </a:r>
            <a:r>
              <a:rPr lang="en-US" dirty="0">
                <a:ea typeface="ＭＳ Ｐゴシック" charset="0"/>
              </a:rPr>
              <a:t> their health behaviors and go over increasing awareness for change, contemplating change, identifying a target behavior, learning more about the target behavior, assessing motivation and readiness for change, and any other bullet points on the previous slide</a:t>
            </a:r>
            <a:r>
              <a:rPr lang="en-US" dirty="0" smtClean="0">
                <a:ea typeface="ＭＳ Ｐゴシック" charset="0"/>
              </a:rPr>
              <a:t>. </a:t>
            </a:r>
            <a:endParaRPr lang="en-US" dirty="0">
              <a:ea typeface="ＭＳ Ｐゴシック" charset="0"/>
            </a:endParaRPr>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1963">
              <a:defRPr sz="2400">
                <a:solidFill>
                  <a:schemeClr val="tx1"/>
                </a:solidFill>
                <a:latin typeface="Arial" charset="0"/>
                <a:ea typeface="ＭＳ Ｐゴシック" charset="0"/>
                <a:cs typeface="ＭＳ Ｐゴシック" charset="0"/>
              </a:defRPr>
            </a:lvl1pPr>
            <a:lvl2pPr marL="742950" indent="-285750" defTabSz="461963">
              <a:defRPr sz="2400">
                <a:solidFill>
                  <a:schemeClr val="tx1"/>
                </a:solidFill>
                <a:latin typeface="Arial" charset="0"/>
                <a:ea typeface="ＭＳ Ｐゴシック" charset="0"/>
              </a:defRPr>
            </a:lvl2pPr>
            <a:lvl3pPr marL="1143000" indent="-228600" defTabSz="461963">
              <a:defRPr sz="2400">
                <a:solidFill>
                  <a:schemeClr val="tx1"/>
                </a:solidFill>
                <a:latin typeface="Arial" charset="0"/>
                <a:ea typeface="ＭＳ Ｐゴシック" charset="0"/>
              </a:defRPr>
            </a:lvl3pPr>
            <a:lvl4pPr marL="1600200" indent="-228600" defTabSz="461963">
              <a:defRPr sz="2400">
                <a:solidFill>
                  <a:schemeClr val="tx1"/>
                </a:solidFill>
                <a:latin typeface="Arial" charset="0"/>
                <a:ea typeface="ＭＳ Ｐゴシック" charset="0"/>
              </a:defRPr>
            </a:lvl4pPr>
            <a:lvl5pPr marL="2057400" indent="-228600" defTabSz="461963">
              <a:defRPr sz="2400">
                <a:solidFill>
                  <a:schemeClr val="tx1"/>
                </a:solidFill>
                <a:latin typeface="Arial" charset="0"/>
                <a:ea typeface="ＭＳ Ｐゴシック" charset="0"/>
              </a:defRPr>
            </a:lvl5pPr>
            <a:lvl6pPr marL="2514600" indent="-228600" defTabSz="4619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619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619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61963" eaLnBrk="0" fontAlgn="base" hangingPunct="0">
              <a:spcBef>
                <a:spcPct val="0"/>
              </a:spcBef>
              <a:spcAft>
                <a:spcPct val="0"/>
              </a:spcAft>
              <a:defRPr sz="2400">
                <a:solidFill>
                  <a:schemeClr val="tx1"/>
                </a:solidFill>
                <a:latin typeface="Arial" charset="0"/>
                <a:ea typeface="ＭＳ Ｐゴシック" charset="0"/>
              </a:defRPr>
            </a:lvl9pPr>
          </a:lstStyle>
          <a:p>
            <a:fld id="{B79FAA47-AA20-2B4E-89E2-7760F64F8023}" type="slidenum">
              <a:rPr lang="en-US" sz="1200">
                <a:solidFill>
                  <a:prstClr val="black"/>
                </a:solidFill>
              </a:rPr>
              <a:pPr/>
              <a:t>31</a:t>
            </a:fld>
            <a:endParaRPr lang="en-US" sz="1200"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ea typeface="ＭＳ Ｐゴシック" charset="0"/>
            </a:endParaRPr>
          </a:p>
        </p:txBody>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1963">
              <a:defRPr sz="2400">
                <a:solidFill>
                  <a:schemeClr val="tx1"/>
                </a:solidFill>
                <a:latin typeface="Arial" charset="0"/>
                <a:ea typeface="ＭＳ Ｐゴシック" charset="0"/>
                <a:cs typeface="ＭＳ Ｐゴシック" charset="0"/>
              </a:defRPr>
            </a:lvl1pPr>
            <a:lvl2pPr marL="742950" indent="-285750" defTabSz="461963">
              <a:defRPr sz="2400">
                <a:solidFill>
                  <a:schemeClr val="tx1"/>
                </a:solidFill>
                <a:latin typeface="Arial" charset="0"/>
                <a:ea typeface="ＭＳ Ｐゴシック" charset="0"/>
              </a:defRPr>
            </a:lvl2pPr>
            <a:lvl3pPr marL="1143000" indent="-228600" defTabSz="461963">
              <a:defRPr sz="2400">
                <a:solidFill>
                  <a:schemeClr val="tx1"/>
                </a:solidFill>
                <a:latin typeface="Arial" charset="0"/>
                <a:ea typeface="ＭＳ Ｐゴシック" charset="0"/>
              </a:defRPr>
            </a:lvl3pPr>
            <a:lvl4pPr marL="1600200" indent="-228600" defTabSz="461963">
              <a:defRPr sz="2400">
                <a:solidFill>
                  <a:schemeClr val="tx1"/>
                </a:solidFill>
                <a:latin typeface="Arial" charset="0"/>
                <a:ea typeface="ＭＳ Ｐゴシック" charset="0"/>
              </a:defRPr>
            </a:lvl4pPr>
            <a:lvl5pPr marL="2057400" indent="-228600" defTabSz="461963">
              <a:defRPr sz="2400">
                <a:solidFill>
                  <a:schemeClr val="tx1"/>
                </a:solidFill>
                <a:latin typeface="Arial" charset="0"/>
                <a:ea typeface="ＭＳ Ｐゴシック" charset="0"/>
              </a:defRPr>
            </a:lvl5pPr>
            <a:lvl6pPr marL="2514600" indent="-228600" defTabSz="4619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619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619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61963" eaLnBrk="0" fontAlgn="base" hangingPunct="0">
              <a:spcBef>
                <a:spcPct val="0"/>
              </a:spcBef>
              <a:spcAft>
                <a:spcPct val="0"/>
              </a:spcAft>
              <a:defRPr sz="2400">
                <a:solidFill>
                  <a:schemeClr val="tx1"/>
                </a:solidFill>
                <a:latin typeface="Arial" charset="0"/>
                <a:ea typeface="ＭＳ Ｐゴシック" charset="0"/>
              </a:defRPr>
            </a:lvl9pPr>
          </a:lstStyle>
          <a:p>
            <a:fld id="{A79375B6-B73D-F644-BA43-B6A72ACE5EFD}" type="slidenum">
              <a:rPr lang="en-US" sz="1200">
                <a:solidFill>
                  <a:prstClr val="black"/>
                </a:solidFill>
              </a:rPr>
              <a:pPr/>
              <a:t>32</a:t>
            </a:fld>
            <a:endParaRPr lang="en-US" sz="1200"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ea typeface="ＭＳ Ｐゴシック" charset="0"/>
              </a:rPr>
              <a:t>Ask students</a:t>
            </a:r>
            <a:r>
              <a:rPr lang="en-US" dirty="0">
                <a:ea typeface="ＭＳ Ｐゴシック" charset="0"/>
              </a:rPr>
              <a:t> </a:t>
            </a:r>
            <a:r>
              <a:rPr lang="en-US" b="1" dirty="0">
                <a:ea typeface="ＭＳ Ｐゴシック" charset="0"/>
              </a:rPr>
              <a:t>to complete</a:t>
            </a:r>
            <a:r>
              <a:rPr lang="en-US" dirty="0">
                <a:ea typeface="ＭＳ Ｐゴシック" charset="0"/>
              </a:rPr>
              <a:t> a blank version of this contract, which is included in their textbook.</a:t>
            </a:r>
          </a:p>
        </p:txBody>
      </p:sp>
      <p:sp>
        <p:nvSpPr>
          <p:cNvPr id="76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1963">
              <a:defRPr sz="2400">
                <a:solidFill>
                  <a:schemeClr val="tx1"/>
                </a:solidFill>
                <a:latin typeface="Arial" charset="0"/>
                <a:ea typeface="ＭＳ Ｐゴシック" charset="0"/>
                <a:cs typeface="ＭＳ Ｐゴシック" charset="0"/>
              </a:defRPr>
            </a:lvl1pPr>
            <a:lvl2pPr marL="742950" indent="-285750" defTabSz="461963">
              <a:defRPr sz="2400">
                <a:solidFill>
                  <a:schemeClr val="tx1"/>
                </a:solidFill>
                <a:latin typeface="Arial" charset="0"/>
                <a:ea typeface="ＭＳ Ｐゴシック" charset="0"/>
              </a:defRPr>
            </a:lvl2pPr>
            <a:lvl3pPr marL="1143000" indent="-228600" defTabSz="461963">
              <a:defRPr sz="2400">
                <a:solidFill>
                  <a:schemeClr val="tx1"/>
                </a:solidFill>
                <a:latin typeface="Arial" charset="0"/>
                <a:ea typeface="ＭＳ Ｐゴシック" charset="0"/>
              </a:defRPr>
            </a:lvl3pPr>
            <a:lvl4pPr marL="1600200" indent="-228600" defTabSz="461963">
              <a:defRPr sz="2400">
                <a:solidFill>
                  <a:schemeClr val="tx1"/>
                </a:solidFill>
                <a:latin typeface="Arial" charset="0"/>
                <a:ea typeface="ＭＳ Ｐゴシック" charset="0"/>
              </a:defRPr>
            </a:lvl4pPr>
            <a:lvl5pPr marL="2057400" indent="-228600" defTabSz="461963">
              <a:defRPr sz="2400">
                <a:solidFill>
                  <a:schemeClr val="tx1"/>
                </a:solidFill>
                <a:latin typeface="Arial" charset="0"/>
                <a:ea typeface="ＭＳ Ｐゴシック" charset="0"/>
              </a:defRPr>
            </a:lvl5pPr>
            <a:lvl6pPr marL="2514600" indent="-228600" defTabSz="4619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619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619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61963" eaLnBrk="0" fontAlgn="base" hangingPunct="0">
              <a:spcBef>
                <a:spcPct val="0"/>
              </a:spcBef>
              <a:spcAft>
                <a:spcPct val="0"/>
              </a:spcAft>
              <a:defRPr sz="2400">
                <a:solidFill>
                  <a:schemeClr val="tx1"/>
                </a:solidFill>
                <a:latin typeface="Arial" charset="0"/>
                <a:ea typeface="ＭＳ Ｐゴシック" charset="0"/>
              </a:defRPr>
            </a:lvl9pPr>
          </a:lstStyle>
          <a:p>
            <a:fld id="{3E80EEC9-9341-9C43-9E5D-CFB7446FCAB7}" type="slidenum">
              <a:rPr lang="en-US" sz="1200">
                <a:solidFill>
                  <a:prstClr val="black"/>
                </a:solidFill>
              </a:rPr>
              <a:pPr/>
              <a:t>33</a:t>
            </a:fld>
            <a:endParaRPr lang="en-US" sz="1200"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0"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ea typeface="ＭＳ Ｐゴシック" charset="0"/>
              </a:rPr>
              <a:t>Ask each student to list</a:t>
            </a:r>
            <a:r>
              <a:rPr lang="en-US" dirty="0">
                <a:ea typeface="ＭＳ Ｐゴシック" charset="0"/>
              </a:rPr>
              <a:t> the top ten impediments s/he perceives to be influencing his or her academic performance. Next to each impediment, ask students to state how this could be modified and whether it is worth it to them to actually change this.</a:t>
            </a: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1963">
              <a:defRPr sz="2400">
                <a:solidFill>
                  <a:schemeClr val="tx1"/>
                </a:solidFill>
                <a:latin typeface="Arial" charset="0"/>
                <a:ea typeface="ＭＳ Ｐゴシック" charset="0"/>
                <a:cs typeface="ＭＳ Ｐゴシック" charset="0"/>
              </a:defRPr>
            </a:lvl1pPr>
            <a:lvl2pPr marL="742950" indent="-285750" defTabSz="461963">
              <a:defRPr sz="2400">
                <a:solidFill>
                  <a:schemeClr val="tx1"/>
                </a:solidFill>
                <a:latin typeface="Arial" charset="0"/>
                <a:ea typeface="ＭＳ Ｐゴシック" charset="0"/>
              </a:defRPr>
            </a:lvl2pPr>
            <a:lvl3pPr marL="1143000" indent="-228600" defTabSz="461963">
              <a:defRPr sz="2400">
                <a:solidFill>
                  <a:schemeClr val="tx1"/>
                </a:solidFill>
                <a:latin typeface="Arial" charset="0"/>
                <a:ea typeface="ＭＳ Ｐゴシック" charset="0"/>
              </a:defRPr>
            </a:lvl3pPr>
            <a:lvl4pPr marL="1600200" indent="-228600" defTabSz="461963">
              <a:defRPr sz="2400">
                <a:solidFill>
                  <a:schemeClr val="tx1"/>
                </a:solidFill>
                <a:latin typeface="Arial" charset="0"/>
                <a:ea typeface="ＭＳ Ｐゴシック" charset="0"/>
              </a:defRPr>
            </a:lvl4pPr>
            <a:lvl5pPr marL="2057400" indent="-228600" defTabSz="461963">
              <a:defRPr sz="2400">
                <a:solidFill>
                  <a:schemeClr val="tx1"/>
                </a:solidFill>
                <a:latin typeface="Arial" charset="0"/>
                <a:ea typeface="ＭＳ Ｐゴシック" charset="0"/>
              </a:defRPr>
            </a:lvl5pPr>
            <a:lvl6pPr marL="2514600" indent="-228600" defTabSz="4619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619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619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61963" eaLnBrk="0" fontAlgn="base" hangingPunct="0">
              <a:spcBef>
                <a:spcPct val="0"/>
              </a:spcBef>
              <a:spcAft>
                <a:spcPct val="0"/>
              </a:spcAft>
              <a:defRPr sz="2400">
                <a:solidFill>
                  <a:schemeClr val="tx1"/>
                </a:solidFill>
                <a:latin typeface="Arial" charset="0"/>
                <a:ea typeface="ＭＳ Ｐゴシック" charset="0"/>
              </a:defRPr>
            </a:lvl9pPr>
          </a:lstStyle>
          <a:p>
            <a:fld id="{7D28D583-3E3F-2847-A143-90DD4F3BB63F}" type="slidenum">
              <a:rPr lang="en-US" sz="1200">
                <a:solidFill>
                  <a:prstClr val="black"/>
                </a:solidFill>
              </a:rPr>
              <a:pPr/>
              <a:t>4</a:t>
            </a:fld>
            <a:endParaRPr lang="en-US" sz="1200"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ea typeface="ＭＳ Ｐゴシック" charset="0"/>
              </a:rPr>
              <a:t>Divide students into five groups</a:t>
            </a:r>
            <a:r>
              <a:rPr lang="en-US" b="1" dirty="0" smtClean="0">
                <a:ea typeface="ＭＳ Ｐゴシック" charset="0"/>
              </a:rPr>
              <a:t>.</a:t>
            </a:r>
            <a:r>
              <a:rPr lang="en-US" dirty="0" smtClean="0">
                <a:ea typeface="ＭＳ Ｐゴシック" charset="0"/>
              </a:rPr>
              <a:t> Assign </a:t>
            </a:r>
            <a:r>
              <a:rPr lang="en-US" dirty="0">
                <a:ea typeface="ＭＳ Ｐゴシック" charset="0"/>
              </a:rPr>
              <a:t>each group to one of the age categories listed in the chart and ask them to identify how each leading cause of death is influenced by personal behavior. Ask them if it is realistic to expect people to consider behavior change relative to their health. You will have either current or former smokers in the room. Get them to focus on why they maintain a habit that they know will influence their health or, for the reformed smokers, ask how they were able to stop smoking and why they did so. </a:t>
            </a:r>
          </a:p>
          <a:p>
            <a:pPr eaLnBrk="1" hangingPunct="1">
              <a:spcBef>
                <a:spcPct val="0"/>
              </a:spcBef>
            </a:pPr>
            <a:endParaRPr lang="en-US" dirty="0">
              <a:ea typeface="ＭＳ Ｐゴシック" charset="0"/>
            </a:endParaRPr>
          </a:p>
          <a:p>
            <a:pPr eaLnBrk="1" hangingPunct="1">
              <a:spcBef>
                <a:spcPct val="0"/>
              </a:spcBef>
            </a:pPr>
            <a:r>
              <a:rPr lang="en-US" b="1" dirty="0">
                <a:ea typeface="ＭＳ Ｐゴシック" charset="0"/>
              </a:rPr>
              <a:t>Ask students</a:t>
            </a:r>
            <a:r>
              <a:rPr lang="en-US" dirty="0">
                <a:ea typeface="ＭＳ Ｐゴシック" charset="0"/>
              </a:rPr>
              <a:t> </a:t>
            </a:r>
            <a:r>
              <a:rPr lang="en-US" b="1" dirty="0">
                <a:ea typeface="ＭＳ Ｐゴシック" charset="0"/>
              </a:rPr>
              <a:t>to consider</a:t>
            </a:r>
            <a:r>
              <a:rPr lang="en-US" dirty="0">
                <a:ea typeface="ＭＳ Ｐゴシック" charset="0"/>
              </a:rPr>
              <a:t> the cost of negative health behaviors, which we all must bear. Is this fair? Test their preparation for class by asking them why </a:t>
            </a:r>
            <a:r>
              <a:rPr lang="en-US" dirty="0" smtClean="0">
                <a:ea typeface="ＭＳ Ｐゴシック" charset="0"/>
              </a:rPr>
              <a:t>today</a:t>
            </a:r>
            <a:r>
              <a:rPr lang="fr-FR" dirty="0" smtClean="0">
                <a:ea typeface="ＭＳ Ｐゴシック" charset="0"/>
              </a:rPr>
              <a:t>'</a:t>
            </a:r>
            <a:r>
              <a:rPr lang="en-US" dirty="0" smtClean="0">
                <a:ea typeface="ＭＳ Ｐゴシック" charset="0"/>
              </a:rPr>
              <a:t>s </a:t>
            </a:r>
            <a:r>
              <a:rPr lang="en-US" dirty="0">
                <a:ea typeface="ＭＳ Ｐゴシック" charset="0"/>
              </a:rPr>
              <a:t>children may have a shorter life expectancy than their parents and then ask whose responsibility this is. Are parents responsible for the overweight issues we see in children, or does the school system or even food manufacturers have some responsibility?</a:t>
            </a: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1963">
              <a:defRPr sz="2400">
                <a:solidFill>
                  <a:schemeClr val="tx1"/>
                </a:solidFill>
                <a:latin typeface="Arial" charset="0"/>
                <a:ea typeface="ＭＳ Ｐゴシック" charset="0"/>
                <a:cs typeface="ＭＳ Ｐゴシック" charset="0"/>
              </a:defRPr>
            </a:lvl1pPr>
            <a:lvl2pPr marL="742950" indent="-285750" defTabSz="461963">
              <a:defRPr sz="2400">
                <a:solidFill>
                  <a:schemeClr val="tx1"/>
                </a:solidFill>
                <a:latin typeface="Arial" charset="0"/>
                <a:ea typeface="ＭＳ Ｐゴシック" charset="0"/>
              </a:defRPr>
            </a:lvl2pPr>
            <a:lvl3pPr marL="1143000" indent="-228600" defTabSz="461963">
              <a:defRPr sz="2400">
                <a:solidFill>
                  <a:schemeClr val="tx1"/>
                </a:solidFill>
                <a:latin typeface="Arial" charset="0"/>
                <a:ea typeface="ＭＳ Ｐゴシック" charset="0"/>
              </a:defRPr>
            </a:lvl3pPr>
            <a:lvl4pPr marL="1600200" indent="-228600" defTabSz="461963">
              <a:defRPr sz="2400">
                <a:solidFill>
                  <a:schemeClr val="tx1"/>
                </a:solidFill>
                <a:latin typeface="Arial" charset="0"/>
                <a:ea typeface="ＭＳ Ｐゴシック" charset="0"/>
              </a:defRPr>
            </a:lvl4pPr>
            <a:lvl5pPr marL="2057400" indent="-228600" defTabSz="461963">
              <a:defRPr sz="2400">
                <a:solidFill>
                  <a:schemeClr val="tx1"/>
                </a:solidFill>
                <a:latin typeface="Arial" charset="0"/>
                <a:ea typeface="ＭＳ Ｐゴシック" charset="0"/>
              </a:defRPr>
            </a:lvl5pPr>
            <a:lvl6pPr marL="2514600" indent="-228600" defTabSz="4619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619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619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61963" eaLnBrk="0" fontAlgn="base" hangingPunct="0">
              <a:spcBef>
                <a:spcPct val="0"/>
              </a:spcBef>
              <a:spcAft>
                <a:spcPct val="0"/>
              </a:spcAft>
              <a:defRPr sz="2400">
                <a:solidFill>
                  <a:schemeClr val="tx1"/>
                </a:solidFill>
                <a:latin typeface="Arial" charset="0"/>
                <a:ea typeface="ＭＳ Ｐゴシック" charset="0"/>
              </a:defRPr>
            </a:lvl9pPr>
          </a:lstStyle>
          <a:p>
            <a:fld id="{E890D507-D55A-DD4B-9D30-56C753603064}" type="slidenum">
              <a:rPr lang="en-US" sz="1200">
                <a:solidFill>
                  <a:prstClr val="black"/>
                </a:solidFill>
              </a:rPr>
              <a:pPr/>
              <a:t>5</a:t>
            </a:fld>
            <a:endParaRPr lang="en-US" sz="1200"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ea typeface="ＭＳ Ｐゴシック" charset="0"/>
              </a:rPr>
              <a:t>Divide students into five groups</a:t>
            </a:r>
            <a:r>
              <a:rPr lang="en-US" b="1" dirty="0" smtClean="0">
                <a:ea typeface="ＭＳ Ｐゴシック" charset="0"/>
              </a:rPr>
              <a:t>.</a:t>
            </a:r>
            <a:r>
              <a:rPr lang="en-US" dirty="0" smtClean="0">
                <a:ea typeface="ＭＳ Ｐゴシック" charset="0"/>
              </a:rPr>
              <a:t> Assign </a:t>
            </a:r>
            <a:r>
              <a:rPr lang="en-US" dirty="0">
                <a:ea typeface="ＭＳ Ｐゴシック" charset="0"/>
              </a:rPr>
              <a:t>each group to one of the age categories listed in the chart and ask them to identify how each leading cause of death is influenced by personal behavior. Ask them if it is realistic to expect people to consider behavior change relative to their health. You will have either current or former smokers in the room. Get them to focus on why they maintain a habit that they know will influence their health or, for the reformed smokers, ask how they were able to stop smoking and why they did so. </a:t>
            </a:r>
          </a:p>
          <a:p>
            <a:pPr eaLnBrk="1" hangingPunct="1">
              <a:spcBef>
                <a:spcPct val="0"/>
              </a:spcBef>
            </a:pPr>
            <a:endParaRPr lang="en-US" dirty="0">
              <a:ea typeface="ＭＳ Ｐゴシック" charset="0"/>
            </a:endParaRPr>
          </a:p>
          <a:p>
            <a:pPr eaLnBrk="1" hangingPunct="1">
              <a:spcBef>
                <a:spcPct val="0"/>
              </a:spcBef>
            </a:pPr>
            <a:r>
              <a:rPr lang="en-US" b="1" dirty="0">
                <a:ea typeface="ＭＳ Ｐゴシック" charset="0"/>
              </a:rPr>
              <a:t>Ask students</a:t>
            </a:r>
            <a:r>
              <a:rPr lang="en-US" dirty="0">
                <a:ea typeface="ＭＳ Ｐゴシック" charset="0"/>
              </a:rPr>
              <a:t> </a:t>
            </a:r>
            <a:r>
              <a:rPr lang="en-US" b="1" dirty="0">
                <a:ea typeface="ＭＳ Ｐゴシック" charset="0"/>
              </a:rPr>
              <a:t>to consider</a:t>
            </a:r>
            <a:r>
              <a:rPr lang="en-US" dirty="0">
                <a:ea typeface="ＭＳ Ｐゴシック" charset="0"/>
              </a:rPr>
              <a:t> the cost of negative health behaviors, which we all must bear. Is this fair? Test their preparation for class by asking them why </a:t>
            </a:r>
            <a:r>
              <a:rPr lang="en-US" dirty="0" smtClean="0">
                <a:ea typeface="ＭＳ Ｐゴシック" charset="0"/>
              </a:rPr>
              <a:t>today</a:t>
            </a:r>
            <a:r>
              <a:rPr lang="fr-FR" dirty="0" smtClean="0">
                <a:ea typeface="ＭＳ Ｐゴシック" charset="0"/>
              </a:rPr>
              <a:t>'</a:t>
            </a:r>
            <a:r>
              <a:rPr lang="en-US" dirty="0" smtClean="0">
                <a:ea typeface="ＭＳ Ｐゴシック" charset="0"/>
              </a:rPr>
              <a:t>s </a:t>
            </a:r>
            <a:r>
              <a:rPr lang="en-US" dirty="0">
                <a:ea typeface="ＭＳ Ｐゴシック" charset="0"/>
              </a:rPr>
              <a:t>children may have a shorter life expectancy than their parents and then ask whose responsibility this is. Are parents responsible for the overweight issues we see in children, or does the school system or even food manufacturers have some responsibility?</a:t>
            </a: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1963">
              <a:defRPr sz="2400">
                <a:solidFill>
                  <a:schemeClr val="tx1"/>
                </a:solidFill>
                <a:latin typeface="Arial" charset="0"/>
                <a:ea typeface="ＭＳ Ｐゴシック" charset="0"/>
                <a:cs typeface="ＭＳ Ｐゴシック" charset="0"/>
              </a:defRPr>
            </a:lvl1pPr>
            <a:lvl2pPr marL="742950" indent="-285750" defTabSz="461963">
              <a:defRPr sz="2400">
                <a:solidFill>
                  <a:schemeClr val="tx1"/>
                </a:solidFill>
                <a:latin typeface="Arial" charset="0"/>
                <a:ea typeface="ＭＳ Ｐゴシック" charset="0"/>
              </a:defRPr>
            </a:lvl2pPr>
            <a:lvl3pPr marL="1143000" indent="-228600" defTabSz="461963">
              <a:defRPr sz="2400">
                <a:solidFill>
                  <a:schemeClr val="tx1"/>
                </a:solidFill>
                <a:latin typeface="Arial" charset="0"/>
                <a:ea typeface="ＭＳ Ｐゴシック" charset="0"/>
              </a:defRPr>
            </a:lvl3pPr>
            <a:lvl4pPr marL="1600200" indent="-228600" defTabSz="461963">
              <a:defRPr sz="2400">
                <a:solidFill>
                  <a:schemeClr val="tx1"/>
                </a:solidFill>
                <a:latin typeface="Arial" charset="0"/>
                <a:ea typeface="ＭＳ Ｐゴシック" charset="0"/>
              </a:defRPr>
            </a:lvl4pPr>
            <a:lvl5pPr marL="2057400" indent="-228600" defTabSz="461963">
              <a:defRPr sz="2400">
                <a:solidFill>
                  <a:schemeClr val="tx1"/>
                </a:solidFill>
                <a:latin typeface="Arial" charset="0"/>
                <a:ea typeface="ＭＳ Ｐゴシック" charset="0"/>
              </a:defRPr>
            </a:lvl5pPr>
            <a:lvl6pPr marL="2514600" indent="-228600" defTabSz="4619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619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619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61963" eaLnBrk="0" fontAlgn="base" hangingPunct="0">
              <a:spcBef>
                <a:spcPct val="0"/>
              </a:spcBef>
              <a:spcAft>
                <a:spcPct val="0"/>
              </a:spcAft>
              <a:defRPr sz="2400">
                <a:solidFill>
                  <a:schemeClr val="tx1"/>
                </a:solidFill>
                <a:latin typeface="Arial" charset="0"/>
                <a:ea typeface="ＭＳ Ｐゴシック" charset="0"/>
              </a:defRPr>
            </a:lvl9pPr>
          </a:lstStyle>
          <a:p>
            <a:fld id="{E890D507-D55A-DD4B-9D30-56C753603064}" type="slidenum">
              <a:rPr lang="en-US" sz="1200">
                <a:solidFill>
                  <a:prstClr val="black"/>
                </a:solidFill>
              </a:rPr>
              <a:pPr/>
              <a:t>6</a:t>
            </a:fld>
            <a:endParaRPr lang="en-US" sz="1200"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ea typeface="ＭＳ Ｐゴシック" charset="0"/>
              </a:rPr>
              <a:t>Ask students to consider</a:t>
            </a:r>
            <a:r>
              <a:rPr lang="en-US" dirty="0">
                <a:ea typeface="ＭＳ Ｐゴシック" charset="0"/>
              </a:rPr>
              <a:t> what healthy behaviors they currently employ and why they have them. Try to get students to focus on the fact that behaviors are maintained when they provide immediate pleasure or anticipated reward. </a:t>
            </a:r>
          </a:p>
          <a:p>
            <a:pPr eaLnBrk="1" hangingPunct="1">
              <a:spcBef>
                <a:spcPct val="0"/>
              </a:spcBef>
            </a:pPr>
            <a:endParaRPr lang="en-US" dirty="0">
              <a:ea typeface="ＭＳ Ｐゴシック" charset="0"/>
            </a:endParaRPr>
          </a:p>
          <a:p>
            <a:pPr eaLnBrk="1" hangingPunct="1">
              <a:spcBef>
                <a:spcPct val="0"/>
              </a:spcBef>
            </a:pPr>
            <a:r>
              <a:rPr lang="en-US" b="1" dirty="0">
                <a:ea typeface="ＭＳ Ｐゴシック" charset="0"/>
              </a:rPr>
              <a:t>Ask students to think about </a:t>
            </a:r>
            <a:r>
              <a:rPr lang="en-US" dirty="0">
                <a:ea typeface="ＭＳ Ｐゴシック" charset="0"/>
              </a:rPr>
              <a:t>how old they would like to be when they die. Most will not provide an immediate age but will rather focus on the personal conditions they want to have, and if they </a:t>
            </a:r>
            <a:r>
              <a:rPr lang="en-US" dirty="0" smtClean="0">
                <a:ea typeface="ＭＳ Ｐゴシック" charset="0"/>
              </a:rPr>
              <a:t>don</a:t>
            </a:r>
            <a:r>
              <a:rPr lang="fr-FR" dirty="0" smtClean="0">
                <a:ea typeface="ＭＳ Ｐゴシック" charset="0"/>
              </a:rPr>
              <a:t>'</a:t>
            </a:r>
            <a:r>
              <a:rPr lang="en-US" dirty="0" smtClean="0">
                <a:ea typeface="ＭＳ Ｐゴシック" charset="0"/>
              </a:rPr>
              <a:t>t </a:t>
            </a:r>
            <a:r>
              <a:rPr lang="en-US" dirty="0">
                <a:ea typeface="ＭＳ Ｐゴシック" charset="0"/>
              </a:rPr>
              <a:t>have them, they may consider death a better alternative. You will hear things like, </a:t>
            </a:r>
            <a:r>
              <a:rPr lang="en-US" dirty="0" smtClean="0">
                <a:ea typeface="ＭＳ Ｐゴシック" charset="0"/>
              </a:rPr>
              <a:t>"I </a:t>
            </a:r>
            <a:r>
              <a:rPr lang="en-US" dirty="0">
                <a:ea typeface="ＭＳ Ｐゴシック" charset="0"/>
              </a:rPr>
              <a:t>want to be alive as long as I can</a:t>
            </a:r>
            <a:r>
              <a:rPr lang="en-US" dirty="0" smtClean="0">
                <a:ea typeface="ＭＳ Ｐゴシック" charset="0"/>
              </a:rPr>
              <a:t>…"</a:t>
            </a:r>
            <a:endParaRPr lang="en-US" dirty="0">
              <a:ea typeface="ＭＳ Ｐゴシック" charset="0"/>
            </a:endParaRPr>
          </a:p>
          <a:p>
            <a:pPr eaLnBrk="1" hangingPunct="1">
              <a:spcBef>
                <a:spcPct val="0"/>
              </a:spcBef>
            </a:pPr>
            <a:endParaRPr lang="en-US" dirty="0">
              <a:ea typeface="ＭＳ Ｐゴシック" charset="0"/>
            </a:endParaRPr>
          </a:p>
          <a:p>
            <a:pPr eaLnBrk="1" hangingPunct="1">
              <a:spcBef>
                <a:spcPct val="0"/>
              </a:spcBef>
            </a:pPr>
            <a:r>
              <a:rPr lang="en-US" dirty="0">
                <a:ea typeface="ＭＳ Ｐゴシック" charset="0"/>
              </a:rPr>
              <a:t>From this, move from the thought process into the long-term rewards of healthy behaviors.</a:t>
            </a:r>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1963">
              <a:defRPr sz="2400">
                <a:solidFill>
                  <a:schemeClr val="tx1"/>
                </a:solidFill>
                <a:latin typeface="Arial" charset="0"/>
                <a:ea typeface="ＭＳ Ｐゴシック" charset="0"/>
                <a:cs typeface="ＭＳ Ｐゴシック" charset="0"/>
              </a:defRPr>
            </a:lvl1pPr>
            <a:lvl2pPr marL="742950" indent="-285750" defTabSz="461963">
              <a:defRPr sz="2400">
                <a:solidFill>
                  <a:schemeClr val="tx1"/>
                </a:solidFill>
                <a:latin typeface="Arial" charset="0"/>
                <a:ea typeface="ＭＳ Ｐゴシック" charset="0"/>
              </a:defRPr>
            </a:lvl2pPr>
            <a:lvl3pPr marL="1143000" indent="-228600" defTabSz="461963">
              <a:defRPr sz="2400">
                <a:solidFill>
                  <a:schemeClr val="tx1"/>
                </a:solidFill>
                <a:latin typeface="Arial" charset="0"/>
                <a:ea typeface="ＭＳ Ｐゴシック" charset="0"/>
              </a:defRPr>
            </a:lvl3pPr>
            <a:lvl4pPr marL="1600200" indent="-228600" defTabSz="461963">
              <a:defRPr sz="2400">
                <a:solidFill>
                  <a:schemeClr val="tx1"/>
                </a:solidFill>
                <a:latin typeface="Arial" charset="0"/>
                <a:ea typeface="ＭＳ Ｐゴシック" charset="0"/>
              </a:defRPr>
            </a:lvl4pPr>
            <a:lvl5pPr marL="2057400" indent="-228600" defTabSz="461963">
              <a:defRPr sz="2400">
                <a:solidFill>
                  <a:schemeClr val="tx1"/>
                </a:solidFill>
                <a:latin typeface="Arial" charset="0"/>
                <a:ea typeface="ＭＳ Ｐゴシック" charset="0"/>
              </a:defRPr>
            </a:lvl5pPr>
            <a:lvl6pPr marL="2514600" indent="-228600" defTabSz="4619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619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619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61963" eaLnBrk="0" fontAlgn="base" hangingPunct="0">
              <a:spcBef>
                <a:spcPct val="0"/>
              </a:spcBef>
              <a:spcAft>
                <a:spcPct val="0"/>
              </a:spcAft>
              <a:defRPr sz="2400">
                <a:solidFill>
                  <a:schemeClr val="tx1"/>
                </a:solidFill>
                <a:latin typeface="Arial" charset="0"/>
                <a:ea typeface="ＭＳ Ｐゴシック" charset="0"/>
              </a:defRPr>
            </a:lvl9pPr>
          </a:lstStyle>
          <a:p>
            <a:fld id="{351C1450-795B-934E-958F-9ACF54F3E19F}" type="slidenum">
              <a:rPr lang="en-US" sz="1200">
                <a:solidFill>
                  <a:prstClr val="black"/>
                </a:solidFill>
              </a:rPr>
              <a:pPr/>
              <a:t>7</a:t>
            </a:fld>
            <a:endParaRPr lang="en-US" sz="1200"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ea typeface="ＭＳ Ｐゴシック" charset="0"/>
              </a:rPr>
              <a:t>Remind students</a:t>
            </a:r>
            <a:r>
              <a:rPr lang="en-US" dirty="0">
                <a:ea typeface="ＭＳ Ｐゴシック" charset="0"/>
              </a:rPr>
              <a:t> that most infectious diseases are now controlled by vaccinations. Public health mandates require that children be vaccinated to protect not only the individual, but also the general population. You might want to consider asking students if they have maintained appropriate vaccinations, such as tetanus, pneumonia, and influenza shots.</a:t>
            </a:r>
          </a:p>
        </p:txBody>
      </p:sp>
      <p:sp>
        <p:nvSpPr>
          <p:cNvPr id="28675" name="Slide Number Placeholder 3"/>
          <p:cNvSpPr txBox="1">
            <a:spLocks noGrp="1"/>
          </p:cNvSpPr>
          <p:nvPr/>
        </p:nvSpPr>
        <p:spPr bwMode="auto">
          <a:xfrm>
            <a:off x="3885179" y="8684503"/>
            <a:ext cx="2971643" cy="45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defTabSz="461963">
              <a:defRPr sz="2400">
                <a:solidFill>
                  <a:schemeClr val="tx1"/>
                </a:solidFill>
                <a:latin typeface="Arial" charset="0"/>
                <a:ea typeface="ＭＳ Ｐゴシック" charset="0"/>
                <a:cs typeface="ＭＳ Ｐゴシック" charset="0"/>
              </a:defRPr>
            </a:lvl1pPr>
            <a:lvl2pPr marL="742950" indent="-285750" defTabSz="461963">
              <a:defRPr sz="2400">
                <a:solidFill>
                  <a:schemeClr val="tx1"/>
                </a:solidFill>
                <a:latin typeface="Arial" charset="0"/>
                <a:ea typeface="ＭＳ Ｐゴシック" charset="0"/>
              </a:defRPr>
            </a:lvl2pPr>
            <a:lvl3pPr marL="1143000" indent="-228600" defTabSz="461963">
              <a:defRPr sz="2400">
                <a:solidFill>
                  <a:schemeClr val="tx1"/>
                </a:solidFill>
                <a:latin typeface="Arial" charset="0"/>
                <a:ea typeface="ＭＳ Ｐゴシック" charset="0"/>
              </a:defRPr>
            </a:lvl3pPr>
            <a:lvl4pPr marL="1600200" indent="-228600" defTabSz="461963">
              <a:defRPr sz="2400">
                <a:solidFill>
                  <a:schemeClr val="tx1"/>
                </a:solidFill>
                <a:latin typeface="Arial" charset="0"/>
                <a:ea typeface="ＭＳ Ｐゴシック" charset="0"/>
              </a:defRPr>
            </a:lvl4pPr>
            <a:lvl5pPr marL="2057400" indent="-228600" defTabSz="461963">
              <a:defRPr sz="2400">
                <a:solidFill>
                  <a:schemeClr val="tx1"/>
                </a:solidFill>
                <a:latin typeface="Arial" charset="0"/>
                <a:ea typeface="ＭＳ Ｐゴシック" charset="0"/>
              </a:defRPr>
            </a:lvl5pPr>
            <a:lvl6pPr marL="2514600" indent="-228600" defTabSz="4619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619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619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619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D3A8F4A-FDCB-024E-AC49-5978D5F9C6CF}" type="slidenum">
              <a:rPr lang="en-US" sz="1200" smtClean="0">
                <a:solidFill>
                  <a:prstClr val="black"/>
                </a:solidFill>
              </a:rPr>
              <a:pPr algn="r" eaLnBrk="1" hangingPunct="1"/>
              <a:t>8</a:t>
            </a:fld>
            <a:endParaRPr lang="en-US" sz="1200" dirty="0"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Obesity has become an epidemic in the United States. </a:t>
            </a:r>
          </a:p>
          <a:p>
            <a:pPr eaLnBrk="1" hangingPunct="1">
              <a:spcBef>
                <a:spcPct val="0"/>
              </a:spcBef>
            </a:pPr>
            <a:endParaRPr lang="en-US" dirty="0">
              <a:ea typeface="ＭＳ Ｐゴシック" charset="0"/>
            </a:endParaRPr>
          </a:p>
          <a:p>
            <a:pPr eaLnBrk="1" hangingPunct="1">
              <a:spcBef>
                <a:spcPct val="0"/>
              </a:spcBef>
            </a:pPr>
            <a:r>
              <a:rPr lang="en-US" b="1" dirty="0">
                <a:ea typeface="ＭＳ Ｐゴシック" charset="0"/>
              </a:rPr>
              <a:t>Ask students to consider</a:t>
            </a:r>
            <a:r>
              <a:rPr lang="en-US" dirty="0">
                <a:ea typeface="ＭＳ Ｐゴシック" charset="0"/>
              </a:rPr>
              <a:t> whether being overweight is a choice. This is a sensitive issue, because thinner students will respond yes while those with a higher BMI will want to excuse or justify their body mass. Should we mandate that every student in this college take an exercise class each semester? Should we consider higher taxes on foods that are calorie-dense and nutritionally weak</a:t>
            </a:r>
            <a:r>
              <a:rPr lang="en-US" dirty="0" smtClean="0">
                <a:ea typeface="ＭＳ Ｐゴシック" charset="0"/>
              </a:rPr>
              <a:t>? </a:t>
            </a:r>
            <a:endParaRPr lang="en-US" dirty="0">
              <a:ea typeface="ＭＳ Ｐゴシック" charset="0"/>
            </a:endParaRP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1963">
              <a:defRPr sz="2400">
                <a:solidFill>
                  <a:schemeClr val="tx1"/>
                </a:solidFill>
                <a:latin typeface="Arial" charset="0"/>
                <a:ea typeface="ＭＳ Ｐゴシック" charset="0"/>
                <a:cs typeface="ＭＳ Ｐゴシック" charset="0"/>
              </a:defRPr>
            </a:lvl1pPr>
            <a:lvl2pPr marL="742950" indent="-285750" defTabSz="461963">
              <a:defRPr sz="2400">
                <a:solidFill>
                  <a:schemeClr val="tx1"/>
                </a:solidFill>
                <a:latin typeface="Arial" charset="0"/>
                <a:ea typeface="ＭＳ Ｐゴシック" charset="0"/>
              </a:defRPr>
            </a:lvl2pPr>
            <a:lvl3pPr marL="1143000" indent="-228600" defTabSz="461963">
              <a:defRPr sz="2400">
                <a:solidFill>
                  <a:schemeClr val="tx1"/>
                </a:solidFill>
                <a:latin typeface="Arial" charset="0"/>
                <a:ea typeface="ＭＳ Ｐゴシック" charset="0"/>
              </a:defRPr>
            </a:lvl3pPr>
            <a:lvl4pPr marL="1600200" indent="-228600" defTabSz="461963">
              <a:defRPr sz="2400">
                <a:solidFill>
                  <a:schemeClr val="tx1"/>
                </a:solidFill>
                <a:latin typeface="Arial" charset="0"/>
                <a:ea typeface="ＭＳ Ｐゴシック" charset="0"/>
              </a:defRPr>
            </a:lvl4pPr>
            <a:lvl5pPr marL="2057400" indent="-228600" defTabSz="461963">
              <a:defRPr sz="2400">
                <a:solidFill>
                  <a:schemeClr val="tx1"/>
                </a:solidFill>
                <a:latin typeface="Arial" charset="0"/>
                <a:ea typeface="ＭＳ Ｐゴシック" charset="0"/>
              </a:defRPr>
            </a:lvl5pPr>
            <a:lvl6pPr marL="2514600" indent="-228600" defTabSz="4619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619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619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61963" eaLnBrk="0" fontAlgn="base" hangingPunct="0">
              <a:spcBef>
                <a:spcPct val="0"/>
              </a:spcBef>
              <a:spcAft>
                <a:spcPct val="0"/>
              </a:spcAft>
              <a:defRPr sz="2400">
                <a:solidFill>
                  <a:schemeClr val="tx1"/>
                </a:solidFill>
                <a:latin typeface="Arial" charset="0"/>
                <a:ea typeface="ＭＳ Ｐゴシック" charset="0"/>
              </a:defRPr>
            </a:lvl9pPr>
          </a:lstStyle>
          <a:p>
            <a:fld id="{9B8F72FF-E2CE-874A-83C7-6D724CB74E1D}" type="slidenum">
              <a:rPr lang="en-US" sz="1200">
                <a:solidFill>
                  <a:prstClr val="black"/>
                </a:solidFill>
              </a:rPr>
              <a:pPr/>
              <a:t>9</a:t>
            </a:fld>
            <a:endParaRPr lang="en-US" sz="1200"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dirty="0" smtClean="0"/>
              <a:t>Click to edit 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lvl1pPr>
          </a:lstStyle>
          <a:p>
            <a:pPr lvl="0"/>
            <a:endParaRPr lang="en-US" noProof="0" dirty="0" smtClean="0"/>
          </a:p>
        </p:txBody>
      </p:sp>
      <p:sp>
        <p:nvSpPr>
          <p:cNvPr id="4113" name="Rectangle 17"/>
          <p:cNvSpPr>
            <a:spLocks noGrp="1" noChangeArrowheads="1"/>
          </p:cNvSpPr>
          <p:nvPr>
            <p:ph type="ftr" sz="quarter" idx="3"/>
          </p:nvPr>
        </p:nvSpPr>
        <p:spPr/>
        <p:txBody>
          <a:bodyPr/>
          <a:lstStyle>
            <a:lvl1pPr>
              <a:defRPr/>
            </a:lvl1pPr>
          </a:lstStyle>
          <a:p>
            <a:r>
              <a:rPr lang="en-GB" dirty="0" smtClean="0"/>
              <a:t>© 2016 Pearson Education, Inc.</a:t>
            </a:r>
            <a:endParaRPr lang="en-GB" dirty="0"/>
          </a:p>
        </p:txBody>
      </p:sp>
      <p:sp>
        <p:nvSpPr>
          <p:cNvPr id="4101" name="Rectangle 5"/>
          <p:cNvSpPr>
            <a:spLocks noChangeArrowheads="1"/>
          </p:cNvSpPr>
          <p:nvPr/>
        </p:nvSpPr>
        <p:spPr bwMode="auto">
          <a:xfrm>
            <a:off x="-6350" y="0"/>
            <a:ext cx="9162288" cy="609600"/>
          </a:xfrm>
          <a:prstGeom prst="rect">
            <a:avLst/>
          </a:prstGeom>
          <a:solidFill>
            <a:srgbClr val="C8E718"/>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tx1"/>
                </a:solidFill>
              </a:rPr>
              <a:t>Chapter </a:t>
            </a:r>
            <a:r>
              <a:rPr lang="en-US" sz="2800" dirty="0" smtClean="0">
                <a:solidFill>
                  <a:schemeClr val="tx1"/>
                </a:solidFill>
              </a:rPr>
              <a:t>1 </a:t>
            </a:r>
            <a:r>
              <a:rPr lang="en-US" sz="2800" dirty="0">
                <a:solidFill>
                  <a:schemeClr val="tx1"/>
                </a:solidFill>
              </a:rPr>
              <a:t>Lecture</a:t>
            </a:r>
          </a:p>
        </p:txBody>
      </p:sp>
      <p:pic>
        <p:nvPicPr>
          <p:cNvPr id="10" name="Picture 9" descr="DONA5483_14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1807" y="608152"/>
            <a:ext cx="4887235" cy="625449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D6B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44C9F"/>
              </a:buClr>
              <a:defRPr/>
            </a:lvl1pPr>
            <a:lvl2pPr marL="800100" indent="-342900">
              <a:buClr>
                <a:srgbClr val="344C9F"/>
              </a:buClr>
              <a:buFont typeface="Arial"/>
              <a:buChar char="•"/>
              <a:defRPr/>
            </a:lvl2pPr>
            <a:lvl3pPr>
              <a:buClr>
                <a:srgbClr val="344C9F"/>
              </a:buClr>
              <a:defRPr/>
            </a:lvl3pPr>
            <a:lvl4pPr>
              <a:buClr>
                <a:srgbClr val="344C9F"/>
              </a:buClr>
              <a:defRPr/>
            </a:lvl4pPr>
            <a:lvl5pPr>
              <a:buClr>
                <a:srgbClr val="344C9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2016 Pearson Education, Inc.</a:t>
            </a:r>
            <a:endParaRPr lang="en-GB" dirty="0"/>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8720" y="0"/>
            <a:ext cx="7955280" cy="579438"/>
          </a:xfrm>
        </p:spPr>
        <p:txBody>
          <a:bodyPr/>
          <a:lstStyle>
            <a:lvl1pPr>
              <a:defRPr>
                <a:solidFill>
                  <a:srgbClr val="ED6B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125" y="1499616"/>
            <a:ext cx="8229600" cy="5106987"/>
          </a:xfrm>
        </p:spPr>
        <p:txBody>
          <a:bodyPr/>
          <a:lstStyle>
            <a:lvl1pPr marL="514350" indent="-514350">
              <a:buClrTx/>
              <a:buFont typeface="+mj-lt"/>
              <a:buAutoNum type="arabicPeriod"/>
              <a:defRPr/>
            </a:lvl1pPr>
            <a:lvl2pPr marL="800100" indent="-342900">
              <a:buClr>
                <a:srgbClr val="344C9F"/>
              </a:buClr>
              <a:buFont typeface="Arial"/>
              <a:buChar char="•"/>
              <a:defRPr/>
            </a:lvl2pPr>
            <a:lvl3pPr>
              <a:buClr>
                <a:srgbClr val="344C9F"/>
              </a:buClr>
              <a:defRPr/>
            </a:lvl3pPr>
            <a:lvl4pPr>
              <a:buClr>
                <a:srgbClr val="344C9F"/>
              </a:buClr>
              <a:defRPr/>
            </a:lvl4pPr>
            <a:lvl5pPr>
              <a:buClr>
                <a:srgbClr val="344C9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7"/>
          <p:cNvSpPr>
            <a:spLocks noGrp="1" noChangeArrowheads="1"/>
          </p:cNvSpPr>
          <p:nvPr>
            <p:ph type="ftr" sz="quarter" idx="3"/>
          </p:nvPr>
        </p:nvSpPr>
        <p:spPr>
          <a:xfrm>
            <a:off x="87313" y="6613525"/>
            <a:ext cx="5399087" cy="179388"/>
          </a:xfrm>
        </p:spPr>
        <p:txBody>
          <a:bodyPr/>
          <a:lstStyle>
            <a:lvl1pPr>
              <a:defRPr/>
            </a:lvl1pPr>
          </a:lstStyle>
          <a:p>
            <a:r>
              <a:rPr lang="en-GB" dirty="0" smtClean="0"/>
              <a:t>© 2016 Pearson Education, Inc.</a:t>
            </a:r>
            <a:endParaRPr lang="en-GB" dirty="0"/>
          </a:p>
        </p:txBody>
      </p:sp>
    </p:spTree>
    <p:extLst>
      <p:ext uri="{BB962C8B-B14F-4D97-AF65-F5344CB8AC3E}">
        <p14:creationId xmlns:p14="http://schemas.microsoft.com/office/powerpoint/2010/main" val="622381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smtClean="0"/>
              <a:t>© 2016 Pearson Education, Inc.</a:t>
            </a:r>
            <a:endParaRPr lang="en-GB" dirty="0"/>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2016 Pearson Education, Inc.</a:t>
            </a:r>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53" r:id="rId4"/>
  </p:sldLayoutIdLst>
  <p:hf sldNum="0" hdr="0" dt="0"/>
  <p:txStyles>
    <p:titleStyle>
      <a:lvl1pPr algn="l" rtl="0" fontAlgn="base">
        <a:spcBef>
          <a:spcPct val="50000"/>
        </a:spcBef>
        <a:spcAft>
          <a:spcPct val="0"/>
        </a:spcAft>
        <a:defRPr sz="3200" b="1">
          <a:solidFill>
            <a:srgbClr val="ED6B00"/>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44C9F"/>
        </a:buClr>
        <a:buFont typeface="Arial"/>
        <a:buChar char="•"/>
        <a:defRPr sz="2800">
          <a:solidFill>
            <a:schemeClr val="tx1"/>
          </a:solidFill>
          <a:latin typeface="+mn-lt"/>
          <a:ea typeface="+mn-ea"/>
          <a:cs typeface="+mn-cs"/>
        </a:defRPr>
      </a:lvl1pPr>
      <a:lvl2pPr marL="800100" indent="-342900" algn="l" rtl="0" fontAlgn="base">
        <a:spcBef>
          <a:spcPct val="20000"/>
        </a:spcBef>
        <a:spcAft>
          <a:spcPct val="0"/>
        </a:spcAft>
        <a:buClr>
          <a:srgbClr val="344C9F"/>
        </a:buClr>
        <a:buFont typeface="Arial"/>
        <a:buChar char="•"/>
        <a:tabLst/>
        <a:defRPr sz="2800">
          <a:solidFill>
            <a:schemeClr val="tx1"/>
          </a:solidFill>
          <a:latin typeface="+mn-lt"/>
          <a:ea typeface="+mn-ea"/>
        </a:defRPr>
      </a:lvl2pPr>
      <a:lvl3pPr marL="1143000" indent="-228600" algn="l" rtl="0" fontAlgn="base">
        <a:spcBef>
          <a:spcPct val="20000"/>
        </a:spcBef>
        <a:spcAft>
          <a:spcPct val="0"/>
        </a:spcAft>
        <a:buClr>
          <a:srgbClr val="344C9F"/>
        </a:buClr>
        <a:buFont typeface="Arial"/>
        <a:buChar char="•"/>
        <a:defRPr sz="2400">
          <a:solidFill>
            <a:schemeClr val="tx1"/>
          </a:solidFill>
          <a:latin typeface="+mn-lt"/>
          <a:ea typeface="+mn-ea"/>
        </a:defRPr>
      </a:lvl3pPr>
      <a:lvl4pPr marL="1600200" indent="-228600" algn="l" rtl="0" fontAlgn="base">
        <a:spcBef>
          <a:spcPct val="20000"/>
        </a:spcBef>
        <a:spcAft>
          <a:spcPct val="0"/>
        </a:spcAft>
        <a:buClr>
          <a:srgbClr val="344C9F"/>
        </a:buClr>
        <a:buFont typeface="Arial"/>
        <a:buChar char="•"/>
        <a:defRPr sz="2000">
          <a:solidFill>
            <a:schemeClr val="tx1"/>
          </a:solidFill>
          <a:latin typeface="+mn-lt"/>
          <a:ea typeface="+mn-ea"/>
        </a:defRPr>
      </a:lvl4pPr>
      <a:lvl5pPr marL="2057400" indent="-228600" algn="l" rtl="0" fontAlgn="base">
        <a:spcBef>
          <a:spcPct val="20000"/>
        </a:spcBef>
        <a:spcAft>
          <a:spcPct val="0"/>
        </a:spcAft>
        <a:buClr>
          <a:srgbClr val="344C9F"/>
        </a:buClr>
        <a:buFont typeface="Arial"/>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hyperlink" Target="../../../../Downloads/%5C%5Cussanf-fs-001%5C..%5C..%5C..%5COther%5C02_PPTLecture_LEC%5C02_psychosocial_health.mov" TargetMode="External"/><Relationship Id="rId4" Type="http://schemas.openxmlformats.org/officeDocument/2006/relationships/image" Target="../media/image10.jpeg"/><Relationship Id="rId5" Type="http://schemas.openxmlformats.org/officeDocument/2006/relationships/hyperlink" Target="womens_life_expectancy_in_decline.mp4" TargetMode="External"/><Relationship Id="rId6" Type="http://schemas.openxmlformats.org/officeDocument/2006/relationships/image" Target="../media/image11.jpe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Downloads/%5C%5Cussanf-fs-001%5C..%5C..%5C..%5COther%5C02_PPTLecture_LEC%5C02_psychosocial_health.mov" TargetMode="External"/><Relationship Id="rId4" Type="http://schemas.openxmlformats.org/officeDocument/2006/relationships/image" Target="../media/image10.jpeg"/><Relationship Id="rId5" Type="http://schemas.openxmlformats.org/officeDocument/2006/relationships/hyperlink" Target="hunger_at_home.mp4" TargetMode="External"/><Relationship Id="rId6" Type="http://schemas.openxmlformats.org/officeDocument/2006/relationships/image" Target="../media/image11.jpe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hyperlink" Target="../../../../Downloads/%5C%5Cussanf-fs-001%5C..%5C..%5C..%5COther%5C02_PPTLecture_LEC%5C02_psychosocial_health.mov" TargetMode="External"/><Relationship Id="rId4" Type="http://schemas.openxmlformats.org/officeDocument/2006/relationships/image" Target="../media/image10.jpeg"/><Relationship Id="rId5" Type="http://schemas.openxmlformats.org/officeDocument/2006/relationships/hyperlink" Target="life_changing_resolutions.mp4" TargetMode="External"/><Relationship Id="rId6" Type="http://schemas.openxmlformats.org/officeDocument/2006/relationships/image" Target="../media/image11.jpeg"/><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2890391"/>
            <a:ext cx="3200282" cy="1569660"/>
          </a:xfrm>
        </p:spPr>
        <p:txBody>
          <a:bodyPr/>
          <a:lstStyle/>
          <a:p>
            <a:r>
              <a:rPr lang="en-US" dirty="0" smtClean="0"/>
              <a:t>Chapter 1: </a:t>
            </a:r>
            <a:br>
              <a:rPr lang="en-US" dirty="0" smtClean="0"/>
            </a:br>
            <a:r>
              <a:rPr lang="en-US" dirty="0"/>
              <a:t>Accessing Your Health</a:t>
            </a:r>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
        <p:nvSpPr>
          <p:cNvPr id="2" name="Footer Placeholder 1"/>
          <p:cNvSpPr>
            <a:spLocks noGrp="1"/>
          </p:cNvSpPr>
          <p:nvPr>
            <p:ph type="ftr" sz="quarter" idx="3"/>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Grp="1" noChangeArrowheads="1"/>
          </p:cNvSpPr>
          <p:nvPr>
            <p:ph type="title"/>
          </p:nvPr>
        </p:nvSpPr>
        <p:spPr/>
        <p:txBody>
          <a:bodyPr/>
          <a:lstStyle/>
          <a:p>
            <a:r>
              <a:rPr lang="en-US" dirty="0" smtClean="0"/>
              <a:t>What Is Health?</a:t>
            </a:r>
            <a:endParaRPr lang="en-US" dirty="0"/>
          </a:p>
        </p:txBody>
      </p:sp>
      <p:sp>
        <p:nvSpPr>
          <p:cNvPr id="11268" name="Rectangle 6"/>
          <p:cNvSpPr>
            <a:spLocks noGrp="1" noChangeArrowheads="1"/>
          </p:cNvSpPr>
          <p:nvPr>
            <p:ph idx="1"/>
          </p:nvPr>
        </p:nvSpPr>
        <p:spPr/>
        <p:txBody>
          <a:bodyPr/>
          <a:lstStyle/>
          <a:p>
            <a:r>
              <a:rPr lang="en-US" dirty="0" smtClean="0"/>
              <a:t>Is health just the absence of disease?</a:t>
            </a:r>
          </a:p>
          <a:p>
            <a:r>
              <a:rPr lang="en-US" dirty="0" smtClean="0"/>
              <a:t>Is health being in good physical shape and being able to resist illness?</a:t>
            </a:r>
          </a:p>
          <a:p>
            <a:r>
              <a:rPr lang="en-US" dirty="0" smtClean="0"/>
              <a:t>The Medical Model views health status as focused on the individual and their tissues or organs.</a:t>
            </a:r>
          </a:p>
          <a:p>
            <a:r>
              <a:rPr lang="en-US" dirty="0" smtClean="0"/>
              <a:t>The Public Health Model views health as a result of the individual</a:t>
            </a:r>
            <a:r>
              <a:rPr lang="fr-FR" dirty="0" smtClean="0"/>
              <a:t>'</a:t>
            </a:r>
            <a:r>
              <a:rPr lang="en-US" dirty="0" smtClean="0"/>
              <a:t>s interactions with the social and physical environment.</a:t>
            </a:r>
            <a:endParaRPr lang="en-US" dirty="0"/>
          </a:p>
        </p:txBody>
      </p:sp>
      <p:sp>
        <p:nvSpPr>
          <p:cNvPr id="11" name="Footer Placeholder 10"/>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Grp="1" noChangeArrowheads="1"/>
          </p:cNvSpPr>
          <p:nvPr>
            <p:ph type="title"/>
          </p:nvPr>
        </p:nvSpPr>
        <p:spPr>
          <a:xfrm>
            <a:off x="0" y="0"/>
            <a:ext cx="9144000" cy="1077218"/>
          </a:xfrm>
        </p:spPr>
        <p:txBody>
          <a:bodyPr/>
          <a:lstStyle/>
          <a:p>
            <a:r>
              <a:rPr lang="en-US" dirty="0" smtClean="0"/>
              <a:t>The Ten Greatest Public Health Achievements of the 20th Century</a:t>
            </a:r>
            <a:endParaRPr lang="en-US" dirty="0"/>
          </a:p>
        </p:txBody>
      </p:sp>
      <p:sp>
        <p:nvSpPr>
          <p:cNvPr id="13" name="Footer Placeholder 12"/>
          <p:cNvSpPr>
            <a:spLocks noGrp="1"/>
          </p:cNvSpPr>
          <p:nvPr>
            <p:ph type="ftr" sz="quarter" idx="10"/>
          </p:nvPr>
        </p:nvSpPr>
        <p:spPr/>
        <p:txBody>
          <a:bodyPr/>
          <a:lstStyle/>
          <a:p>
            <a:pPr>
              <a:defRPr/>
            </a:pPr>
            <a:r>
              <a:rPr lang="en-GB" dirty="0" smtClean="0">
                <a:solidFill>
                  <a:srgbClr val="000000"/>
                </a:solidFill>
              </a:rPr>
              <a:t>© 2016 Pearson Education, Inc.</a:t>
            </a:r>
            <a:endParaRPr lang="en-GB" dirty="0">
              <a:solidFill>
                <a:srgbClr val="000000"/>
              </a:solidFill>
            </a:endParaRPr>
          </a:p>
        </p:txBody>
      </p:sp>
      <p:pic>
        <p:nvPicPr>
          <p:cNvPr id="14" name="Picture 13" descr="figure_01_02_labeled.jpg"/>
          <p:cNvPicPr>
            <a:picLocks noChangeAspect="1"/>
          </p:cNvPicPr>
          <p:nvPr/>
        </p:nvPicPr>
        <p:blipFill rotWithShape="1">
          <a:blip r:embed="rId3">
            <a:extLst>
              <a:ext uri="{28A0092B-C50C-407E-A947-70E740481C1C}">
                <a14:useLocalDpi xmlns:a14="http://schemas.microsoft.com/office/drawing/2010/main" val="0"/>
              </a:ext>
            </a:extLst>
          </a:blip>
          <a:srcRect b="2859"/>
          <a:stretch/>
        </p:blipFill>
        <p:spPr>
          <a:xfrm>
            <a:off x="1001852" y="1113810"/>
            <a:ext cx="7131152" cy="532678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7"/>
          <p:cNvSpPr>
            <a:spLocks noGrp="1" noChangeArrowheads="1"/>
          </p:cNvSpPr>
          <p:nvPr>
            <p:ph type="title"/>
          </p:nvPr>
        </p:nvSpPr>
        <p:spPr/>
        <p:txBody>
          <a:bodyPr/>
          <a:lstStyle/>
          <a:p>
            <a:r>
              <a:rPr lang="en-US" dirty="0" smtClean="0"/>
              <a:t>Wellness and the Dimensions of Health </a:t>
            </a:r>
            <a:endParaRPr lang="en-US" dirty="0"/>
          </a:p>
        </p:txBody>
      </p:sp>
      <p:sp>
        <p:nvSpPr>
          <p:cNvPr id="13316" name="Rectangle 8"/>
          <p:cNvSpPr>
            <a:spLocks noGrp="1" noChangeArrowheads="1"/>
          </p:cNvSpPr>
          <p:nvPr>
            <p:ph idx="1"/>
          </p:nvPr>
        </p:nvSpPr>
        <p:spPr>
          <a:xfrm>
            <a:off x="365125" y="1141413"/>
            <a:ext cx="8229600" cy="5374068"/>
          </a:xfrm>
        </p:spPr>
        <p:txBody>
          <a:bodyPr/>
          <a:lstStyle/>
          <a:p>
            <a:r>
              <a:rPr lang="en-US" i="1" dirty="0" smtClean="0"/>
              <a:t>Physical health</a:t>
            </a:r>
            <a:r>
              <a:rPr lang="en-US" dirty="0" smtClean="0"/>
              <a:t>: body size and functioning </a:t>
            </a:r>
          </a:p>
          <a:p>
            <a:r>
              <a:rPr lang="en-US" i="1" dirty="0" smtClean="0"/>
              <a:t>Social health</a:t>
            </a:r>
            <a:r>
              <a:rPr lang="en-US" dirty="0" smtClean="0"/>
              <a:t>: having a broad social network and successful interaction with others</a:t>
            </a:r>
          </a:p>
          <a:p>
            <a:r>
              <a:rPr lang="en-US" i="1" dirty="0" smtClean="0"/>
              <a:t>Intellectual health</a:t>
            </a:r>
            <a:r>
              <a:rPr lang="en-US" dirty="0" smtClean="0"/>
              <a:t>: ability to think clearly and make responsible decisions </a:t>
            </a:r>
          </a:p>
          <a:p>
            <a:r>
              <a:rPr lang="en-US" i="1" dirty="0" smtClean="0"/>
              <a:t>Emotional health</a:t>
            </a:r>
            <a:r>
              <a:rPr lang="en-US" dirty="0" smtClean="0"/>
              <a:t>: ability to express emotions and maintain a level of self-confidence</a:t>
            </a:r>
          </a:p>
          <a:p>
            <a:r>
              <a:rPr lang="en-US" i="1" dirty="0" smtClean="0"/>
              <a:t>Spiritual health</a:t>
            </a:r>
            <a:r>
              <a:rPr lang="en-US" dirty="0" smtClean="0"/>
              <a:t>: having a sense of meaning and purpose in one</a:t>
            </a:r>
            <a:r>
              <a:rPr lang="fr-FR" dirty="0" smtClean="0"/>
              <a:t>'</a:t>
            </a:r>
            <a:r>
              <a:rPr lang="en-US" dirty="0" smtClean="0"/>
              <a:t>s life</a:t>
            </a:r>
          </a:p>
          <a:p>
            <a:r>
              <a:rPr lang="en-US" i="1" dirty="0" smtClean="0"/>
              <a:t>Environmental health</a:t>
            </a:r>
            <a:r>
              <a:rPr lang="en-US" dirty="0" smtClean="0"/>
              <a:t>: appreciation of one</a:t>
            </a:r>
            <a:r>
              <a:rPr lang="fr-FR" dirty="0" smtClean="0"/>
              <a:t>'</a:t>
            </a:r>
            <a:r>
              <a:rPr lang="en-US" dirty="0" smtClean="0"/>
              <a:t>s external environment</a:t>
            </a:r>
          </a:p>
        </p:txBody>
      </p:sp>
      <p:sp>
        <p:nvSpPr>
          <p:cNvPr id="11" name="Footer Placeholder 10"/>
          <p:cNvSpPr>
            <a:spLocks noGrp="1"/>
          </p:cNvSpPr>
          <p:nvPr>
            <p:ph type="ftr" sz="quarter" idx="10"/>
          </p:nvPr>
        </p:nvSpPr>
        <p:spPr/>
        <p:txBody>
          <a:bodyPr/>
          <a:lstStyle/>
          <a:p>
            <a:pPr>
              <a:defRPr/>
            </a:pPr>
            <a:r>
              <a:rPr lang="en-GB" dirty="0" smtClean="0">
                <a:solidFill>
                  <a:srgbClr val="000000"/>
                </a:solidFill>
              </a:rPr>
              <a:t>© 2016 Pearson Education, Inc.</a:t>
            </a:r>
            <a:endParaRPr lang="en-GB"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6"/>
          <p:cNvSpPr>
            <a:spLocks noGrp="1" noChangeArrowheads="1"/>
          </p:cNvSpPr>
          <p:nvPr>
            <p:ph type="title"/>
          </p:nvPr>
        </p:nvSpPr>
        <p:spPr/>
        <p:txBody>
          <a:bodyPr/>
          <a:lstStyle/>
          <a:p>
            <a:r>
              <a:rPr lang="en-US" dirty="0" smtClean="0"/>
              <a:t>The Dimensions of Health</a:t>
            </a:r>
            <a:endParaRPr lang="en-US" dirty="0"/>
          </a:p>
        </p:txBody>
      </p:sp>
      <p:sp>
        <p:nvSpPr>
          <p:cNvPr id="13" name="Footer Placeholder 12"/>
          <p:cNvSpPr>
            <a:spLocks noGrp="1"/>
          </p:cNvSpPr>
          <p:nvPr>
            <p:ph type="ftr" sz="quarter" idx="10"/>
          </p:nvPr>
        </p:nvSpPr>
        <p:spPr/>
        <p:txBody>
          <a:bodyPr/>
          <a:lstStyle/>
          <a:p>
            <a:pPr>
              <a:defRPr/>
            </a:pPr>
            <a:r>
              <a:rPr lang="en-GB" dirty="0" smtClean="0">
                <a:solidFill>
                  <a:srgbClr val="000000"/>
                </a:solidFill>
              </a:rPr>
              <a:t>© 2016 Pearson Education, Inc.</a:t>
            </a:r>
            <a:endParaRPr lang="en-GB" dirty="0">
              <a:solidFill>
                <a:srgbClr val="000000"/>
              </a:solidFill>
            </a:endParaRPr>
          </a:p>
        </p:txBody>
      </p:sp>
      <p:pic>
        <p:nvPicPr>
          <p:cNvPr id="17" name="Picture 16" descr="figure_01_04_labeled.jpg"/>
          <p:cNvPicPr>
            <a:picLocks noChangeAspect="1"/>
          </p:cNvPicPr>
          <p:nvPr/>
        </p:nvPicPr>
        <p:blipFill rotWithShape="1">
          <a:blip r:embed="rId3">
            <a:extLst>
              <a:ext uri="{28A0092B-C50C-407E-A947-70E740481C1C}">
                <a14:useLocalDpi xmlns:a14="http://schemas.microsoft.com/office/drawing/2010/main" val="0"/>
              </a:ext>
            </a:extLst>
          </a:blip>
          <a:srcRect b="2727"/>
          <a:stretch/>
        </p:blipFill>
        <p:spPr>
          <a:xfrm>
            <a:off x="1822051" y="619586"/>
            <a:ext cx="5499898" cy="58676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6"/>
          <p:cNvSpPr>
            <a:spLocks noGrp="1" noChangeArrowheads="1"/>
          </p:cNvSpPr>
          <p:nvPr>
            <p:ph type="title"/>
          </p:nvPr>
        </p:nvSpPr>
        <p:spPr/>
        <p:txBody>
          <a:bodyPr/>
          <a:lstStyle/>
          <a:p>
            <a:r>
              <a:rPr lang="en-US" dirty="0" smtClean="0"/>
              <a:t>The Wellness Continuum</a:t>
            </a:r>
            <a:endParaRPr lang="en-US" dirty="0"/>
          </a:p>
        </p:txBody>
      </p:sp>
      <p:sp>
        <p:nvSpPr>
          <p:cNvPr id="13" name="Footer Placeholder 12"/>
          <p:cNvSpPr>
            <a:spLocks noGrp="1"/>
          </p:cNvSpPr>
          <p:nvPr>
            <p:ph type="ftr" sz="quarter" idx="10"/>
          </p:nvPr>
        </p:nvSpPr>
        <p:spPr/>
        <p:txBody>
          <a:bodyPr/>
          <a:lstStyle/>
          <a:p>
            <a:pPr>
              <a:defRPr/>
            </a:pPr>
            <a:r>
              <a:rPr lang="en-GB" dirty="0" smtClean="0">
                <a:solidFill>
                  <a:srgbClr val="000000"/>
                </a:solidFill>
              </a:rPr>
              <a:t>© 2016 Pearson Education, Inc.</a:t>
            </a:r>
            <a:endParaRPr lang="en-GB" dirty="0">
              <a:solidFill>
                <a:srgbClr val="000000"/>
              </a:solidFill>
            </a:endParaRPr>
          </a:p>
        </p:txBody>
      </p:sp>
      <p:pic>
        <p:nvPicPr>
          <p:cNvPr id="14" name="Picture 13" descr="figure_01_03_labeled.jpg"/>
          <p:cNvPicPr>
            <a:picLocks noChangeAspect="1"/>
          </p:cNvPicPr>
          <p:nvPr/>
        </p:nvPicPr>
        <p:blipFill rotWithShape="1">
          <a:blip r:embed="rId3">
            <a:extLst>
              <a:ext uri="{28A0092B-C50C-407E-A947-70E740481C1C}">
                <a14:useLocalDpi xmlns:a14="http://schemas.microsoft.com/office/drawing/2010/main" val="0"/>
              </a:ext>
            </a:extLst>
          </a:blip>
          <a:srcRect b="7654"/>
          <a:stretch/>
        </p:blipFill>
        <p:spPr>
          <a:xfrm>
            <a:off x="266700" y="2273300"/>
            <a:ext cx="8601456" cy="21223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p:cNvSpPr>
            <a:spLocks noGrp="1" noChangeArrowheads="1"/>
          </p:cNvSpPr>
          <p:nvPr>
            <p:ph type="title"/>
          </p:nvPr>
        </p:nvSpPr>
        <p:spPr/>
        <p:txBody>
          <a:bodyPr/>
          <a:lstStyle/>
          <a:p>
            <a:r>
              <a:rPr lang="en-US" dirty="0" smtClean="0"/>
              <a:t>What Influences Your Health?</a:t>
            </a:r>
            <a:endParaRPr lang="en-US" dirty="0"/>
          </a:p>
        </p:txBody>
      </p:sp>
      <p:sp>
        <p:nvSpPr>
          <p:cNvPr id="16388" name="Rectangle 6"/>
          <p:cNvSpPr>
            <a:spLocks noGrp="1" noChangeArrowheads="1"/>
          </p:cNvSpPr>
          <p:nvPr>
            <p:ph idx="1"/>
          </p:nvPr>
        </p:nvSpPr>
        <p:spPr/>
        <p:txBody>
          <a:bodyPr/>
          <a:lstStyle/>
          <a:p>
            <a:r>
              <a:rPr lang="en-US" i="1" dirty="0" smtClean="0"/>
              <a:t>Biology</a:t>
            </a:r>
            <a:r>
              <a:rPr lang="en-US" dirty="0" smtClean="0"/>
              <a:t> refers to an individual</a:t>
            </a:r>
            <a:r>
              <a:rPr lang="fr-FR" dirty="0" smtClean="0"/>
              <a:t>'</a:t>
            </a:r>
            <a:r>
              <a:rPr lang="en-US" dirty="0" smtClean="0"/>
              <a:t>s genetics, ethnicity, age, and gender.</a:t>
            </a:r>
          </a:p>
          <a:p>
            <a:pPr lvl="1"/>
            <a:r>
              <a:rPr lang="en-US" dirty="0" smtClean="0"/>
              <a:t>Biological determinants cannot be changed; they are </a:t>
            </a:r>
            <a:r>
              <a:rPr lang="en-US" i="1" dirty="0" smtClean="0"/>
              <a:t>nonmodifiable determinants</a:t>
            </a:r>
            <a:r>
              <a:rPr lang="en-US" dirty="0" smtClean="0"/>
              <a:t>.</a:t>
            </a:r>
          </a:p>
          <a:p>
            <a:r>
              <a:rPr lang="en-US" i="1" dirty="0" smtClean="0"/>
              <a:t>Behaviors</a:t>
            </a:r>
            <a:r>
              <a:rPr lang="en-US" dirty="0" smtClean="0"/>
              <a:t> refer to an individual</a:t>
            </a:r>
            <a:r>
              <a:rPr lang="fr-FR" dirty="0" smtClean="0"/>
              <a:t>'</a:t>
            </a:r>
            <a:r>
              <a:rPr lang="en-US" dirty="0" smtClean="0"/>
              <a:t>s response to internal and external conditions.</a:t>
            </a:r>
          </a:p>
          <a:p>
            <a:pPr lvl="1"/>
            <a:r>
              <a:rPr lang="en-US" dirty="0" smtClean="0"/>
              <a:t>Behaviors are </a:t>
            </a:r>
            <a:r>
              <a:rPr lang="en-US" i="1" dirty="0" smtClean="0"/>
              <a:t>modifiable determinants </a:t>
            </a:r>
            <a:r>
              <a:rPr lang="en-US" dirty="0" smtClean="0"/>
              <a:t>because they can be changed. </a:t>
            </a:r>
            <a:endParaRPr lang="en-US" dirty="0"/>
          </a:p>
        </p:txBody>
      </p:sp>
      <p:sp>
        <p:nvSpPr>
          <p:cNvPr id="11" name="Footer Placeholder 10"/>
          <p:cNvSpPr>
            <a:spLocks noGrp="1"/>
          </p:cNvSpPr>
          <p:nvPr>
            <p:ph type="ftr" sz="quarter" idx="10"/>
          </p:nvPr>
        </p:nvSpPr>
        <p:spPr/>
        <p:txBody>
          <a:bodyPr/>
          <a:lstStyle/>
          <a:p>
            <a:pPr>
              <a:defRPr/>
            </a:pPr>
            <a:r>
              <a:rPr lang="en-GB" dirty="0" smtClean="0">
                <a:solidFill>
                  <a:srgbClr val="000000"/>
                </a:solidFill>
              </a:rPr>
              <a:t>© 2016 Pearson Education, Inc.</a:t>
            </a:r>
            <a:endParaRPr lang="en-GB"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9"/>
          <p:cNvSpPr>
            <a:spLocks noGrp="1" noChangeArrowheads="1"/>
          </p:cNvSpPr>
          <p:nvPr>
            <p:ph type="title"/>
          </p:nvPr>
        </p:nvSpPr>
        <p:spPr/>
        <p:txBody>
          <a:bodyPr/>
          <a:lstStyle/>
          <a:p>
            <a:r>
              <a:rPr lang="en-US" i="1" dirty="0" smtClean="0"/>
              <a:t>Healthy People 2020 – Health Determinants</a:t>
            </a:r>
            <a:endParaRPr lang="en-US" i="1" dirty="0"/>
          </a:p>
        </p:txBody>
      </p:sp>
      <p:sp>
        <p:nvSpPr>
          <p:cNvPr id="13" name="Footer Placeholder 12"/>
          <p:cNvSpPr>
            <a:spLocks noGrp="1"/>
          </p:cNvSpPr>
          <p:nvPr>
            <p:ph type="ftr" sz="quarter" idx="10"/>
          </p:nvPr>
        </p:nvSpPr>
        <p:spPr/>
        <p:txBody>
          <a:bodyPr/>
          <a:lstStyle/>
          <a:p>
            <a:pPr>
              <a:defRPr/>
            </a:pPr>
            <a:r>
              <a:rPr lang="en-GB" dirty="0" smtClean="0">
                <a:solidFill>
                  <a:srgbClr val="000000"/>
                </a:solidFill>
              </a:rPr>
              <a:t>© 2016 Pearson Education, Inc.</a:t>
            </a:r>
            <a:endParaRPr lang="en-GB" dirty="0">
              <a:solidFill>
                <a:srgbClr val="000000"/>
              </a:solidFill>
            </a:endParaRPr>
          </a:p>
        </p:txBody>
      </p:sp>
      <p:pic>
        <p:nvPicPr>
          <p:cNvPr id="2" name="Picture 1" descr="figure_01_05_labeled.jpg"/>
          <p:cNvPicPr>
            <a:picLocks noChangeAspect="1"/>
          </p:cNvPicPr>
          <p:nvPr/>
        </p:nvPicPr>
        <p:blipFill rotWithShape="1">
          <a:blip r:embed="rId3">
            <a:extLst>
              <a:ext uri="{28A0092B-C50C-407E-A947-70E740481C1C}">
                <a14:useLocalDpi xmlns:a14="http://schemas.microsoft.com/office/drawing/2010/main" val="0"/>
              </a:ext>
            </a:extLst>
          </a:blip>
          <a:srcRect b="2971"/>
          <a:stretch/>
        </p:blipFill>
        <p:spPr>
          <a:xfrm>
            <a:off x="651164" y="783442"/>
            <a:ext cx="7841673" cy="52911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6"/>
          <p:cNvSpPr>
            <a:spLocks noGrp="1" noChangeArrowheads="1"/>
          </p:cNvSpPr>
          <p:nvPr>
            <p:ph type="title"/>
          </p:nvPr>
        </p:nvSpPr>
        <p:spPr>
          <a:xfrm>
            <a:off x="0" y="0"/>
            <a:ext cx="9144000" cy="1077218"/>
          </a:xfrm>
        </p:spPr>
        <p:txBody>
          <a:bodyPr/>
          <a:lstStyle/>
          <a:p>
            <a:r>
              <a:rPr lang="en-US" dirty="0" smtClean="0"/>
              <a:t>Four Leading</a:t>
            </a:r>
            <a:r>
              <a:rPr lang="en-US" dirty="0" smtClean="0">
                <a:solidFill>
                  <a:srgbClr val="EDFF4C"/>
                </a:solidFill>
              </a:rPr>
              <a:t> </a:t>
            </a:r>
            <a:r>
              <a:rPr lang="en-US" dirty="0" smtClean="0"/>
              <a:t>Causes of Chronic Disease</a:t>
            </a:r>
            <a:br>
              <a:rPr lang="en-US" dirty="0" smtClean="0"/>
            </a:br>
            <a:r>
              <a:rPr lang="en-US" dirty="0" smtClean="0"/>
              <a:t>in the United States</a:t>
            </a:r>
            <a:endParaRPr lang="en-US" dirty="0"/>
          </a:p>
        </p:txBody>
      </p:sp>
      <p:sp>
        <p:nvSpPr>
          <p:cNvPr id="13" name="Footer Placeholder 12"/>
          <p:cNvSpPr>
            <a:spLocks noGrp="1"/>
          </p:cNvSpPr>
          <p:nvPr>
            <p:ph type="ftr" sz="quarter" idx="10"/>
          </p:nvPr>
        </p:nvSpPr>
        <p:spPr/>
        <p:txBody>
          <a:bodyPr/>
          <a:lstStyle/>
          <a:p>
            <a:pPr>
              <a:defRPr/>
            </a:pPr>
            <a:r>
              <a:rPr lang="en-GB" dirty="0" smtClean="0">
                <a:solidFill>
                  <a:srgbClr val="000000"/>
                </a:solidFill>
              </a:rPr>
              <a:t>© 2016 Pearson Education, Inc.</a:t>
            </a:r>
            <a:endParaRPr lang="en-GB" dirty="0">
              <a:solidFill>
                <a:srgbClr val="000000"/>
              </a:solidFill>
            </a:endParaRPr>
          </a:p>
        </p:txBody>
      </p:sp>
      <p:pic>
        <p:nvPicPr>
          <p:cNvPr id="14" name="Picture 13" descr="figure_01_06_label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060" y="1156322"/>
            <a:ext cx="7711880" cy="517587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5"/>
          <p:cNvSpPr>
            <a:spLocks noGrp="1" noChangeArrowheads="1"/>
          </p:cNvSpPr>
          <p:nvPr>
            <p:ph type="title"/>
          </p:nvPr>
        </p:nvSpPr>
        <p:spPr>
          <a:xfrm>
            <a:off x="1188720" y="0"/>
            <a:ext cx="7955280" cy="1077218"/>
          </a:xfrm>
        </p:spPr>
        <p:txBody>
          <a:bodyPr/>
          <a:lstStyle/>
          <a:p>
            <a:r>
              <a:rPr lang="en-US" dirty="0" smtClean="0"/>
              <a:t>See It! Video: Women</a:t>
            </a:r>
            <a:r>
              <a:rPr lang="fr-FR" dirty="0" smtClean="0"/>
              <a:t>'</a:t>
            </a:r>
            <a:r>
              <a:rPr lang="en-US" dirty="0" smtClean="0"/>
              <a:t>s Life</a:t>
            </a:r>
            <a:br>
              <a:rPr lang="en-US" dirty="0" smtClean="0"/>
            </a:br>
            <a:r>
              <a:rPr lang="en-US" dirty="0" smtClean="0"/>
              <a:t>Expectancy in Decline</a:t>
            </a:r>
            <a:endParaRPr lang="en-US" dirty="0"/>
          </a:p>
        </p:txBody>
      </p:sp>
      <p:sp>
        <p:nvSpPr>
          <p:cNvPr id="28676" name="Rectangle 16"/>
          <p:cNvSpPr>
            <a:spLocks noGrp="1" noChangeArrowheads="1"/>
          </p:cNvSpPr>
          <p:nvPr>
            <p:ph idx="1"/>
          </p:nvPr>
        </p:nvSpPr>
        <p:spPr/>
        <p:txBody>
          <a:bodyPr/>
          <a:lstStyle/>
          <a:p>
            <a:pPr marL="0" indent="0">
              <a:buNone/>
            </a:pPr>
            <a:r>
              <a:rPr lang="en-US" b="1" dirty="0" smtClean="0"/>
              <a:t>Discussion Questions</a:t>
            </a:r>
          </a:p>
          <a:p>
            <a:r>
              <a:rPr lang="en-US" dirty="0" smtClean="0"/>
              <a:t>Discuss the possible reasons for the decline in women</a:t>
            </a:r>
            <a:r>
              <a:rPr lang="fr-FR" dirty="0" smtClean="0"/>
              <a:t>'</a:t>
            </a:r>
            <a:r>
              <a:rPr lang="en-US" dirty="0" smtClean="0"/>
              <a:t>s life expectancy in America.</a:t>
            </a:r>
          </a:p>
          <a:p>
            <a:r>
              <a:rPr lang="en-US" dirty="0" smtClean="0"/>
              <a:t>Describe the medical and social reasons the rates of heart disease are elevated in women.</a:t>
            </a:r>
          </a:p>
          <a:p>
            <a:r>
              <a:rPr lang="en-US" dirty="0" smtClean="0"/>
              <a:t>Discuss methods for raising awareness of heart disease rates in women. Discuss how to educate the American population about the higher rates of the disease in women than men.</a:t>
            </a:r>
            <a:endParaRPr lang="en-US" dirty="0"/>
          </a:p>
        </p:txBody>
      </p:sp>
      <p:sp>
        <p:nvSpPr>
          <p:cNvPr id="11" name="Footer Placeholder 10"/>
          <p:cNvSpPr>
            <a:spLocks noGrp="1"/>
          </p:cNvSpPr>
          <p:nvPr>
            <p:ph type="ftr" sz="quarter" idx="3"/>
          </p:nvPr>
        </p:nvSpPr>
        <p:spPr/>
        <p:txBody>
          <a:bodyPr/>
          <a:lstStyle/>
          <a:p>
            <a:r>
              <a:rPr lang="en-GB" smtClean="0"/>
              <a:t>© 2016 Pearson Education, Inc.</a:t>
            </a:r>
            <a:endParaRPr lang="en-GB" dirty="0"/>
          </a:p>
        </p:txBody>
      </p:sp>
      <p:pic>
        <p:nvPicPr>
          <p:cNvPr id="18" name="Picture 17" descr="ABCNewswht7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73" y="131064"/>
            <a:ext cx="12477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PlayVideo-01">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829" y="533400"/>
            <a:ext cx="12557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7799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10"/>
          <p:cNvSpPr>
            <a:spLocks noGrp="1" noChangeArrowheads="1"/>
          </p:cNvSpPr>
          <p:nvPr>
            <p:ph type="title"/>
          </p:nvPr>
        </p:nvSpPr>
        <p:spPr/>
        <p:txBody>
          <a:bodyPr/>
          <a:lstStyle/>
          <a:p>
            <a:r>
              <a:rPr lang="en-US" dirty="0" smtClean="0"/>
              <a:t>Social Factors</a:t>
            </a:r>
            <a:endParaRPr lang="en-US" dirty="0"/>
          </a:p>
        </p:txBody>
      </p:sp>
      <p:sp>
        <p:nvSpPr>
          <p:cNvPr id="19459" name="Rectangle 11"/>
          <p:cNvSpPr>
            <a:spLocks noGrp="1" noChangeArrowheads="1"/>
          </p:cNvSpPr>
          <p:nvPr>
            <p:ph idx="1"/>
          </p:nvPr>
        </p:nvSpPr>
        <p:spPr/>
        <p:txBody>
          <a:bodyPr/>
          <a:lstStyle/>
          <a:p>
            <a:r>
              <a:rPr lang="en-US" dirty="0" smtClean="0"/>
              <a:t>Economic disadvantages affect all determinants of health.</a:t>
            </a:r>
          </a:p>
          <a:p>
            <a:pPr lvl="1"/>
            <a:r>
              <a:rPr lang="en-US" dirty="0" smtClean="0"/>
              <a:t>Lack of access to quality education</a:t>
            </a:r>
          </a:p>
          <a:p>
            <a:pPr lvl="1"/>
            <a:r>
              <a:rPr lang="en-US" dirty="0" smtClean="0"/>
              <a:t>Residing in poor housing</a:t>
            </a:r>
          </a:p>
          <a:p>
            <a:pPr lvl="1"/>
            <a:r>
              <a:rPr lang="en-US" dirty="0" smtClean="0"/>
              <a:t>The inability to afford nourishing food and other essentials</a:t>
            </a:r>
          </a:p>
          <a:p>
            <a:pPr lvl="1"/>
            <a:r>
              <a:rPr lang="en-US" dirty="0" smtClean="0"/>
              <a:t>Having insecure employment</a:t>
            </a:r>
          </a:p>
          <a:p>
            <a:pPr lvl="1"/>
            <a:r>
              <a:rPr lang="en-US" dirty="0" smtClean="0"/>
              <a:t>Having few assets to fall back on</a:t>
            </a:r>
          </a:p>
        </p:txBody>
      </p:sp>
      <p:sp>
        <p:nvSpPr>
          <p:cNvPr id="13" name="Footer Placeholder 12"/>
          <p:cNvSpPr>
            <a:spLocks noGrp="1"/>
          </p:cNvSpPr>
          <p:nvPr>
            <p:ph type="ftr" sz="quarter" idx="10"/>
          </p:nvPr>
        </p:nvSpPr>
        <p:spPr/>
        <p:txBody>
          <a:bodyPr/>
          <a:lstStyle/>
          <a:p>
            <a:pPr>
              <a:defRPr/>
            </a:pPr>
            <a:r>
              <a:rPr lang="en-GB" dirty="0" smtClean="0">
                <a:solidFill>
                  <a:srgbClr val="000000"/>
                </a:solidFill>
              </a:rPr>
              <a:t>© 2016 Pearson Education, Inc.</a:t>
            </a:r>
            <a:endParaRPr lang="en-GB"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p:txBody>
          <a:bodyPr/>
          <a:lstStyle/>
          <a:p>
            <a:r>
              <a:rPr lang="en-US" dirty="0" smtClean="0"/>
              <a:t>Did you </a:t>
            </a:r>
            <a:r>
              <a:rPr lang="en-US" i="1" dirty="0" smtClean="0"/>
              <a:t>PREPARE</a:t>
            </a:r>
            <a:r>
              <a:rPr lang="en-US" dirty="0" smtClean="0"/>
              <a:t> and did you </a:t>
            </a:r>
            <a:r>
              <a:rPr lang="en-US" i="1" dirty="0" smtClean="0"/>
              <a:t>LEARN?</a:t>
            </a:r>
            <a:endParaRPr lang="en-US" i="1" dirty="0"/>
          </a:p>
        </p:txBody>
      </p:sp>
      <p:sp>
        <p:nvSpPr>
          <p:cNvPr id="4100" name="Rectangle 6"/>
          <p:cNvSpPr>
            <a:spLocks noGrp="1" noChangeArrowheads="1"/>
          </p:cNvSpPr>
          <p:nvPr>
            <p:ph idx="1"/>
          </p:nvPr>
        </p:nvSpPr>
        <p:spPr/>
        <p:txBody>
          <a:bodyPr/>
          <a:lstStyle/>
          <a:p>
            <a:r>
              <a:rPr lang="en-US" dirty="0" smtClean="0"/>
              <a:t>Describe the immediate and long-term rewards of healthy behaviors and the effects that your health choices may have on others.</a:t>
            </a:r>
          </a:p>
          <a:p>
            <a:r>
              <a:rPr lang="en-US" dirty="0" smtClean="0"/>
              <a:t>Compare and contrast the medical model of health and the public health model and</a:t>
            </a:r>
            <a:br>
              <a:rPr lang="en-US" dirty="0" smtClean="0"/>
            </a:br>
            <a:r>
              <a:rPr lang="en-US" dirty="0" smtClean="0"/>
              <a:t>discuss the six dimensions of health.</a:t>
            </a:r>
          </a:p>
          <a:p>
            <a:r>
              <a:rPr lang="en-US" dirty="0" smtClean="0"/>
              <a:t>Identify modifiable and nonmodifiable personal and social factors that influence your health; discuss the importance of a global perspective on health; and explain how gender, racial, economic, and cultural factors influence health disparities.</a:t>
            </a:r>
            <a:endParaRPr lang="en-US" dirty="0"/>
          </a:p>
        </p:txBody>
      </p:sp>
      <p:sp>
        <p:nvSpPr>
          <p:cNvPr id="12" name="Footer Placeholder 1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3"/>
          <p:cNvSpPr>
            <a:spLocks noGrp="1" noChangeArrowheads="1"/>
          </p:cNvSpPr>
          <p:nvPr>
            <p:ph type="title"/>
          </p:nvPr>
        </p:nvSpPr>
        <p:spPr/>
        <p:txBody>
          <a:bodyPr/>
          <a:lstStyle/>
          <a:p>
            <a:r>
              <a:rPr lang="en-US" dirty="0" smtClean="0"/>
              <a:t>Social Factors</a:t>
            </a:r>
            <a:endParaRPr lang="en-US" dirty="0"/>
          </a:p>
        </p:txBody>
      </p:sp>
      <p:sp>
        <p:nvSpPr>
          <p:cNvPr id="15" name="Content Placeholder 14"/>
          <p:cNvSpPr>
            <a:spLocks noGrp="1"/>
          </p:cNvSpPr>
          <p:nvPr>
            <p:ph sz="half" idx="1"/>
          </p:nvPr>
        </p:nvSpPr>
        <p:spPr>
          <a:xfrm>
            <a:off x="365125" y="1141413"/>
            <a:ext cx="4399392" cy="5361921"/>
          </a:xfrm>
        </p:spPr>
        <p:txBody>
          <a:bodyPr/>
          <a:lstStyle/>
          <a:p>
            <a:r>
              <a:rPr lang="en-US" b="1" dirty="0" smtClean="0"/>
              <a:t>The Built</a:t>
            </a:r>
            <a:br>
              <a:rPr lang="en-US" b="1" dirty="0" smtClean="0"/>
            </a:br>
            <a:r>
              <a:rPr lang="en-US" b="1" dirty="0" smtClean="0"/>
              <a:t>Environment</a:t>
            </a:r>
          </a:p>
          <a:p>
            <a:pPr lvl="1"/>
            <a:r>
              <a:rPr lang="en-US" dirty="0" smtClean="0"/>
              <a:t>Includes roads, recreational areas, transportation systems, electric transmission lines, and communication cables.</a:t>
            </a:r>
          </a:p>
          <a:p>
            <a:pPr lvl="1"/>
            <a:r>
              <a:rPr lang="en-US" dirty="0" smtClean="0"/>
              <a:t>Walter Willet of the Harvard School of Public Health proposes that sidewalks and bike lanes be federally funded.</a:t>
            </a:r>
          </a:p>
        </p:txBody>
      </p:sp>
      <p:sp>
        <p:nvSpPr>
          <p:cNvPr id="16" name="Content Placeholder 15"/>
          <p:cNvSpPr>
            <a:spLocks noGrp="1"/>
          </p:cNvSpPr>
          <p:nvPr>
            <p:ph sz="half" idx="2"/>
          </p:nvPr>
        </p:nvSpPr>
        <p:spPr>
          <a:xfrm>
            <a:off x="4643044" y="1141413"/>
            <a:ext cx="4038600" cy="5106987"/>
          </a:xfrm>
        </p:spPr>
        <p:txBody>
          <a:bodyPr/>
          <a:lstStyle/>
          <a:p>
            <a:r>
              <a:rPr lang="en-US" b="1" dirty="0" smtClean="0"/>
              <a:t>Pollutants and Infectious Agents</a:t>
            </a:r>
          </a:p>
          <a:p>
            <a:pPr lvl="1"/>
            <a:r>
              <a:rPr lang="en-US" dirty="0" smtClean="0"/>
              <a:t>Includes the quality of the air we breathe, our land, water, and foods.</a:t>
            </a:r>
          </a:p>
          <a:p>
            <a:pPr lvl="1"/>
            <a:r>
              <a:rPr lang="en-US" dirty="0" smtClean="0"/>
              <a:t>Global travel and commerce can cause the health status of one region to influence that of another region.</a:t>
            </a:r>
          </a:p>
        </p:txBody>
      </p:sp>
      <p:sp>
        <p:nvSpPr>
          <p:cNvPr id="13" name="Footer Placeholder 12"/>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5"/>
          <p:cNvSpPr>
            <a:spLocks noGrp="1" noChangeArrowheads="1"/>
          </p:cNvSpPr>
          <p:nvPr>
            <p:ph type="title"/>
          </p:nvPr>
        </p:nvSpPr>
        <p:spPr/>
        <p:txBody>
          <a:bodyPr/>
          <a:lstStyle/>
          <a:p>
            <a:r>
              <a:rPr lang="en-US" dirty="0"/>
              <a:t>See It! Video: Hunger </a:t>
            </a:r>
            <a:r>
              <a:rPr lang="en-US" dirty="0" smtClean="0"/>
              <a:t>at Home</a:t>
            </a:r>
            <a:endParaRPr lang="en-US" dirty="0"/>
          </a:p>
        </p:txBody>
      </p:sp>
      <p:sp>
        <p:nvSpPr>
          <p:cNvPr id="28676" name="Rectangle 16"/>
          <p:cNvSpPr>
            <a:spLocks noGrp="1" noChangeArrowheads="1"/>
          </p:cNvSpPr>
          <p:nvPr>
            <p:ph idx="1"/>
          </p:nvPr>
        </p:nvSpPr>
        <p:spPr>
          <a:xfrm>
            <a:off x="365125" y="1499616"/>
            <a:ext cx="8366936" cy="5106987"/>
          </a:xfrm>
        </p:spPr>
        <p:txBody>
          <a:bodyPr/>
          <a:lstStyle/>
          <a:p>
            <a:pPr marL="0" indent="0">
              <a:buNone/>
            </a:pPr>
            <a:r>
              <a:rPr lang="en-US" sz="2400" b="1" dirty="0" smtClean="0"/>
              <a:t>Discussion Questions</a:t>
            </a:r>
          </a:p>
          <a:p>
            <a:r>
              <a:rPr lang="en-US" sz="2400" dirty="0" smtClean="0"/>
              <a:t>In what ways can pay-as-you-can restaurants have a wider impact on impoverished people?</a:t>
            </a:r>
          </a:p>
          <a:p>
            <a:r>
              <a:rPr lang="en-US" sz="2400" dirty="0" smtClean="0"/>
              <a:t>In what ways do pay-as-you-can programs help to inspire volunteerism and giving back? </a:t>
            </a:r>
          </a:p>
          <a:p>
            <a:r>
              <a:rPr lang="en-US" sz="2400" dirty="0" smtClean="0"/>
              <a:t>What are the benefits and challenges to pay-as-you-can restaurants? How would you discuss the pay-as-you-can idea with a restaurant franchise with the hopes of inspiring them to consider this method of payment?</a:t>
            </a:r>
          </a:p>
          <a:p>
            <a:r>
              <a:rPr lang="en-US" sz="2400" dirty="0" smtClean="0"/>
              <a:t>The video gives several examples of pay-as-you-can restaurants across the country. How have pay-as-you-can restaurants been successful and prosperous?</a:t>
            </a:r>
            <a:endParaRPr lang="en-US" sz="2400" dirty="0"/>
          </a:p>
        </p:txBody>
      </p:sp>
      <p:sp>
        <p:nvSpPr>
          <p:cNvPr id="11" name="Footer Placeholder 10"/>
          <p:cNvSpPr>
            <a:spLocks noGrp="1"/>
          </p:cNvSpPr>
          <p:nvPr>
            <p:ph type="ftr" sz="quarter" idx="3"/>
          </p:nvPr>
        </p:nvSpPr>
        <p:spPr/>
        <p:txBody>
          <a:bodyPr/>
          <a:lstStyle/>
          <a:p>
            <a:r>
              <a:rPr lang="en-GB" smtClean="0"/>
              <a:t>© 2016 Pearson Education, Inc.</a:t>
            </a:r>
            <a:endParaRPr lang="en-GB" dirty="0"/>
          </a:p>
        </p:txBody>
      </p:sp>
      <p:pic>
        <p:nvPicPr>
          <p:cNvPr id="18" name="Picture 17" descr="ABCNewswht7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73" y="131064"/>
            <a:ext cx="12477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PlayVideo-01">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829" y="533400"/>
            <a:ext cx="12557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64486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1"/>
          <p:cNvSpPr>
            <a:spLocks noGrp="1" noChangeArrowheads="1"/>
          </p:cNvSpPr>
          <p:nvPr>
            <p:ph type="title"/>
          </p:nvPr>
        </p:nvSpPr>
        <p:spPr/>
        <p:txBody>
          <a:bodyPr/>
          <a:lstStyle/>
          <a:p>
            <a:r>
              <a:rPr lang="en-US" dirty="0" smtClean="0"/>
              <a:t>Policymaking</a:t>
            </a:r>
            <a:endParaRPr lang="en-US" dirty="0"/>
          </a:p>
        </p:txBody>
      </p:sp>
      <p:sp>
        <p:nvSpPr>
          <p:cNvPr id="21508" name="Rectangle 12"/>
          <p:cNvSpPr>
            <a:spLocks noGrp="1" noChangeArrowheads="1"/>
          </p:cNvSpPr>
          <p:nvPr>
            <p:ph idx="1"/>
          </p:nvPr>
        </p:nvSpPr>
        <p:spPr>
          <a:xfrm>
            <a:off x="365125" y="1141413"/>
            <a:ext cx="8229600" cy="5382766"/>
          </a:xfrm>
        </p:spPr>
        <p:txBody>
          <a:bodyPr/>
          <a:lstStyle/>
          <a:p>
            <a:r>
              <a:rPr lang="en-US" dirty="0" smtClean="0"/>
              <a:t>Policies and interventions can have powerful and positive effects on the health of individuals and communities.</a:t>
            </a:r>
          </a:p>
          <a:p>
            <a:r>
              <a:rPr lang="en-US" dirty="0" smtClean="0"/>
              <a:t>Examples include:</a:t>
            </a:r>
          </a:p>
          <a:p>
            <a:pPr lvl="1"/>
            <a:r>
              <a:rPr lang="en-US" dirty="0" smtClean="0"/>
              <a:t>Campaigns to prevent smoking</a:t>
            </a:r>
          </a:p>
          <a:p>
            <a:pPr lvl="1"/>
            <a:r>
              <a:rPr lang="en-US" dirty="0" smtClean="0"/>
              <a:t>Laws mandating child restraint and seat belt use in cars</a:t>
            </a:r>
          </a:p>
          <a:p>
            <a:pPr lvl="1"/>
            <a:r>
              <a:rPr lang="en-US" dirty="0" smtClean="0"/>
              <a:t>Laws mandating helmets for bikes and motorcycles </a:t>
            </a:r>
          </a:p>
          <a:p>
            <a:pPr lvl="1"/>
            <a:r>
              <a:rPr lang="en-US" dirty="0" smtClean="0"/>
              <a:t>Vaccination programs</a:t>
            </a:r>
          </a:p>
          <a:p>
            <a:pPr lvl="1"/>
            <a:r>
              <a:rPr lang="en-US" dirty="0" smtClean="0"/>
              <a:t>Public funding for mental health services</a:t>
            </a:r>
            <a:endParaRPr lang="en-US" dirty="0"/>
          </a:p>
        </p:txBody>
      </p:sp>
      <p:sp>
        <p:nvSpPr>
          <p:cNvPr id="11" name="Footer Placeholder 10"/>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6"/>
          <p:cNvSpPr>
            <a:spLocks noGrp="1" noChangeArrowheads="1"/>
          </p:cNvSpPr>
          <p:nvPr>
            <p:ph type="title"/>
          </p:nvPr>
        </p:nvSpPr>
        <p:spPr/>
        <p:txBody>
          <a:bodyPr/>
          <a:lstStyle/>
          <a:p>
            <a:r>
              <a:rPr lang="en-US" dirty="0" smtClean="0"/>
              <a:t>Access to Quality Health Care</a:t>
            </a:r>
            <a:endParaRPr lang="en-US" dirty="0"/>
          </a:p>
        </p:txBody>
      </p:sp>
      <p:sp>
        <p:nvSpPr>
          <p:cNvPr id="22532" name="Rectangle 7"/>
          <p:cNvSpPr>
            <a:spLocks noGrp="1" noChangeArrowheads="1"/>
          </p:cNvSpPr>
          <p:nvPr>
            <p:ph idx="1"/>
          </p:nvPr>
        </p:nvSpPr>
        <p:spPr/>
        <p:txBody>
          <a:bodyPr/>
          <a:lstStyle/>
          <a:p>
            <a:r>
              <a:rPr lang="en-US" dirty="0" smtClean="0"/>
              <a:t>The final health determinant for </a:t>
            </a:r>
            <a:r>
              <a:rPr lang="en-US" i="1" dirty="0" smtClean="0"/>
              <a:t>Healthy People Initiatives</a:t>
            </a:r>
            <a:r>
              <a:rPr lang="en-US" dirty="0" smtClean="0"/>
              <a:t> was access to quality health care.</a:t>
            </a:r>
          </a:p>
          <a:p>
            <a:r>
              <a:rPr lang="en-US" dirty="0" smtClean="0"/>
              <a:t>This involves not only the services of health care providers, but also access to relevant health information and products.</a:t>
            </a:r>
          </a:p>
          <a:p>
            <a:r>
              <a:rPr lang="en-US" dirty="0" smtClean="0"/>
              <a:t>This determinant is related to economics, public policies, interventions, and the sponsorship of health care.</a:t>
            </a:r>
            <a:endParaRPr lang="en-US" dirty="0"/>
          </a:p>
        </p:txBody>
      </p:sp>
      <p:sp>
        <p:nvSpPr>
          <p:cNvPr id="11" name="Footer Placeholder 10"/>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7"/>
          <p:cNvSpPr>
            <a:spLocks noGrp="1" noChangeArrowheads="1"/>
          </p:cNvSpPr>
          <p:nvPr>
            <p:ph type="title"/>
          </p:nvPr>
        </p:nvSpPr>
        <p:spPr>
          <a:xfrm>
            <a:off x="0" y="0"/>
            <a:ext cx="9144000" cy="1077218"/>
          </a:xfrm>
        </p:spPr>
        <p:txBody>
          <a:bodyPr/>
          <a:lstStyle/>
          <a:p>
            <a:r>
              <a:rPr lang="en-US" dirty="0" smtClean="0"/>
              <a:t>How Can You Improve Your Health Behaviors? </a:t>
            </a:r>
            <a:endParaRPr lang="en-US" dirty="0"/>
          </a:p>
        </p:txBody>
      </p:sp>
      <p:sp>
        <p:nvSpPr>
          <p:cNvPr id="23555" name="Rectangle 8"/>
          <p:cNvSpPr>
            <a:spLocks noGrp="1" noChangeArrowheads="1"/>
          </p:cNvSpPr>
          <p:nvPr>
            <p:ph idx="1"/>
          </p:nvPr>
        </p:nvSpPr>
        <p:spPr/>
        <p:txBody>
          <a:bodyPr/>
          <a:lstStyle/>
          <a:p>
            <a:r>
              <a:rPr lang="en-US" dirty="0" smtClean="0"/>
              <a:t>Models of Behavior Change</a:t>
            </a:r>
          </a:p>
          <a:p>
            <a:pPr lvl="1"/>
            <a:r>
              <a:rPr lang="en-US" dirty="0" smtClean="0"/>
              <a:t>The Health Belief Model</a:t>
            </a:r>
          </a:p>
          <a:p>
            <a:pPr lvl="1"/>
            <a:r>
              <a:rPr lang="en-US" dirty="0" smtClean="0"/>
              <a:t>The Social Cognitive Model</a:t>
            </a:r>
          </a:p>
          <a:p>
            <a:pPr lvl="1"/>
            <a:r>
              <a:rPr lang="en-US" dirty="0" smtClean="0"/>
              <a:t>The Transtheoretical Model</a:t>
            </a:r>
            <a:endParaRPr lang="en-US" dirty="0"/>
          </a:p>
        </p:txBody>
      </p:sp>
      <p:sp>
        <p:nvSpPr>
          <p:cNvPr id="11" name="Footer Placeholder 10"/>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7"/>
          <p:cNvSpPr>
            <a:spLocks noGrp="1" noChangeArrowheads="1"/>
          </p:cNvSpPr>
          <p:nvPr>
            <p:ph type="title"/>
          </p:nvPr>
        </p:nvSpPr>
        <p:spPr/>
        <p:txBody>
          <a:bodyPr/>
          <a:lstStyle/>
          <a:p>
            <a:r>
              <a:rPr lang="en-US" dirty="0" smtClean="0"/>
              <a:t>Health Belief Model (HBM)</a:t>
            </a:r>
            <a:endParaRPr lang="en-US" dirty="0"/>
          </a:p>
        </p:txBody>
      </p:sp>
      <p:sp>
        <p:nvSpPr>
          <p:cNvPr id="24580" name="Rectangle 8"/>
          <p:cNvSpPr>
            <a:spLocks noGrp="1" noChangeArrowheads="1"/>
          </p:cNvSpPr>
          <p:nvPr>
            <p:ph idx="1"/>
          </p:nvPr>
        </p:nvSpPr>
        <p:spPr/>
        <p:txBody>
          <a:bodyPr/>
          <a:lstStyle/>
          <a:p>
            <a:r>
              <a:rPr lang="en-US" dirty="0" smtClean="0"/>
              <a:t>A belief is an appraisal of your relationship to some object, action, or idea.</a:t>
            </a:r>
          </a:p>
          <a:p>
            <a:r>
              <a:rPr lang="en-US" dirty="0" smtClean="0"/>
              <a:t>The Health Belief Model (HBM) was developed by psychologist I. Rosenstock in 1966.</a:t>
            </a:r>
          </a:p>
          <a:p>
            <a:r>
              <a:rPr lang="en-US" dirty="0" smtClean="0"/>
              <a:t>The HBM holds that a healthy behavior change is more likely if:</a:t>
            </a:r>
          </a:p>
          <a:p>
            <a:pPr lvl="1"/>
            <a:r>
              <a:rPr lang="en-US" dirty="0" smtClean="0"/>
              <a:t>The health problem is perceived to be serious</a:t>
            </a:r>
          </a:p>
          <a:p>
            <a:pPr lvl="1"/>
            <a:r>
              <a:rPr lang="en-US" dirty="0" smtClean="0"/>
              <a:t>The individual perceives that the health problem poses a threat</a:t>
            </a:r>
          </a:p>
          <a:p>
            <a:pPr lvl="1"/>
            <a:r>
              <a:rPr lang="en-US" dirty="0" smtClean="0"/>
              <a:t>There are cues to action</a:t>
            </a:r>
            <a:endParaRPr lang="en-US" dirty="0"/>
          </a:p>
        </p:txBody>
      </p:sp>
      <p:sp>
        <p:nvSpPr>
          <p:cNvPr id="11" name="Footer Placeholder 10"/>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6"/>
          <p:cNvSpPr>
            <a:spLocks noGrp="1" noChangeArrowheads="1"/>
          </p:cNvSpPr>
          <p:nvPr>
            <p:ph type="title"/>
          </p:nvPr>
        </p:nvSpPr>
        <p:spPr/>
        <p:txBody>
          <a:bodyPr/>
          <a:lstStyle/>
          <a:p>
            <a:r>
              <a:rPr lang="en-US" dirty="0" smtClean="0"/>
              <a:t>Social Cognitive Model</a:t>
            </a:r>
            <a:endParaRPr lang="en-US" dirty="0"/>
          </a:p>
        </p:txBody>
      </p:sp>
      <p:sp>
        <p:nvSpPr>
          <p:cNvPr id="25605" name="Rectangle 7"/>
          <p:cNvSpPr>
            <a:spLocks noGrp="1" noChangeArrowheads="1"/>
          </p:cNvSpPr>
          <p:nvPr>
            <p:ph idx="1"/>
          </p:nvPr>
        </p:nvSpPr>
        <p:spPr/>
        <p:txBody>
          <a:bodyPr/>
          <a:lstStyle/>
          <a:p>
            <a:r>
              <a:rPr lang="en-US" dirty="0" smtClean="0"/>
              <a:t>The Social Cognitive Model was developed from the work of several researchers, but it is most closely associated with the work of psychologist Albert Bandura. </a:t>
            </a:r>
            <a:endParaRPr lang="en-US" dirty="0"/>
          </a:p>
        </p:txBody>
      </p:sp>
      <p:sp>
        <p:nvSpPr>
          <p:cNvPr id="11" name="Footer Placeholder 10"/>
          <p:cNvSpPr>
            <a:spLocks noGrp="1"/>
          </p:cNvSpPr>
          <p:nvPr>
            <p:ph type="ftr" sz="quarter" idx="10"/>
          </p:nvPr>
        </p:nvSpPr>
        <p:spPr/>
        <p:txBody>
          <a:bodyPr/>
          <a:lstStyle/>
          <a:p>
            <a:r>
              <a:rPr lang="en-GB" dirty="0" smtClean="0"/>
              <a:t>© 2016 Pearson Education, Inc.</a:t>
            </a:r>
            <a:endParaRPr lang="en-GB" dirty="0"/>
          </a:p>
        </p:txBody>
      </p:sp>
      <p:pic>
        <p:nvPicPr>
          <p:cNvPr id="60418" name="Picture 8" descr="figure_01_07_labeled"/>
          <p:cNvPicPr>
            <a:picLocks noChangeAspect="1" noChangeArrowheads="1"/>
          </p:cNvPicPr>
          <p:nvPr/>
        </p:nvPicPr>
        <p:blipFill>
          <a:blip r:embed="rId3">
            <a:extLst>
              <a:ext uri="{28A0092B-C50C-407E-A947-70E740481C1C}">
                <a14:useLocalDpi xmlns:a14="http://schemas.microsoft.com/office/drawing/2010/main" val="0"/>
              </a:ext>
            </a:extLst>
          </a:blip>
          <a:srcRect b="3732"/>
          <a:stretch>
            <a:fillRect/>
          </a:stretch>
        </p:blipFill>
        <p:spPr bwMode="auto">
          <a:xfrm>
            <a:off x="1528295" y="2954287"/>
            <a:ext cx="6087410" cy="350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7"/>
          <p:cNvSpPr>
            <a:spLocks noGrp="1" noChangeArrowheads="1"/>
          </p:cNvSpPr>
          <p:nvPr>
            <p:ph type="title"/>
          </p:nvPr>
        </p:nvSpPr>
        <p:spPr/>
        <p:txBody>
          <a:bodyPr/>
          <a:lstStyle/>
          <a:p>
            <a:r>
              <a:rPr lang="en-US" dirty="0" smtClean="0"/>
              <a:t>Transtheoretical Model (TTM)</a:t>
            </a:r>
            <a:endParaRPr lang="en-US" dirty="0"/>
          </a:p>
        </p:txBody>
      </p:sp>
      <p:sp>
        <p:nvSpPr>
          <p:cNvPr id="26628" name="Rectangle 8"/>
          <p:cNvSpPr>
            <a:spLocks noGrp="1" noChangeArrowheads="1"/>
          </p:cNvSpPr>
          <p:nvPr>
            <p:ph idx="1"/>
          </p:nvPr>
        </p:nvSpPr>
        <p:spPr/>
        <p:txBody>
          <a:bodyPr/>
          <a:lstStyle/>
          <a:p>
            <a:r>
              <a:rPr lang="en-US" dirty="0" smtClean="0"/>
              <a:t>The TTM (Stages of Change Model) was developed by Drs. James Prochaska and Carlos DiClemente and includes the following stages: </a:t>
            </a:r>
          </a:p>
          <a:p>
            <a:pPr lvl="1"/>
            <a:r>
              <a:rPr lang="en-US" dirty="0" smtClean="0"/>
              <a:t>Precontemplation stage</a:t>
            </a:r>
          </a:p>
          <a:p>
            <a:pPr lvl="1"/>
            <a:r>
              <a:rPr lang="en-US" dirty="0" smtClean="0"/>
              <a:t>Contemplation stage</a:t>
            </a:r>
          </a:p>
          <a:p>
            <a:pPr lvl="1"/>
            <a:r>
              <a:rPr lang="en-US" dirty="0" smtClean="0"/>
              <a:t>Preparation stage</a:t>
            </a:r>
          </a:p>
          <a:p>
            <a:pPr lvl="1"/>
            <a:r>
              <a:rPr lang="en-US" dirty="0" smtClean="0"/>
              <a:t>Action stage</a:t>
            </a:r>
          </a:p>
          <a:p>
            <a:pPr lvl="1"/>
            <a:r>
              <a:rPr lang="en-US" dirty="0" smtClean="0"/>
              <a:t>Maintenance stage</a:t>
            </a:r>
          </a:p>
          <a:p>
            <a:pPr lvl="1"/>
            <a:r>
              <a:rPr lang="en-US" dirty="0" smtClean="0"/>
              <a:t>Termination stage</a:t>
            </a:r>
            <a:endParaRPr lang="en-US" dirty="0"/>
          </a:p>
        </p:txBody>
      </p:sp>
      <p:sp>
        <p:nvSpPr>
          <p:cNvPr id="11" name="Footer Placeholder 10"/>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figure_01_07_labeled.jpg"/>
          <p:cNvPicPr>
            <a:picLocks noChangeAspect="1"/>
          </p:cNvPicPr>
          <p:nvPr/>
        </p:nvPicPr>
        <p:blipFill rotWithShape="1">
          <a:blip r:embed="rId3">
            <a:extLst>
              <a:ext uri="{28A0092B-C50C-407E-A947-70E740481C1C}">
                <a14:useLocalDpi xmlns:a14="http://schemas.microsoft.com/office/drawing/2010/main" val="0"/>
              </a:ext>
            </a:extLst>
          </a:blip>
          <a:srcRect b="2771"/>
          <a:stretch/>
        </p:blipFill>
        <p:spPr>
          <a:xfrm>
            <a:off x="4580880" y="1319445"/>
            <a:ext cx="4427521" cy="4447929"/>
          </a:xfrm>
          <a:prstGeom prst="rect">
            <a:avLst/>
          </a:prstGeom>
        </p:spPr>
      </p:pic>
      <p:sp>
        <p:nvSpPr>
          <p:cNvPr id="27651" name="Rectangle 7"/>
          <p:cNvSpPr>
            <a:spLocks noGrp="1" noChangeArrowheads="1"/>
          </p:cNvSpPr>
          <p:nvPr>
            <p:ph type="title"/>
          </p:nvPr>
        </p:nvSpPr>
        <p:spPr>
          <a:xfrm>
            <a:off x="0" y="0"/>
            <a:ext cx="9144000" cy="1077218"/>
          </a:xfrm>
        </p:spPr>
        <p:txBody>
          <a:bodyPr/>
          <a:lstStyle/>
          <a:p>
            <a:r>
              <a:rPr lang="en-US" dirty="0" smtClean="0"/>
              <a:t>How Can You Improve Your Health Behaviors? </a:t>
            </a:r>
            <a:endParaRPr lang="en-US" dirty="0"/>
          </a:p>
        </p:txBody>
      </p:sp>
      <p:sp>
        <p:nvSpPr>
          <p:cNvPr id="27652" name="Rectangle 8"/>
          <p:cNvSpPr>
            <a:spLocks noGrp="1" noChangeArrowheads="1"/>
          </p:cNvSpPr>
          <p:nvPr>
            <p:ph idx="1"/>
          </p:nvPr>
        </p:nvSpPr>
        <p:spPr/>
        <p:txBody>
          <a:bodyPr/>
          <a:lstStyle/>
          <a:p>
            <a:r>
              <a:rPr lang="en-US" dirty="0" smtClean="0"/>
              <a:t>Increase your awareness.</a:t>
            </a:r>
          </a:p>
          <a:p>
            <a:r>
              <a:rPr lang="en-US" dirty="0" smtClean="0"/>
              <a:t>Contemplate change.</a:t>
            </a:r>
          </a:p>
          <a:p>
            <a:r>
              <a:rPr lang="en-US" dirty="0" smtClean="0"/>
              <a:t>Prepare for change.</a:t>
            </a:r>
          </a:p>
          <a:p>
            <a:r>
              <a:rPr lang="en-US" dirty="0" smtClean="0"/>
              <a:t>Take action to change.</a:t>
            </a:r>
            <a:endParaRPr lang="en-US" dirty="0"/>
          </a:p>
        </p:txBody>
      </p:sp>
      <p:sp>
        <p:nvSpPr>
          <p:cNvPr id="12" name="Footer Placeholder 1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5"/>
          <p:cNvSpPr>
            <a:spLocks noGrp="1" noChangeArrowheads="1"/>
          </p:cNvSpPr>
          <p:nvPr>
            <p:ph type="title"/>
          </p:nvPr>
        </p:nvSpPr>
        <p:spPr/>
        <p:txBody>
          <a:bodyPr/>
          <a:lstStyle/>
          <a:p>
            <a:r>
              <a:rPr lang="en-US" dirty="0" smtClean="0"/>
              <a:t>See It! Video: New Year</a:t>
            </a:r>
            <a:r>
              <a:rPr lang="fr-FR" dirty="0" smtClean="0"/>
              <a:t>'</a:t>
            </a:r>
            <a:r>
              <a:rPr lang="en-US" dirty="0" smtClean="0"/>
              <a:t>s Resolutions</a:t>
            </a:r>
            <a:endParaRPr lang="en-US" dirty="0"/>
          </a:p>
        </p:txBody>
      </p:sp>
      <p:sp>
        <p:nvSpPr>
          <p:cNvPr id="28676" name="Rectangle 16"/>
          <p:cNvSpPr>
            <a:spLocks noGrp="1" noChangeArrowheads="1"/>
          </p:cNvSpPr>
          <p:nvPr>
            <p:ph idx="1"/>
          </p:nvPr>
        </p:nvSpPr>
        <p:spPr/>
        <p:txBody>
          <a:bodyPr/>
          <a:lstStyle/>
          <a:p>
            <a:pPr marL="0" indent="0">
              <a:buNone/>
            </a:pPr>
            <a:r>
              <a:rPr lang="en-US" b="1" dirty="0" smtClean="0"/>
              <a:t>Discussion Questions</a:t>
            </a:r>
          </a:p>
          <a:p>
            <a:r>
              <a:rPr lang="en-US" dirty="0" smtClean="0"/>
              <a:t>Provide examples of resolutions that can have a positive impact on health and wellness.</a:t>
            </a:r>
          </a:p>
          <a:p>
            <a:r>
              <a:rPr lang="en-US" dirty="0" smtClean="0"/>
              <a:t>Discuss the ways in which the top three resolutions discussed can have a positive impact on overall health and wellness.</a:t>
            </a:r>
          </a:p>
          <a:p>
            <a:r>
              <a:rPr lang="en-US" dirty="0" smtClean="0"/>
              <a:t>Discuss how spending time with family and friends positively impacts our health.</a:t>
            </a:r>
            <a:endParaRPr lang="en-US" dirty="0"/>
          </a:p>
        </p:txBody>
      </p:sp>
      <p:sp>
        <p:nvSpPr>
          <p:cNvPr id="11" name="Footer Placeholder 10"/>
          <p:cNvSpPr>
            <a:spLocks noGrp="1"/>
          </p:cNvSpPr>
          <p:nvPr>
            <p:ph type="ftr" sz="quarter" idx="3"/>
          </p:nvPr>
        </p:nvSpPr>
        <p:spPr/>
        <p:txBody>
          <a:bodyPr/>
          <a:lstStyle/>
          <a:p>
            <a:r>
              <a:rPr lang="en-GB" smtClean="0"/>
              <a:t>© 2016 Pearson Education, Inc.</a:t>
            </a:r>
            <a:endParaRPr lang="en-GB" dirty="0"/>
          </a:p>
        </p:txBody>
      </p:sp>
      <p:pic>
        <p:nvPicPr>
          <p:cNvPr id="18" name="Picture 17" descr="ABCNewswht7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73" y="131064"/>
            <a:ext cx="12477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PlayVideo-01">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829" y="533400"/>
            <a:ext cx="12557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lstStyle/>
          <a:p>
            <a:r>
              <a:rPr lang="en-US" dirty="0" smtClean="0"/>
              <a:t>Did you </a:t>
            </a:r>
            <a:r>
              <a:rPr lang="en-US" i="1" dirty="0" smtClean="0"/>
              <a:t>PREPARE</a:t>
            </a:r>
            <a:r>
              <a:rPr lang="en-US" dirty="0" smtClean="0"/>
              <a:t> and did you </a:t>
            </a:r>
            <a:r>
              <a:rPr lang="en-US" i="1" dirty="0" smtClean="0"/>
              <a:t>LEARN?</a:t>
            </a:r>
            <a:endParaRPr lang="en-US" i="1" dirty="0"/>
          </a:p>
        </p:txBody>
      </p:sp>
      <p:sp>
        <p:nvSpPr>
          <p:cNvPr id="5124" name="Rectangle 4"/>
          <p:cNvSpPr>
            <a:spLocks noGrp="1" noChangeArrowheads="1"/>
          </p:cNvSpPr>
          <p:nvPr>
            <p:ph idx="1"/>
          </p:nvPr>
        </p:nvSpPr>
        <p:spPr/>
        <p:txBody>
          <a:bodyPr/>
          <a:lstStyle/>
          <a:p>
            <a:r>
              <a:rPr lang="en-US" altLang="en-US" dirty="0" smtClean="0"/>
              <a:t>Compare and contrast the health belief model, the social cognitive model, and the transtheoretical model of behavior change, and explain how you might use them in making a specific behavior change.</a:t>
            </a:r>
          </a:p>
          <a:p>
            <a:r>
              <a:rPr lang="en-US" altLang="en-US" dirty="0" smtClean="0"/>
              <a:t>Identify your own current risk behaviors, the factors that influence those behaviors, and the strategies you can use to change them.</a:t>
            </a:r>
          </a:p>
        </p:txBody>
      </p:sp>
      <p:sp>
        <p:nvSpPr>
          <p:cNvPr id="11" name="Footer Placeholder 10"/>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7"/>
          <p:cNvSpPr>
            <a:spLocks noGrp="1" noChangeArrowheads="1"/>
          </p:cNvSpPr>
          <p:nvPr>
            <p:ph type="title"/>
          </p:nvPr>
        </p:nvSpPr>
        <p:spPr>
          <a:xfrm>
            <a:off x="0" y="0"/>
            <a:ext cx="9144000" cy="1077218"/>
          </a:xfrm>
        </p:spPr>
        <p:txBody>
          <a:bodyPr/>
          <a:lstStyle/>
          <a:p>
            <a:r>
              <a:rPr lang="en-US" dirty="0" smtClean="0"/>
              <a:t>How Can You Improve Your Health Behaviors?</a:t>
            </a:r>
            <a:endParaRPr lang="en-US" dirty="0"/>
          </a:p>
        </p:txBody>
      </p:sp>
      <p:sp>
        <p:nvSpPr>
          <p:cNvPr id="30724" name="Rectangle 8"/>
          <p:cNvSpPr>
            <a:spLocks noGrp="1" noChangeArrowheads="1"/>
          </p:cNvSpPr>
          <p:nvPr>
            <p:ph sz="half" idx="1"/>
          </p:nvPr>
        </p:nvSpPr>
        <p:spPr/>
        <p:txBody>
          <a:bodyPr/>
          <a:lstStyle/>
          <a:p>
            <a:pPr>
              <a:buFontTx/>
              <a:buChar char="•"/>
              <a:defRPr/>
            </a:pPr>
            <a:r>
              <a:rPr lang="en-US" sz="2400" dirty="0">
                <a:solidFill>
                  <a:srgbClr val="000000"/>
                </a:solidFill>
                <a:cs typeface="ＭＳ Ｐゴシック" charset="0"/>
              </a:rPr>
              <a:t>Identify a target behavior</a:t>
            </a:r>
            <a:r>
              <a:rPr lang="en-US" sz="2400" dirty="0" smtClean="0">
                <a:solidFill>
                  <a:srgbClr val="000000"/>
                </a:solidFill>
                <a:cs typeface="ＭＳ Ｐゴシック" charset="0"/>
              </a:rPr>
              <a:t>.</a:t>
            </a:r>
            <a:endParaRPr lang="en-US" sz="2400" dirty="0">
              <a:solidFill>
                <a:srgbClr val="000000"/>
              </a:solidFill>
              <a:cs typeface="ＭＳ Ｐゴシック" charset="0"/>
            </a:endParaRPr>
          </a:p>
          <a:p>
            <a:pPr>
              <a:buFontTx/>
              <a:buChar char="•"/>
              <a:defRPr/>
            </a:pPr>
            <a:r>
              <a:rPr lang="en-US" sz="2400" dirty="0">
                <a:solidFill>
                  <a:srgbClr val="000000"/>
                </a:solidFill>
                <a:cs typeface="ＭＳ Ｐゴシック" charset="0"/>
              </a:rPr>
              <a:t>Learn more about the target behavior. </a:t>
            </a:r>
          </a:p>
          <a:p>
            <a:pPr>
              <a:buFontTx/>
              <a:buChar char="•"/>
              <a:defRPr/>
            </a:pPr>
            <a:r>
              <a:rPr lang="en-US" sz="2400" dirty="0" smtClean="0">
                <a:solidFill>
                  <a:srgbClr val="000000"/>
                </a:solidFill>
                <a:cs typeface="ＭＳ Ｐゴシック" charset="0"/>
              </a:rPr>
              <a:t>Assess </a:t>
            </a:r>
            <a:r>
              <a:rPr lang="en-US" sz="2400" dirty="0">
                <a:solidFill>
                  <a:srgbClr val="000000"/>
                </a:solidFill>
                <a:cs typeface="ＭＳ Ｐゴシック" charset="0"/>
              </a:rPr>
              <a:t>your motivation and readiness to change.</a:t>
            </a:r>
          </a:p>
          <a:p>
            <a:pPr>
              <a:buFontTx/>
              <a:buChar char="•"/>
              <a:defRPr/>
            </a:pPr>
            <a:r>
              <a:rPr lang="en-US" sz="2400" dirty="0" smtClean="0">
                <a:solidFill>
                  <a:srgbClr val="000000"/>
                </a:solidFill>
                <a:cs typeface="ＭＳ Ｐゴシック" charset="0"/>
              </a:rPr>
              <a:t>Develop </a:t>
            </a:r>
            <a:r>
              <a:rPr lang="en-US" sz="2400" dirty="0">
                <a:solidFill>
                  <a:srgbClr val="000000"/>
                </a:solidFill>
                <a:cs typeface="ＭＳ Ｐゴシック" charset="0"/>
              </a:rPr>
              <a:t>self-efficacy.</a:t>
            </a:r>
          </a:p>
          <a:p>
            <a:pPr>
              <a:buFontTx/>
              <a:buChar char="•"/>
              <a:defRPr/>
            </a:pPr>
            <a:r>
              <a:rPr lang="en-US" sz="2400" dirty="0" smtClean="0">
                <a:solidFill>
                  <a:srgbClr val="000000"/>
                </a:solidFill>
                <a:cs typeface="ＭＳ Ｐゴシック" charset="0"/>
              </a:rPr>
              <a:t>Cultivate </a:t>
            </a:r>
            <a:r>
              <a:rPr lang="en-US" sz="2400" dirty="0">
                <a:solidFill>
                  <a:srgbClr val="000000"/>
                </a:solidFill>
                <a:cs typeface="ＭＳ Ｐゴシック" charset="0"/>
              </a:rPr>
              <a:t>an internal locus of control. </a:t>
            </a:r>
          </a:p>
          <a:p>
            <a:pPr>
              <a:buFontTx/>
              <a:buChar char="•"/>
              <a:defRPr/>
            </a:pPr>
            <a:r>
              <a:rPr lang="en-US" sz="2400" dirty="0" smtClean="0">
                <a:solidFill>
                  <a:srgbClr val="000000"/>
                </a:solidFill>
                <a:cs typeface="ＭＳ Ｐゴシック" charset="0"/>
              </a:rPr>
              <a:t>Set </a:t>
            </a:r>
            <a:r>
              <a:rPr lang="en-US" sz="2400" dirty="0">
                <a:solidFill>
                  <a:srgbClr val="000000"/>
                </a:solidFill>
                <a:cs typeface="ＭＳ Ｐゴシック" charset="0"/>
              </a:rPr>
              <a:t>a realistic goal.</a:t>
            </a:r>
          </a:p>
          <a:p>
            <a:pPr>
              <a:buFontTx/>
              <a:buChar char="•"/>
              <a:defRPr/>
            </a:pPr>
            <a:r>
              <a:rPr lang="en-US" sz="2400" dirty="0" smtClean="0">
                <a:solidFill>
                  <a:srgbClr val="000000"/>
                </a:solidFill>
                <a:cs typeface="ＭＳ Ｐゴシック" charset="0"/>
              </a:rPr>
              <a:t>Use </a:t>
            </a:r>
            <a:r>
              <a:rPr lang="en-US" sz="2400" dirty="0">
                <a:solidFill>
                  <a:srgbClr val="000000"/>
                </a:solidFill>
                <a:cs typeface="ＭＳ Ｐゴシック" charset="0"/>
              </a:rPr>
              <a:t>shaping.</a:t>
            </a:r>
          </a:p>
          <a:p>
            <a:pPr>
              <a:buFontTx/>
              <a:buChar char="•"/>
              <a:defRPr/>
            </a:pPr>
            <a:r>
              <a:rPr lang="en-US" sz="2400" dirty="0" smtClean="0">
                <a:solidFill>
                  <a:srgbClr val="000000"/>
                </a:solidFill>
                <a:cs typeface="ＭＳ Ｐゴシック" charset="0"/>
              </a:rPr>
              <a:t>Anticipate </a:t>
            </a:r>
            <a:r>
              <a:rPr lang="en-US" sz="2400" dirty="0">
                <a:solidFill>
                  <a:srgbClr val="000000"/>
                </a:solidFill>
                <a:cs typeface="ＭＳ Ｐゴシック" charset="0"/>
              </a:rPr>
              <a:t>barriers to change</a:t>
            </a:r>
            <a:r>
              <a:rPr lang="en-US" sz="2400" dirty="0" smtClean="0">
                <a:solidFill>
                  <a:srgbClr val="000000"/>
                </a:solidFill>
                <a:cs typeface="ＭＳ Ｐゴシック" charset="0"/>
              </a:rPr>
              <a:t>.</a:t>
            </a:r>
            <a:endParaRPr lang="en-US" sz="2400" dirty="0"/>
          </a:p>
        </p:txBody>
      </p:sp>
      <p:sp>
        <p:nvSpPr>
          <p:cNvPr id="17" name="Content Placeholder 16"/>
          <p:cNvSpPr>
            <a:spLocks noGrp="1"/>
          </p:cNvSpPr>
          <p:nvPr>
            <p:ph sz="half" idx="2"/>
          </p:nvPr>
        </p:nvSpPr>
        <p:spPr>
          <a:xfrm>
            <a:off x="4556125" y="1141413"/>
            <a:ext cx="4281264" cy="5608938"/>
          </a:xfrm>
        </p:spPr>
        <p:txBody>
          <a:bodyPr/>
          <a:lstStyle/>
          <a:p>
            <a:r>
              <a:rPr lang="en-US" sz="2400" dirty="0"/>
              <a:t>Enlist others as change agents.</a:t>
            </a:r>
          </a:p>
          <a:p>
            <a:r>
              <a:rPr lang="en-US" sz="2400" dirty="0" smtClean="0"/>
              <a:t>Sign </a:t>
            </a:r>
            <a:r>
              <a:rPr lang="en-US" sz="2400" dirty="0"/>
              <a:t>a contract.</a:t>
            </a:r>
          </a:p>
          <a:p>
            <a:r>
              <a:rPr lang="en-US" sz="2400" dirty="0" smtClean="0"/>
              <a:t>Visualize </a:t>
            </a:r>
            <a:r>
              <a:rPr lang="en-US" sz="2400" dirty="0"/>
              <a:t>new behavior. </a:t>
            </a:r>
          </a:p>
          <a:p>
            <a:r>
              <a:rPr lang="en-US" sz="2400" dirty="0" smtClean="0"/>
              <a:t>Learn </a:t>
            </a:r>
            <a:r>
              <a:rPr lang="en-US" sz="2400" dirty="0"/>
              <a:t>to </a:t>
            </a:r>
            <a:r>
              <a:rPr lang="en-US" sz="2400" dirty="0" smtClean="0"/>
              <a:t>"counter."</a:t>
            </a:r>
            <a:endParaRPr lang="en-US" sz="2400" dirty="0"/>
          </a:p>
          <a:p>
            <a:r>
              <a:rPr lang="en-US" sz="2400" dirty="0" smtClean="0"/>
              <a:t>Control </a:t>
            </a:r>
            <a:r>
              <a:rPr lang="en-US" sz="2400" dirty="0"/>
              <a:t>the situation.</a:t>
            </a:r>
          </a:p>
          <a:p>
            <a:r>
              <a:rPr lang="en-US" sz="2400" dirty="0" smtClean="0"/>
              <a:t>Change </a:t>
            </a:r>
            <a:r>
              <a:rPr lang="en-US" sz="2400" dirty="0"/>
              <a:t>your self-talk.</a:t>
            </a:r>
          </a:p>
          <a:p>
            <a:r>
              <a:rPr lang="en-US" sz="2400" dirty="0" smtClean="0"/>
              <a:t>Reward </a:t>
            </a:r>
            <a:r>
              <a:rPr lang="en-US" sz="2400" dirty="0"/>
              <a:t>yourself. </a:t>
            </a:r>
          </a:p>
          <a:p>
            <a:r>
              <a:rPr lang="en-US" sz="2400" dirty="0" smtClean="0"/>
              <a:t>Keep </a:t>
            </a:r>
            <a:r>
              <a:rPr lang="en-US" sz="2400" dirty="0"/>
              <a:t>a journal</a:t>
            </a:r>
            <a:r>
              <a:rPr lang="en-US" sz="2400" dirty="0" smtClean="0"/>
              <a:t>.</a:t>
            </a:r>
            <a:endParaRPr lang="en-US" sz="2400" dirty="0"/>
          </a:p>
          <a:p>
            <a:pPr marL="0" indent="0">
              <a:buNone/>
            </a:pPr>
            <a:r>
              <a:rPr lang="en-US" sz="2400" dirty="0" smtClean="0"/>
              <a:t>	 …</a:t>
            </a:r>
            <a:r>
              <a:rPr lang="en-US" sz="2400" b="1" dirty="0" smtClean="0"/>
              <a:t>Let</a:t>
            </a:r>
            <a:r>
              <a:rPr lang="fr-FR" sz="2400" b="1" dirty="0" smtClean="0"/>
              <a:t>'</a:t>
            </a:r>
            <a:r>
              <a:rPr lang="en-US" sz="2400" b="1" dirty="0" smtClean="0"/>
              <a:t>s </a:t>
            </a:r>
            <a:r>
              <a:rPr lang="en-US" sz="2400" b="1" dirty="0"/>
              <a:t>get started! </a:t>
            </a:r>
          </a:p>
        </p:txBody>
      </p:sp>
      <p:sp>
        <p:nvSpPr>
          <p:cNvPr id="13" name="Footer Placeholder 12"/>
          <p:cNvSpPr>
            <a:spLocks noGrp="1"/>
          </p:cNvSpPr>
          <p:nvPr>
            <p:ph type="ftr" sz="quarter" idx="10"/>
          </p:nvPr>
        </p:nvSpPr>
        <p:spPr/>
        <p:txBody>
          <a:bodyPr/>
          <a:lstStyle/>
          <a:p>
            <a:r>
              <a:rPr lang="en-GB" dirty="0" smtClean="0"/>
              <a:t>© 2016 Pearson Education, Inc.</a:t>
            </a:r>
            <a:endParaRPr lang="en-GB" dirty="0"/>
          </a:p>
        </p:txBody>
      </p:sp>
      <p:sp>
        <p:nvSpPr>
          <p:cNvPr id="30725" name="Rectangle 13"/>
          <p:cNvSpPr>
            <a:spLocks noChangeArrowheads="1"/>
          </p:cNvSpPr>
          <p:nvPr/>
        </p:nvSpPr>
        <p:spPr bwMode="auto">
          <a:xfrm>
            <a:off x="365125" y="1141413"/>
            <a:ext cx="4587875"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lnSpc>
                <a:spcPct val="80000"/>
              </a:lnSpc>
              <a:spcBef>
                <a:spcPct val="20000"/>
              </a:spcBef>
              <a:buFontTx/>
              <a:buChar char="•"/>
              <a:defRPr/>
            </a:pPr>
            <a:endParaRPr lang="en-US" sz="2000" dirty="0">
              <a:solidFill>
                <a:srgbClr val="000000"/>
              </a:solidFill>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7"/>
          <p:cNvSpPr>
            <a:spLocks noGrp="1" noChangeArrowheads="1"/>
          </p:cNvSpPr>
          <p:nvPr>
            <p:ph type="title"/>
          </p:nvPr>
        </p:nvSpPr>
        <p:spPr/>
        <p:txBody>
          <a:bodyPr/>
          <a:lstStyle/>
          <a:p>
            <a:r>
              <a:rPr lang="en-US" dirty="0" smtClean="0"/>
              <a:t>Maintain Your Motivation</a:t>
            </a:r>
            <a:endParaRPr lang="en-US" dirty="0"/>
          </a:p>
        </p:txBody>
      </p:sp>
      <p:sp>
        <p:nvSpPr>
          <p:cNvPr id="13" name="Footer Placeholder 12"/>
          <p:cNvSpPr>
            <a:spLocks noGrp="1"/>
          </p:cNvSpPr>
          <p:nvPr>
            <p:ph type="ftr" sz="quarter" idx="10"/>
          </p:nvPr>
        </p:nvSpPr>
        <p:spPr/>
        <p:txBody>
          <a:bodyPr/>
          <a:lstStyle/>
          <a:p>
            <a:r>
              <a:rPr lang="en-GB" dirty="0" smtClean="0"/>
              <a:t>© 2016 Pearson Education, Inc.</a:t>
            </a:r>
            <a:endParaRPr lang="en-GB" dirty="0"/>
          </a:p>
        </p:txBody>
      </p:sp>
      <p:sp>
        <p:nvSpPr>
          <p:cNvPr id="71682" name="Rectangle 6"/>
          <p:cNvSpPr>
            <a:spLocks noChangeArrowheads="1"/>
          </p:cNvSpPr>
          <p:nvPr/>
        </p:nvSpPr>
        <p:spPr bwMode="auto">
          <a:xfrm>
            <a:off x="870312" y="6163551"/>
            <a:ext cx="7932284"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en-US" sz="2200" b="1" dirty="0" smtClean="0">
                <a:solidFill>
                  <a:srgbClr val="000000"/>
                </a:solidFill>
                <a:cs typeface="ＭＳ Ｐゴシック" charset="0"/>
              </a:rPr>
              <a:t>How can I stay motivated to improve my health habits?</a:t>
            </a:r>
          </a:p>
        </p:txBody>
      </p:sp>
      <p:pic>
        <p:nvPicPr>
          <p:cNvPr id="20" name="Picture 19" descr="misc_01_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517" y="613287"/>
            <a:ext cx="7218806" cy="54738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5"/>
          <p:cNvSpPr>
            <a:spLocks noGrp="1" noChangeArrowheads="1"/>
          </p:cNvSpPr>
          <p:nvPr>
            <p:ph type="title"/>
          </p:nvPr>
        </p:nvSpPr>
        <p:spPr/>
        <p:txBody>
          <a:bodyPr/>
          <a:lstStyle/>
          <a:p>
            <a:r>
              <a:rPr lang="en-US" dirty="0" smtClean="0"/>
              <a:t>Use the SMART System</a:t>
            </a:r>
            <a:endParaRPr lang="en-US" dirty="0"/>
          </a:p>
        </p:txBody>
      </p:sp>
      <p:sp>
        <p:nvSpPr>
          <p:cNvPr id="32772" name="Rectangle 6"/>
          <p:cNvSpPr>
            <a:spLocks noGrp="1" noChangeArrowheads="1"/>
          </p:cNvSpPr>
          <p:nvPr>
            <p:ph idx="1"/>
          </p:nvPr>
        </p:nvSpPr>
        <p:spPr/>
        <p:txBody>
          <a:bodyPr/>
          <a:lstStyle/>
          <a:p>
            <a:r>
              <a:rPr lang="en-US" dirty="0" smtClean="0"/>
              <a:t>Unsuccessful goals are vague and open-ended. In contrast, successful goals are SMART:</a:t>
            </a:r>
          </a:p>
          <a:p>
            <a:pPr lvl="1"/>
            <a:r>
              <a:rPr lang="en-US" b="1" dirty="0" smtClean="0"/>
              <a:t>S</a:t>
            </a:r>
            <a:r>
              <a:rPr lang="en-US" dirty="0" smtClean="0"/>
              <a:t>pecific </a:t>
            </a:r>
          </a:p>
          <a:p>
            <a:pPr lvl="1"/>
            <a:r>
              <a:rPr lang="en-US" b="1" dirty="0" smtClean="0"/>
              <a:t>M</a:t>
            </a:r>
            <a:r>
              <a:rPr lang="en-US" dirty="0" smtClean="0"/>
              <a:t>easurable</a:t>
            </a:r>
          </a:p>
          <a:p>
            <a:pPr lvl="1"/>
            <a:r>
              <a:rPr lang="en-US" b="1" dirty="0" smtClean="0"/>
              <a:t>A</a:t>
            </a:r>
            <a:r>
              <a:rPr lang="en-US" dirty="0" smtClean="0"/>
              <a:t>ction-oriented</a:t>
            </a:r>
          </a:p>
          <a:p>
            <a:pPr lvl="1"/>
            <a:r>
              <a:rPr lang="en-US" b="1" dirty="0" smtClean="0"/>
              <a:t>R</a:t>
            </a:r>
            <a:r>
              <a:rPr lang="en-US" dirty="0" smtClean="0"/>
              <a:t>ealistic</a:t>
            </a:r>
          </a:p>
          <a:p>
            <a:pPr lvl="1"/>
            <a:r>
              <a:rPr lang="en-US" b="1" dirty="0" smtClean="0"/>
              <a:t>T</a:t>
            </a:r>
            <a:r>
              <a:rPr lang="en-US" dirty="0" smtClean="0"/>
              <a:t>ime-oriented</a:t>
            </a:r>
            <a:endParaRPr lang="en-US" dirty="0"/>
          </a:p>
        </p:txBody>
      </p:sp>
      <p:sp>
        <p:nvSpPr>
          <p:cNvPr id="11" name="Footer Placeholder 10"/>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p:cNvSpPr>
            <a:spLocks noGrp="1" noChangeArrowheads="1"/>
          </p:cNvSpPr>
          <p:nvPr>
            <p:ph type="title"/>
          </p:nvPr>
        </p:nvSpPr>
        <p:spPr>
          <a:xfrm>
            <a:off x="0" y="0"/>
            <a:ext cx="9144000" cy="1077218"/>
          </a:xfrm>
        </p:spPr>
        <p:txBody>
          <a:bodyPr/>
          <a:lstStyle/>
          <a:p>
            <a:r>
              <a:rPr lang="en-US" dirty="0" smtClean="0"/>
              <a:t>Example of a Completed Behavior Change Contract</a:t>
            </a:r>
            <a:endParaRPr lang="en-US" dirty="0"/>
          </a:p>
        </p:txBody>
      </p:sp>
      <p:sp>
        <p:nvSpPr>
          <p:cNvPr id="13" name="Footer Placeholder 12"/>
          <p:cNvSpPr>
            <a:spLocks noGrp="1"/>
          </p:cNvSpPr>
          <p:nvPr>
            <p:ph type="ftr" sz="quarter" idx="10"/>
          </p:nvPr>
        </p:nvSpPr>
        <p:spPr/>
        <p:txBody>
          <a:bodyPr/>
          <a:lstStyle/>
          <a:p>
            <a:r>
              <a:rPr lang="en-GB" dirty="0" smtClean="0"/>
              <a:t>© 2016 Pearson Education, Inc.</a:t>
            </a:r>
            <a:endParaRPr lang="en-GB" dirty="0"/>
          </a:p>
        </p:txBody>
      </p:sp>
      <p:pic>
        <p:nvPicPr>
          <p:cNvPr id="20" name="Picture 19" descr="figure_01_08_labeled.jpg"/>
          <p:cNvPicPr>
            <a:picLocks noChangeAspect="1"/>
          </p:cNvPicPr>
          <p:nvPr/>
        </p:nvPicPr>
        <p:blipFill rotWithShape="1">
          <a:blip r:embed="rId3">
            <a:extLst>
              <a:ext uri="{28A0092B-C50C-407E-A947-70E740481C1C}">
                <a14:useLocalDpi xmlns:a14="http://schemas.microsoft.com/office/drawing/2010/main" val="0"/>
              </a:ext>
            </a:extLst>
          </a:blip>
          <a:srcRect b="2729"/>
          <a:stretch/>
        </p:blipFill>
        <p:spPr>
          <a:xfrm>
            <a:off x="1854641" y="1106875"/>
            <a:ext cx="5434719" cy="54619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9"/>
          <p:cNvSpPr>
            <a:spLocks noGrp="1" noChangeArrowheads="1"/>
          </p:cNvSpPr>
          <p:nvPr>
            <p:ph type="title"/>
          </p:nvPr>
        </p:nvSpPr>
        <p:spPr/>
        <p:txBody>
          <a:bodyPr/>
          <a:lstStyle/>
          <a:p>
            <a:r>
              <a:rPr lang="en-US" dirty="0" smtClean="0"/>
              <a:t>Assessing Yourself–A Personal Inventory</a:t>
            </a:r>
            <a:endParaRPr lang="en-US" dirty="0"/>
          </a:p>
        </p:txBody>
      </p:sp>
      <p:sp>
        <p:nvSpPr>
          <p:cNvPr id="34820" name="Rectangle 10"/>
          <p:cNvSpPr>
            <a:spLocks noGrp="1" noChangeArrowheads="1"/>
          </p:cNvSpPr>
          <p:nvPr>
            <p:ph idx="1"/>
          </p:nvPr>
        </p:nvSpPr>
        <p:spPr/>
        <p:txBody>
          <a:bodyPr/>
          <a:lstStyle/>
          <a:p>
            <a:r>
              <a:rPr lang="en-US" dirty="0" smtClean="0"/>
              <a:t>Go online to MasteringHealth to take the "How Healthy Are You?" assessment.</a:t>
            </a:r>
          </a:p>
          <a:p>
            <a:r>
              <a:rPr lang="en-US" dirty="0" smtClean="0"/>
              <a:t>While reading this chapter, did you consider the impact that your health behaviors might have on society?</a:t>
            </a:r>
          </a:p>
          <a:p>
            <a:r>
              <a:rPr lang="en-US" dirty="0" smtClean="0"/>
              <a:t>Are there things you can do today to improve your health?</a:t>
            </a:r>
          </a:p>
          <a:p>
            <a:r>
              <a:rPr lang="en-US" dirty="0" smtClean="0"/>
              <a:t>Are you ready to make some changes to improve your health?</a:t>
            </a:r>
            <a:endParaRPr lang="en-US" dirty="0"/>
          </a:p>
        </p:txBody>
      </p:sp>
      <p:sp>
        <p:nvSpPr>
          <p:cNvPr id="11" name="Footer Placeholder 10"/>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7"/>
          <p:cNvSpPr>
            <a:spLocks noGrp="1" noChangeArrowheads="1"/>
          </p:cNvSpPr>
          <p:nvPr>
            <p:ph type="title"/>
          </p:nvPr>
        </p:nvSpPr>
        <p:spPr>
          <a:xfrm>
            <a:off x="0" y="0"/>
            <a:ext cx="9144000" cy="1077218"/>
          </a:xfrm>
        </p:spPr>
        <p:txBody>
          <a:bodyPr/>
          <a:lstStyle/>
          <a:p>
            <a:r>
              <a:rPr lang="en-US" dirty="0" smtClean="0"/>
              <a:t>Top Ten Reported Impediments to Academic Performance—Past 12 Months</a:t>
            </a:r>
            <a:endParaRPr lang="en-US" dirty="0"/>
          </a:p>
        </p:txBody>
      </p:sp>
      <p:sp>
        <p:nvSpPr>
          <p:cNvPr id="14" name="Footer Placeholder 13"/>
          <p:cNvSpPr>
            <a:spLocks noGrp="1"/>
          </p:cNvSpPr>
          <p:nvPr>
            <p:ph type="ftr" sz="quarter" idx="10"/>
          </p:nvPr>
        </p:nvSpPr>
        <p:spPr/>
        <p:txBody>
          <a:bodyPr/>
          <a:lstStyle/>
          <a:p>
            <a:pPr>
              <a:defRPr/>
            </a:pPr>
            <a:r>
              <a:rPr lang="en-GB" dirty="0" smtClean="0">
                <a:solidFill>
                  <a:srgbClr val="000000"/>
                </a:solidFill>
              </a:rPr>
              <a:t>© 2016 Pearson Education, Inc.</a:t>
            </a:r>
            <a:endParaRPr lang="en-GB" dirty="0">
              <a:solidFill>
                <a:srgbClr val="000000"/>
              </a:solidFill>
            </a:endParaRPr>
          </a:p>
        </p:txBody>
      </p:sp>
      <p:pic>
        <p:nvPicPr>
          <p:cNvPr id="15" name="Picture 14" descr="figure_01_01_labeled.jpg"/>
          <p:cNvPicPr>
            <a:picLocks noChangeAspect="1"/>
          </p:cNvPicPr>
          <p:nvPr/>
        </p:nvPicPr>
        <p:blipFill rotWithShape="1">
          <a:blip r:embed="rId3">
            <a:extLst>
              <a:ext uri="{28A0092B-C50C-407E-A947-70E740481C1C}">
                <a14:useLocalDpi xmlns:a14="http://schemas.microsoft.com/office/drawing/2010/main" val="0"/>
              </a:ext>
            </a:extLst>
          </a:blip>
          <a:srcRect b="2799"/>
          <a:stretch/>
        </p:blipFill>
        <p:spPr>
          <a:xfrm>
            <a:off x="1563145" y="1228381"/>
            <a:ext cx="6017711" cy="514884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p:txBody>
          <a:bodyPr/>
          <a:lstStyle/>
          <a:p>
            <a:pPr>
              <a:defRPr/>
            </a:pPr>
            <a:r>
              <a:rPr lang="en-GB" dirty="0" smtClean="0">
                <a:solidFill>
                  <a:srgbClr val="000000"/>
                </a:solidFill>
              </a:rPr>
              <a:t>© 2016 Pearson Education, Inc.</a:t>
            </a:r>
            <a:endParaRPr lang="en-GB" dirty="0">
              <a:solidFill>
                <a:srgbClr val="000000"/>
              </a:solidFill>
            </a:endParaRPr>
          </a:p>
        </p:txBody>
      </p:sp>
      <p:pic>
        <p:nvPicPr>
          <p:cNvPr id="17" name="Picture 16" descr="table_01_01_01.jpg"/>
          <p:cNvPicPr>
            <a:picLocks noChangeAspect="1"/>
          </p:cNvPicPr>
          <p:nvPr/>
        </p:nvPicPr>
        <p:blipFill rotWithShape="1">
          <a:blip r:embed="rId3">
            <a:extLst>
              <a:ext uri="{28A0092B-C50C-407E-A947-70E740481C1C}">
                <a14:useLocalDpi xmlns:a14="http://schemas.microsoft.com/office/drawing/2010/main" val="0"/>
              </a:ext>
            </a:extLst>
          </a:blip>
          <a:srcRect b="2528"/>
          <a:stretch/>
        </p:blipFill>
        <p:spPr>
          <a:xfrm>
            <a:off x="2159000" y="101600"/>
            <a:ext cx="4815840" cy="646478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p:txBody>
          <a:bodyPr/>
          <a:lstStyle/>
          <a:p>
            <a:pPr>
              <a:defRPr/>
            </a:pPr>
            <a:r>
              <a:rPr lang="en-GB" dirty="0" smtClean="0">
                <a:solidFill>
                  <a:srgbClr val="000000"/>
                </a:solidFill>
              </a:rPr>
              <a:t>© 2016 Pearson Education, Inc.</a:t>
            </a:r>
            <a:endParaRPr lang="en-GB" dirty="0">
              <a:solidFill>
                <a:srgbClr val="000000"/>
              </a:solidFill>
            </a:endParaRPr>
          </a:p>
        </p:txBody>
      </p:sp>
      <p:pic>
        <p:nvPicPr>
          <p:cNvPr id="2" name="Picture 1" descr="table_01_01_02.jpg"/>
          <p:cNvPicPr>
            <a:picLocks noChangeAspect="1"/>
          </p:cNvPicPr>
          <p:nvPr/>
        </p:nvPicPr>
        <p:blipFill rotWithShape="1">
          <a:blip r:embed="rId3">
            <a:extLst>
              <a:ext uri="{28A0092B-C50C-407E-A947-70E740481C1C}">
                <a14:useLocalDpi xmlns:a14="http://schemas.microsoft.com/office/drawing/2010/main" val="0"/>
              </a:ext>
            </a:extLst>
          </a:blip>
          <a:srcRect b="2965"/>
          <a:stretch/>
        </p:blipFill>
        <p:spPr>
          <a:xfrm>
            <a:off x="1574800" y="88900"/>
            <a:ext cx="5992368" cy="6459471"/>
          </a:xfrm>
          <a:prstGeom prst="rect">
            <a:avLst/>
          </a:prstGeom>
        </p:spPr>
      </p:pic>
    </p:spTree>
    <p:extLst>
      <p:ext uri="{BB962C8B-B14F-4D97-AF65-F5344CB8AC3E}">
        <p14:creationId xmlns:p14="http://schemas.microsoft.com/office/powerpoint/2010/main" val="21780858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
          <p:cNvSpPr>
            <a:spLocks noGrp="1" noChangeArrowheads="1"/>
          </p:cNvSpPr>
          <p:nvPr>
            <p:ph type="title"/>
          </p:nvPr>
        </p:nvSpPr>
        <p:spPr/>
        <p:txBody>
          <a:bodyPr/>
          <a:lstStyle/>
          <a:p>
            <a:r>
              <a:rPr lang="en-US" dirty="0" smtClean="0"/>
              <a:t>Why Health, Why Now?</a:t>
            </a:r>
            <a:endParaRPr lang="en-US" dirty="0"/>
          </a:p>
        </p:txBody>
      </p:sp>
      <p:sp>
        <p:nvSpPr>
          <p:cNvPr id="8196" name="Rectangle 11"/>
          <p:cNvSpPr>
            <a:spLocks noGrp="1" noChangeArrowheads="1"/>
          </p:cNvSpPr>
          <p:nvPr>
            <p:ph idx="1"/>
          </p:nvPr>
        </p:nvSpPr>
        <p:spPr/>
        <p:txBody>
          <a:bodyPr/>
          <a:lstStyle/>
          <a:p>
            <a:r>
              <a:rPr lang="en-US" dirty="0" smtClean="0"/>
              <a:t>Choosing healthy behaviors now will provide immediate benefits.</a:t>
            </a:r>
          </a:p>
          <a:p>
            <a:r>
              <a:rPr lang="en-US" dirty="0" smtClean="0"/>
              <a:t>Choosing health now will help bring long-term </a:t>
            </a:r>
            <a:br>
              <a:rPr lang="en-US" dirty="0" smtClean="0"/>
            </a:br>
            <a:r>
              <a:rPr lang="en-US" dirty="0" smtClean="0"/>
              <a:t>rewards.</a:t>
            </a:r>
            <a:endParaRPr lang="en-US" dirty="0"/>
          </a:p>
        </p:txBody>
      </p:sp>
      <p:sp>
        <p:nvSpPr>
          <p:cNvPr id="11" name="Footer Placeholder 10"/>
          <p:cNvSpPr>
            <a:spLocks noGrp="1"/>
          </p:cNvSpPr>
          <p:nvPr>
            <p:ph type="ftr" sz="quarter" idx="10"/>
          </p:nvPr>
        </p:nvSpPr>
        <p:spPr/>
        <p:txBody>
          <a:bodyPr/>
          <a:lstStyle/>
          <a:p>
            <a:pPr>
              <a:defRPr/>
            </a:pPr>
            <a:r>
              <a:rPr lang="en-GB" dirty="0" smtClean="0">
                <a:solidFill>
                  <a:srgbClr val="000000"/>
                </a:solidFill>
              </a:rPr>
              <a:t>© 2016 Pearson Education, Inc.</a:t>
            </a:r>
            <a:endParaRPr lang="en-GB"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ChangeArrowheads="1"/>
          </p:cNvSpPr>
          <p:nvPr/>
        </p:nvSpPr>
        <p:spPr bwMode="auto">
          <a:xfrm>
            <a:off x="-63500" y="21367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endParaRPr lang="en-US" sz="1800" dirty="0" smtClean="0">
              <a:solidFill>
                <a:srgbClr val="000000"/>
              </a:solidFill>
              <a:cs typeface="ＭＳ Ｐゴシック" charset="0"/>
            </a:endParaRPr>
          </a:p>
        </p:txBody>
      </p:sp>
      <p:sp>
        <p:nvSpPr>
          <p:cNvPr id="9220" name="Rectangle 6"/>
          <p:cNvSpPr>
            <a:spLocks noGrp="1" noChangeArrowheads="1"/>
          </p:cNvSpPr>
          <p:nvPr>
            <p:ph type="title"/>
          </p:nvPr>
        </p:nvSpPr>
        <p:spPr>
          <a:xfrm>
            <a:off x="0" y="0"/>
            <a:ext cx="9144000" cy="1077218"/>
          </a:xfrm>
        </p:spPr>
        <p:txBody>
          <a:bodyPr/>
          <a:lstStyle/>
          <a:p>
            <a:r>
              <a:rPr lang="en-US" dirty="0" smtClean="0"/>
              <a:t>Personal Choices Influence Your Life Expectancy</a:t>
            </a:r>
            <a:endParaRPr lang="en-US" dirty="0"/>
          </a:p>
        </p:txBody>
      </p:sp>
      <p:sp>
        <p:nvSpPr>
          <p:cNvPr id="9221" name="Rectangle 7"/>
          <p:cNvSpPr>
            <a:spLocks noGrp="1" noChangeArrowheads="1"/>
          </p:cNvSpPr>
          <p:nvPr>
            <p:ph idx="1"/>
          </p:nvPr>
        </p:nvSpPr>
        <p:spPr/>
        <p:txBody>
          <a:bodyPr/>
          <a:lstStyle/>
          <a:p>
            <a:r>
              <a:rPr lang="en-US" altLang="en-US" dirty="0" smtClean="0"/>
              <a:t>Life expectancy has almost doubled over the last 100 years, moving from about 47 years in the early 1900s to over 78.7 years for a child born in 2011. </a:t>
            </a:r>
          </a:p>
          <a:p>
            <a:r>
              <a:rPr lang="en-US" altLang="en-US" dirty="0" smtClean="0"/>
              <a:t>In 1900, over 30 percent of all deaths occurred among children under the age of 5. Infectious disease was the leading cause of death.</a:t>
            </a:r>
          </a:p>
          <a:p>
            <a:r>
              <a:rPr lang="en-US" altLang="en-US" dirty="0" smtClean="0"/>
              <a:t>With the development of vaccines and antibiotics, life expectancy increased dramatically and the leading cause of death shifted to chronic diseases.</a:t>
            </a:r>
          </a:p>
        </p:txBody>
      </p:sp>
      <p:sp>
        <p:nvSpPr>
          <p:cNvPr id="6" name="Footer Placeholder 5"/>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Grp="1" noChangeArrowheads="1"/>
          </p:cNvSpPr>
          <p:nvPr>
            <p:ph type="title"/>
          </p:nvPr>
        </p:nvSpPr>
        <p:spPr/>
        <p:txBody>
          <a:bodyPr/>
          <a:lstStyle/>
          <a:p>
            <a:r>
              <a:rPr lang="en-US" dirty="0" smtClean="0"/>
              <a:t>Choose Health Now to Benefit Others</a:t>
            </a:r>
            <a:endParaRPr lang="en-US" dirty="0"/>
          </a:p>
        </p:txBody>
      </p:sp>
      <p:sp>
        <p:nvSpPr>
          <p:cNvPr id="10244" name="Rectangle 6"/>
          <p:cNvSpPr>
            <a:spLocks noGrp="1" noChangeArrowheads="1"/>
          </p:cNvSpPr>
          <p:nvPr>
            <p:ph idx="1"/>
          </p:nvPr>
        </p:nvSpPr>
        <p:spPr>
          <a:xfrm>
            <a:off x="365124" y="1141413"/>
            <a:ext cx="8324393" cy="5287079"/>
          </a:xfrm>
        </p:spPr>
        <p:txBody>
          <a:bodyPr/>
          <a:lstStyle/>
          <a:p>
            <a:r>
              <a:rPr lang="en-US" altLang="en-US" dirty="0" smtClean="0"/>
              <a:t>Personal health choices contribute to global health or the global burden of disease.</a:t>
            </a:r>
          </a:p>
          <a:p>
            <a:r>
              <a:rPr lang="en-US" dirty="0" smtClean="0"/>
              <a:t>According to a report from the Brookings Institution</a:t>
            </a:r>
          </a:p>
          <a:p>
            <a:pPr lvl="1"/>
            <a:r>
              <a:rPr lang="en-US" dirty="0" smtClean="0"/>
              <a:t>Nearly 21 percent of current medical spending in the United States is due to obesity.</a:t>
            </a:r>
          </a:p>
          <a:p>
            <a:pPr lvl="1"/>
            <a:r>
              <a:rPr lang="en-US" dirty="0" smtClean="0"/>
              <a:t>Without obesity, Medicaid spending would drop by roughly 12 percent.</a:t>
            </a:r>
          </a:p>
          <a:p>
            <a:r>
              <a:rPr lang="en-US" altLang="en-US" dirty="0" smtClean="0"/>
              <a:t>Indirect costs take the form of reduced tax revenues, premature death, increased disability payments, and increased health insurance costs.</a:t>
            </a:r>
          </a:p>
        </p:txBody>
      </p:sp>
      <p:sp>
        <p:nvSpPr>
          <p:cNvPr id="11" name="Footer Placeholder 10"/>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981</TotalTime>
  <Words>3176</Words>
  <Application>Microsoft Macintosh PowerPoint</Application>
  <PresentationFormat>On-screen Show (4:3)</PresentationFormat>
  <Paragraphs>249</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HA5Lect_template</vt:lpstr>
      <vt:lpstr>Chapter 1:  Accessing Your Health</vt:lpstr>
      <vt:lpstr>Did you PREPARE and did you LEARN?</vt:lpstr>
      <vt:lpstr>Did you PREPARE and did you LEARN?</vt:lpstr>
      <vt:lpstr>Top Ten Reported Impediments to Academic Performance—Past 12 Months</vt:lpstr>
      <vt:lpstr>PowerPoint Presentation</vt:lpstr>
      <vt:lpstr>PowerPoint Presentation</vt:lpstr>
      <vt:lpstr>Why Health, Why Now?</vt:lpstr>
      <vt:lpstr>Personal Choices Influence Your Life Expectancy</vt:lpstr>
      <vt:lpstr>Choose Health Now to Benefit Others</vt:lpstr>
      <vt:lpstr>What Is Health?</vt:lpstr>
      <vt:lpstr>The Ten Greatest Public Health Achievements of the 20th Century</vt:lpstr>
      <vt:lpstr>Wellness and the Dimensions of Health </vt:lpstr>
      <vt:lpstr>The Dimensions of Health</vt:lpstr>
      <vt:lpstr>The Wellness Continuum</vt:lpstr>
      <vt:lpstr>What Influences Your Health?</vt:lpstr>
      <vt:lpstr>Healthy People 2020 – Health Determinants</vt:lpstr>
      <vt:lpstr>Four Leading Causes of Chronic Disease in the United States</vt:lpstr>
      <vt:lpstr>See It! Video: Women's Life Expectancy in Decline</vt:lpstr>
      <vt:lpstr>Social Factors</vt:lpstr>
      <vt:lpstr>Social Factors</vt:lpstr>
      <vt:lpstr>See It! Video: Hunger at Home</vt:lpstr>
      <vt:lpstr>Policymaking</vt:lpstr>
      <vt:lpstr>Access to Quality Health Care</vt:lpstr>
      <vt:lpstr>How Can You Improve Your Health Behaviors? </vt:lpstr>
      <vt:lpstr>Health Belief Model (HBM)</vt:lpstr>
      <vt:lpstr>Social Cognitive Model</vt:lpstr>
      <vt:lpstr>Transtheoretical Model (TTM)</vt:lpstr>
      <vt:lpstr>How Can You Improve Your Health Behaviors? </vt:lpstr>
      <vt:lpstr>See It! Video: New Year's Resolutions</vt:lpstr>
      <vt:lpstr>How Can You Improve Your Health Behaviors?</vt:lpstr>
      <vt:lpstr>Maintain Your Motivation</vt:lpstr>
      <vt:lpstr>Use the SMART System</vt:lpstr>
      <vt:lpstr>Example of a Completed Behavior Change Contract</vt:lpstr>
      <vt:lpstr>Assessing Yourself–A Personal Inventory</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Sankar P</cp:lastModifiedBy>
  <cp:revision>132</cp:revision>
  <dcterms:created xsi:type="dcterms:W3CDTF">2007-09-26T05:29:17Z</dcterms:created>
  <dcterms:modified xsi:type="dcterms:W3CDTF">2015-01-29T05:28:09Z</dcterms:modified>
</cp:coreProperties>
</file>