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handoutMasterIdLst>
    <p:handoutMasterId r:id="rId42"/>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6" r:id="rId28"/>
    <p:sldId id="297"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42" d="100"/>
          <a:sy n="142" d="100"/>
        </p:scale>
        <p:origin x="-1976"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Survey the class about their exercise habits. Ask students if their habits are similar to those of their family members.</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7D6B33-A8EB-AD4E-BAF8-8AEAAE9FBCB1}" type="slidenum">
              <a:rPr lang="en-US" sz="1200">
                <a:cs typeface="Arial" charset="0"/>
              </a:rPr>
              <a:pPr/>
              <a:t>12</a:t>
            </a:fld>
            <a:endParaRPr lang="en-US" sz="1200"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Ask students to consider what is promoted in the media relative to body size. Do </a:t>
            </a:r>
            <a:r>
              <a:rPr lang="en-US" dirty="0" smtClean="0">
                <a:ea typeface="ＭＳ Ｐゴシック" charset="0"/>
              </a:rPr>
              <a:t>today</a:t>
            </a:r>
            <a:r>
              <a:rPr lang="fr-FR" dirty="0" smtClean="0">
                <a:ea typeface="ＭＳ Ｐゴシック" charset="0"/>
              </a:rPr>
              <a:t>'</a:t>
            </a:r>
            <a:r>
              <a:rPr lang="en-US" dirty="0" smtClean="0">
                <a:ea typeface="ＭＳ Ｐゴシック" charset="0"/>
              </a:rPr>
              <a:t>s </a:t>
            </a:r>
            <a:r>
              <a:rPr lang="en-US" dirty="0">
                <a:ea typeface="ＭＳ Ｐゴシック" charset="0"/>
              </a:rPr>
              <a:t>supermodels have enough body fat? </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B79EC1-5A89-E948-8FEF-D45D07CC3B54}" type="slidenum">
              <a:rPr lang="en-US" sz="1200">
                <a:cs typeface="Arial" charset="0"/>
              </a:rPr>
              <a:pPr/>
              <a:t>15</a:t>
            </a:fld>
            <a:endParaRPr lang="en-US" sz="1200"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Discuss with students the problems with BMI. Have students determine their BMIs for a homework assignment, and have them compare this value to their waist circumferences and waist-to-hip ratios. Does each result suggest the same health implication?</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4F0B86-A47D-B441-A8CF-77BDE0B68F67}" type="slidenum">
              <a:rPr lang="en-US" sz="1200">
                <a:cs typeface="Arial" charset="0"/>
              </a:rPr>
              <a:pPr/>
              <a:t>17</a:t>
            </a:fld>
            <a:endParaRPr lang="en-US" sz="1200"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Waist-to-hip ratio is determined by finding the narrowest point at the waist and measuring it. Find the widest point around the hips and buttocks and measure this. Divide the waist measurement into the hip measurement to determine the ratio.</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For instance, a waist measurement of </a:t>
            </a:r>
            <a:r>
              <a:rPr lang="en-US" dirty="0" smtClean="0">
                <a:ea typeface="ＭＳ Ｐゴシック" charset="0"/>
              </a:rPr>
              <a:t>36" </a:t>
            </a:r>
            <a:r>
              <a:rPr lang="en-US" dirty="0">
                <a:ea typeface="ＭＳ Ｐゴシック" charset="0"/>
              </a:rPr>
              <a:t>with a hip measurement of </a:t>
            </a:r>
            <a:r>
              <a:rPr lang="en-US" dirty="0" smtClean="0">
                <a:ea typeface="ＭＳ Ｐゴシック" charset="0"/>
              </a:rPr>
              <a:t>42" </a:t>
            </a:r>
            <a:r>
              <a:rPr lang="en-US" dirty="0">
                <a:ea typeface="ＭＳ Ｐゴシック" charset="0"/>
              </a:rPr>
              <a:t>becomes a ratio of 0.86.</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311B79-AA8B-7F4B-924E-3DC768982CE3}" type="slidenum">
              <a:rPr lang="en-US" sz="1200">
                <a:cs typeface="Arial" charset="0"/>
              </a:rPr>
              <a:pPr/>
              <a:t>19</a:t>
            </a:fld>
            <a:endParaRPr lang="en-US" sz="1200"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As a homework assignment, you might ask students to create a list of foods that equals 3,500 calories. Suggest using the website mypyramid.gov.</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69D8D4-32DA-CC40-B35A-0B7CF57D0C84}" type="slidenum">
              <a:rPr lang="en-US" sz="1200">
                <a:cs typeface="Arial" charset="0"/>
              </a:rPr>
              <a:pPr/>
              <a:t>29</a:t>
            </a:fld>
            <a:endParaRPr lang="en-US" sz="1200"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Using this slide, you might have students work independently to assess their knowledge. In place of weight loss, it can be changed to weight 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052FED-6CBE-9A41-A467-7057AD65ABAA}" type="slidenum">
              <a:rPr lang="en-US" sz="1200">
                <a:cs typeface="Arial" charset="0"/>
              </a:rPr>
              <a:pPr/>
              <a:t>37</a:t>
            </a:fld>
            <a:endParaRPr lang="en-US" sz="1200"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Ask students which foods they think are more heavily promoted in a school cafeteria. Ask them to count the number of fast-food restaurants they pass on their way to school. Have them compare the </a:t>
            </a:r>
            <a:r>
              <a:rPr lang="en-US" dirty="0" smtClean="0">
                <a:ea typeface="ＭＳ Ｐゴシック" charset="0"/>
              </a:rPr>
              <a:t>town</a:t>
            </a:r>
            <a:r>
              <a:rPr lang="fr-FR" dirty="0" smtClean="0">
                <a:ea typeface="ＭＳ Ｐゴシック" charset="0"/>
              </a:rPr>
              <a:t>'</a:t>
            </a:r>
            <a:r>
              <a:rPr lang="en-US" dirty="0" smtClean="0">
                <a:ea typeface="ＭＳ Ｐゴシック" charset="0"/>
              </a:rPr>
              <a:t>s </a:t>
            </a:r>
            <a:r>
              <a:rPr lang="en-US" dirty="0">
                <a:ea typeface="ＭＳ Ｐゴシック" charset="0"/>
              </a:rPr>
              <a:t>highest-income area and its availability of exercise space with a low-income area of town. Discuss how this affects the choices that people make.</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BC67F9-560D-084B-BC72-522244DBD0E1}" type="slidenum">
              <a:rPr lang="en-US" sz="1200">
                <a:cs typeface="Arial" charset="0"/>
              </a:rPr>
              <a:pPr/>
              <a:t>4</a:t>
            </a:fld>
            <a:endParaRPr 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dirty="0">
                <a:ea typeface="ＭＳ Ｐゴシック" charset="0"/>
              </a:rPr>
              <a:t>The role of genes remains unclear. It might be that family behavior leads to overweight or obesity. Genetics may play a role in body composition, but the environment also plays a substantial role in the development of obesity.</a:t>
            </a:r>
          </a:p>
          <a:p>
            <a:pPr eaLnBrk="1" hangingPunct="1">
              <a:lnSpc>
                <a:spcPct val="90000"/>
              </a:lnSpc>
              <a:spcBef>
                <a:spcPct val="0"/>
              </a:spcBef>
            </a:pPr>
            <a:endParaRPr lang="en-US" dirty="0">
              <a:ea typeface="ＭＳ Ｐゴシック" charset="0"/>
            </a:endParaRPr>
          </a:p>
          <a:p>
            <a:pPr eaLnBrk="1" hangingPunct="1">
              <a:lnSpc>
                <a:spcPct val="90000"/>
              </a:lnSpc>
              <a:spcBef>
                <a:spcPct val="0"/>
              </a:spcBef>
            </a:pPr>
            <a:r>
              <a:rPr lang="en-US" dirty="0">
                <a:ea typeface="ＭＳ Ｐゴシック" charset="0"/>
              </a:rPr>
              <a:t>Thrifty gene theory relates to ancestors who have struggled through famine and adapted. These predecessors may have passed on genetic, hormonal, or metabolic predispositions toward fat storage, making it more difficult to lose fat.</a:t>
            </a:r>
          </a:p>
          <a:p>
            <a:pPr eaLnBrk="1" hangingPunct="1">
              <a:lnSpc>
                <a:spcPct val="90000"/>
              </a:lnSpc>
              <a:spcBef>
                <a:spcPct val="0"/>
              </a:spcBef>
            </a:pPr>
            <a:endParaRPr lang="en-US" dirty="0">
              <a:ea typeface="ＭＳ Ｐゴシック" charset="0"/>
            </a:endParaRPr>
          </a:p>
          <a:p>
            <a:pPr eaLnBrk="1" hangingPunct="1">
              <a:lnSpc>
                <a:spcPct val="90000"/>
              </a:lnSpc>
              <a:spcBef>
                <a:spcPct val="0"/>
              </a:spcBef>
            </a:pPr>
            <a:r>
              <a:rPr lang="en-US" dirty="0">
                <a:ea typeface="ＭＳ Ｐゴシック" charset="0"/>
              </a:rPr>
              <a:t>The basal metabolic rate (BMR) is the rate at which the body uses energy at complete rest. The resting metabolic rate (RMR) is slightly higher than the BMR. It includes the BMR plus any additional energy expended through daily sedentary activities. The exercise metabolic rate (EMR) accounts for the remaining percentage of all daily caloric expenditures. There are many theories, so try to explain why rates are different.</a:t>
            </a:r>
          </a:p>
          <a:p>
            <a:pPr eaLnBrk="1" hangingPunct="1">
              <a:lnSpc>
                <a:spcPct val="90000"/>
              </a:lnSpc>
              <a:spcBef>
                <a:spcPct val="0"/>
              </a:spcBef>
            </a:pPr>
            <a:endParaRPr lang="en-US" dirty="0">
              <a:ea typeface="ＭＳ Ｐゴシック" charset="0"/>
            </a:endParaRPr>
          </a:p>
          <a:p>
            <a:pPr eaLnBrk="1" hangingPunct="1">
              <a:lnSpc>
                <a:spcPct val="90000"/>
              </a:lnSpc>
              <a:spcBef>
                <a:spcPct val="0"/>
              </a:spcBef>
            </a:pPr>
            <a:r>
              <a:rPr lang="en-US" dirty="0">
                <a:ea typeface="ＭＳ Ｐゴシック" charset="0"/>
              </a:rPr>
              <a:t>Less than 2 percent of people are obese as a result of a thyroid problem. But hormones may still play a part in </a:t>
            </a:r>
            <a:r>
              <a:rPr lang="en-US" dirty="0" smtClean="0">
                <a:ea typeface="ＭＳ Ｐゴシック" charset="0"/>
              </a:rPr>
              <a:t>one</a:t>
            </a:r>
            <a:r>
              <a:rPr lang="fr-FR" dirty="0" smtClean="0">
                <a:ea typeface="ＭＳ Ｐゴシック" charset="0"/>
              </a:rPr>
              <a:t>'</a:t>
            </a:r>
            <a:r>
              <a:rPr lang="en-US" dirty="0" smtClean="0">
                <a:ea typeface="ＭＳ Ｐゴシック" charset="0"/>
              </a:rPr>
              <a:t>s </a:t>
            </a:r>
            <a:r>
              <a:rPr lang="en-US" dirty="0">
                <a:ea typeface="ＭＳ Ｐゴシック" charset="0"/>
              </a:rPr>
              <a:t>ability to lose weight, control appetite, and sense fullness.</a:t>
            </a:r>
          </a:p>
          <a:p>
            <a:pPr eaLnBrk="1" hangingPunct="1">
              <a:lnSpc>
                <a:spcPct val="90000"/>
              </a:lnSpc>
              <a:spcBef>
                <a:spcPct val="0"/>
              </a:spcBef>
            </a:pPr>
            <a:endParaRPr lang="en-US" dirty="0">
              <a:ea typeface="ＭＳ Ｐゴシック" charset="0"/>
            </a:endParaRPr>
          </a:p>
          <a:p>
            <a:pPr eaLnBrk="1" hangingPunct="1">
              <a:lnSpc>
                <a:spcPct val="90000"/>
              </a:lnSpc>
              <a:spcBef>
                <a:spcPct val="0"/>
              </a:spcBef>
            </a:pPr>
            <a:r>
              <a:rPr lang="en-US" dirty="0">
                <a:ea typeface="ＭＳ Ｐゴシック" charset="0"/>
              </a:rPr>
              <a:t>An average person has about 25 to 35 billion fat cells, whereas a moderately obese person has 60 to 100 billion and an extremely obese person has as many as 200 billion. This is called hyperplasia, and it may be due to the </a:t>
            </a:r>
            <a:r>
              <a:rPr lang="en-US" dirty="0" smtClean="0">
                <a:ea typeface="ＭＳ Ｐゴシック" charset="0"/>
              </a:rPr>
              <a:t>mother</a:t>
            </a:r>
            <a:r>
              <a:rPr lang="fr-FR" dirty="0" smtClean="0">
                <a:ea typeface="ＭＳ Ｐゴシック" charset="0"/>
              </a:rPr>
              <a:t>'</a:t>
            </a:r>
            <a:r>
              <a:rPr lang="en-US" dirty="0" smtClean="0">
                <a:ea typeface="ＭＳ Ｐゴシック" charset="0"/>
              </a:rPr>
              <a:t>s </a:t>
            </a:r>
            <a:r>
              <a:rPr lang="en-US" dirty="0">
                <a:ea typeface="ＭＳ Ｐゴシック" charset="0"/>
              </a:rPr>
              <a:t>dietary habits even prior to birth. The next slide illustrates this theory.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4517E-146D-8149-956A-EE309CF6ECF0}" type="slidenum">
              <a:rPr lang="en-US" sz="1200">
                <a:cs typeface="Arial" charset="0"/>
              </a:rPr>
              <a:pPr/>
              <a:t>6</a:t>
            </a:fld>
            <a:endParaRPr 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Hyperplasia theory</a:t>
            </a:r>
          </a:p>
          <a:p>
            <a:endParaRPr lang="en-US" dirty="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Ask students how long they drive around a parking lot to find the spot closest to the door. Do they consider this a form of laziness?</a:t>
            </a:r>
          </a:p>
          <a:p>
            <a:pPr eaLnBrk="1" hangingPunct="1">
              <a:spcBef>
                <a:spcPct val="0"/>
              </a:spcBef>
            </a:pPr>
            <a:endParaRPr lang="en-US" dirty="0">
              <a:ea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77DF62-E6C4-7942-8D1B-9EB0B222995D}" type="slidenum">
              <a:rPr lang="en-US" sz="1200">
                <a:cs typeface="Arial" charset="0"/>
              </a:rPr>
              <a:pPr/>
              <a:t>8</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8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10.jpeg"/><Relationship Id="rId5" Type="http://schemas.openxmlformats.org/officeDocument/2006/relationships/hyperlink" Target="keeping_it_off.mp4" TargetMode="External"/><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10.jpeg"/><Relationship Id="rId5" Type="http://schemas.openxmlformats.org/officeDocument/2006/relationships/hyperlink" Target="best_diet_plan_apparently_works.mp4" TargetMode="External"/><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397949"/>
            <a:ext cx="3856236" cy="2062103"/>
          </a:xfrm>
        </p:spPr>
        <p:txBody>
          <a:bodyPr/>
          <a:lstStyle/>
          <a:p>
            <a:r>
              <a:rPr lang="en-US" dirty="0" smtClean="0"/>
              <a:t>Chapter 8: </a:t>
            </a:r>
            <a:br>
              <a:rPr lang="en-US" dirty="0" smtClean="0"/>
            </a:br>
            <a:r>
              <a:rPr lang="en-US" dirty="0"/>
              <a:t>Reaching and </a:t>
            </a:r>
            <a:br>
              <a:rPr lang="en-US" dirty="0"/>
            </a:br>
            <a:r>
              <a:rPr lang="en-US" dirty="0"/>
              <a:t>Maintaining a </a:t>
            </a:r>
            <a:br>
              <a:rPr lang="en-US" dirty="0"/>
            </a:br>
            <a:r>
              <a:rPr lang="en-US" dirty="0"/>
              <a:t>Healthy Weight</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0" y="0"/>
            <a:ext cx="9144000" cy="1077218"/>
          </a:xfrm>
        </p:spPr>
        <p:txBody>
          <a:bodyPr/>
          <a:lstStyle/>
          <a:p>
            <a:r>
              <a:rPr lang="en-US" dirty="0" smtClean="0"/>
              <a:t>Potential Negative Health Effects of Overweight and Obesity </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2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287063" y="1146423"/>
            <a:ext cx="6561746" cy="5318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p:txBody>
          <a:bodyPr/>
          <a:lstStyle/>
          <a:p>
            <a:r>
              <a:rPr lang="en-US" dirty="0" smtClean="0"/>
              <a:t>Psychosocial and Economic Factors </a:t>
            </a:r>
            <a:endParaRPr lang="en-US" dirty="0"/>
          </a:p>
        </p:txBody>
      </p:sp>
      <p:sp>
        <p:nvSpPr>
          <p:cNvPr id="13316" name="Rectangle 6"/>
          <p:cNvSpPr>
            <a:spLocks noGrp="1" noChangeArrowheads="1"/>
          </p:cNvSpPr>
          <p:nvPr>
            <p:ph idx="1"/>
          </p:nvPr>
        </p:nvSpPr>
        <p:spPr/>
        <p:txBody>
          <a:bodyPr/>
          <a:lstStyle/>
          <a:p>
            <a:r>
              <a:rPr lang="en-US" dirty="0" smtClean="0"/>
              <a:t>Eating tends to be a focal point of people</a:t>
            </a:r>
            <a:r>
              <a:rPr lang="fr-FR" dirty="0" smtClean="0"/>
              <a:t>'</a:t>
            </a:r>
            <a:r>
              <a:rPr lang="en-US" dirty="0" smtClean="0"/>
              <a:t>s lives; it has become a social ritual associated with companionship, celebration, and enjoyment. For many people, the psychosocial aspect of the eating experience is a major obstacle to successful weight control.</a:t>
            </a:r>
          </a:p>
          <a:p>
            <a:r>
              <a:rPr lang="en-US" dirty="0" smtClean="0"/>
              <a:t>Studies show that socioeconomic factors—how much money you have, where you live, and how well educated you are—also provide obstacles or aids to weight control.</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p:txBody>
          <a:bodyPr/>
          <a:lstStyle/>
          <a:p>
            <a:r>
              <a:rPr lang="en-US" dirty="0" smtClean="0"/>
              <a:t>Lifestyle Factors</a:t>
            </a:r>
            <a:endParaRPr lang="en-US" dirty="0"/>
          </a:p>
        </p:txBody>
      </p:sp>
      <p:sp>
        <p:nvSpPr>
          <p:cNvPr id="14340" name="Rectangle 6"/>
          <p:cNvSpPr>
            <a:spLocks noGrp="1" noChangeArrowheads="1"/>
          </p:cNvSpPr>
          <p:nvPr>
            <p:ph idx="1"/>
          </p:nvPr>
        </p:nvSpPr>
        <p:spPr>
          <a:xfrm>
            <a:off x="365125" y="1141413"/>
            <a:ext cx="8229600" cy="5519013"/>
          </a:xfrm>
        </p:spPr>
        <p:txBody>
          <a:bodyPr/>
          <a:lstStyle/>
          <a:p>
            <a:r>
              <a:rPr lang="en-US" dirty="0" smtClean="0"/>
              <a:t>Although heredity, metabolism, and environment have an impact on weight management, overweight and obesity are largely due to the way we live.</a:t>
            </a:r>
          </a:p>
          <a:p>
            <a:r>
              <a:rPr lang="en-US" dirty="0" smtClean="0"/>
              <a:t>Data from the National Health Interview Survey show that 30 percent of adults in the United States never engage in any exercise, sports, or physically active hobbies in their leisure time.</a:t>
            </a:r>
          </a:p>
          <a:p>
            <a:r>
              <a:rPr lang="en-US" dirty="0" smtClean="0"/>
              <a:t>Only 31 percent of adults aged 18 and over report they engage in 30 minutes or more of moderate physical activity on five or more days per week.</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0" y="0"/>
            <a:ext cx="9144000" cy="1077218"/>
          </a:xfrm>
        </p:spPr>
        <p:txBody>
          <a:bodyPr/>
          <a:lstStyle/>
          <a:p>
            <a:r>
              <a:rPr lang="en-US" dirty="0" smtClean="0"/>
              <a:t>Assessing Body Weight and Body Composition</a:t>
            </a:r>
            <a:endParaRPr lang="en-US" dirty="0"/>
          </a:p>
        </p:txBody>
      </p:sp>
      <p:sp>
        <p:nvSpPr>
          <p:cNvPr id="15364" name="Rectangle 6"/>
          <p:cNvSpPr>
            <a:spLocks noGrp="1" noChangeArrowheads="1"/>
          </p:cNvSpPr>
          <p:nvPr>
            <p:ph idx="1"/>
          </p:nvPr>
        </p:nvSpPr>
        <p:spPr/>
        <p:txBody>
          <a:bodyPr/>
          <a:lstStyle/>
          <a:p>
            <a:r>
              <a:rPr lang="en-US" dirty="0" smtClean="0"/>
              <a:t>Many people worry about becoming fat, but some fat is essential for healthy body functioning.</a:t>
            </a:r>
          </a:p>
          <a:p>
            <a:r>
              <a:rPr lang="en-US" i="1" dirty="0" smtClean="0"/>
              <a:t>Essential</a:t>
            </a:r>
            <a:r>
              <a:rPr lang="en-US" dirty="0" smtClean="0"/>
              <a:t> </a:t>
            </a:r>
            <a:r>
              <a:rPr lang="en-US" i="1" dirty="0" smtClean="0"/>
              <a:t>fat</a:t>
            </a:r>
            <a:r>
              <a:rPr lang="en-US" dirty="0" smtClean="0"/>
              <a:t> is the fat necessary for the maintenance of life and reproductive functions. Fat regulates body temperature, cushions and insulates organs and tissues, and is the body</a:t>
            </a:r>
            <a:r>
              <a:rPr lang="fr-FR" dirty="0" smtClean="0"/>
              <a:t>'</a:t>
            </a:r>
            <a:r>
              <a:rPr lang="en-US" dirty="0" smtClean="0"/>
              <a:t>s main source of stored energy.</a:t>
            </a:r>
          </a:p>
          <a:p>
            <a:r>
              <a:rPr lang="en-US" i="1" dirty="0" smtClean="0"/>
              <a:t>Storage fat</a:t>
            </a:r>
            <a:r>
              <a:rPr lang="en-US" dirty="0" smtClean="0"/>
              <a:t>, the nonessential fat that many of us try to shed, makes up the remainder of our fat reserves.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p:txBody>
          <a:bodyPr/>
          <a:lstStyle/>
          <a:p>
            <a:r>
              <a:rPr lang="en-US" dirty="0" smtClean="0"/>
              <a:t>Overweight and Obesity</a:t>
            </a:r>
            <a:endParaRPr lang="en-US" dirty="0"/>
          </a:p>
        </p:txBody>
      </p:sp>
      <p:sp>
        <p:nvSpPr>
          <p:cNvPr id="16388" name="Rectangle 6"/>
          <p:cNvSpPr>
            <a:spLocks noGrp="1" noChangeArrowheads="1"/>
          </p:cNvSpPr>
          <p:nvPr>
            <p:ph idx="1"/>
          </p:nvPr>
        </p:nvSpPr>
        <p:spPr/>
        <p:txBody>
          <a:bodyPr/>
          <a:lstStyle/>
          <a:p>
            <a:r>
              <a:rPr lang="en-US" i="1" dirty="0" smtClean="0"/>
              <a:t>Overweight</a:t>
            </a:r>
            <a:r>
              <a:rPr lang="en-US" dirty="0" smtClean="0"/>
              <a:t> is having a body weight more than 10 percent above healthy recommended levels: in an adult, a BMI of 25 to 29.</a:t>
            </a:r>
          </a:p>
          <a:p>
            <a:r>
              <a:rPr lang="en-US" i="1" dirty="0" smtClean="0"/>
              <a:t>Obesity</a:t>
            </a:r>
            <a:r>
              <a:rPr lang="en-US" dirty="0" smtClean="0"/>
              <a:t> means having body weight that is more than 20 percent above healthy recommended levels; in an adult, a BMI of 30 or more equals obesity.</a:t>
            </a:r>
          </a:p>
          <a:p>
            <a:r>
              <a:rPr lang="en-US" i="1" dirty="0" smtClean="0"/>
              <a:t>Morbid obesity</a:t>
            </a:r>
            <a:r>
              <a:rPr lang="en-US" dirty="0" smtClean="0"/>
              <a:t> is having a body weight 100 percent or more above healthy recommended levels; in an adult, a BMI of 40 or more equals morbid obesity.</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p:txBody>
          <a:bodyPr/>
          <a:lstStyle/>
          <a:p>
            <a:r>
              <a:rPr lang="en-US" dirty="0" smtClean="0"/>
              <a:t>Underweight </a:t>
            </a:r>
            <a:endParaRPr lang="en-US" dirty="0"/>
          </a:p>
        </p:txBody>
      </p:sp>
      <p:sp>
        <p:nvSpPr>
          <p:cNvPr id="17412" name="Rectangle 6"/>
          <p:cNvSpPr>
            <a:spLocks noGrp="1" noChangeArrowheads="1"/>
          </p:cNvSpPr>
          <p:nvPr>
            <p:ph idx="1"/>
          </p:nvPr>
        </p:nvSpPr>
        <p:spPr/>
        <p:txBody>
          <a:bodyPr/>
          <a:lstStyle/>
          <a:p>
            <a:r>
              <a:rPr lang="en-US" i="1" dirty="0" smtClean="0"/>
              <a:t>Underweight</a:t>
            </a:r>
            <a:r>
              <a:rPr lang="en-US" dirty="0" smtClean="0"/>
              <a:t> refers to having a body weight more than 10 percent below healthy recommended levels; in an adult, a BMI below 18.5 equals underweight.</a:t>
            </a:r>
          </a:p>
          <a:p>
            <a:r>
              <a:rPr lang="en-US" dirty="0" smtClean="0"/>
              <a:t>For men, this refers to body fat that is only 3 to 7 percent of total body weight; for women, it refers to a level of body fat that is 8 to 15 percent of total body weight.</a:t>
            </a:r>
          </a:p>
          <a:p>
            <a:r>
              <a:rPr lang="en-US" dirty="0" smtClean="0"/>
              <a:t>Extremely low body fat causes hair loss, visual disturbances, skin problems, and other issues.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table_08_01.jpg"/>
          <p:cNvPicPr>
            <a:picLocks noChangeAspect="1"/>
          </p:cNvPicPr>
          <p:nvPr/>
        </p:nvPicPr>
        <p:blipFill rotWithShape="1">
          <a:blip r:embed="rId3">
            <a:extLst>
              <a:ext uri="{28A0092B-C50C-407E-A947-70E740481C1C}">
                <a14:useLocalDpi xmlns:a14="http://schemas.microsoft.com/office/drawing/2010/main" val="0"/>
              </a:ext>
            </a:extLst>
          </a:blip>
          <a:srcRect b="3764"/>
          <a:stretch/>
        </p:blipFill>
        <p:spPr>
          <a:xfrm>
            <a:off x="266700" y="901700"/>
            <a:ext cx="8601456" cy="4863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p:txBody>
          <a:bodyPr/>
          <a:lstStyle/>
          <a:p>
            <a:r>
              <a:rPr lang="en-US" dirty="0" smtClean="0"/>
              <a:t>Body Mass Index</a:t>
            </a:r>
            <a:endParaRPr lang="en-US" dirty="0"/>
          </a:p>
        </p:txBody>
      </p:sp>
      <p:sp>
        <p:nvSpPr>
          <p:cNvPr id="19460" name="Rectangle 6"/>
          <p:cNvSpPr>
            <a:spLocks noGrp="1" noChangeArrowheads="1"/>
          </p:cNvSpPr>
          <p:nvPr>
            <p:ph idx="1"/>
          </p:nvPr>
        </p:nvSpPr>
        <p:spPr/>
        <p:txBody>
          <a:bodyPr/>
          <a:lstStyle/>
          <a:p>
            <a:r>
              <a:rPr lang="en-US" dirty="0" smtClean="0"/>
              <a:t>Body mass index (BMI) is a number calculated from a person</a:t>
            </a:r>
            <a:r>
              <a:rPr lang="fr-FR" dirty="0" smtClean="0"/>
              <a:t>'</a:t>
            </a:r>
            <a:r>
              <a:rPr lang="en-US" dirty="0" smtClean="0"/>
              <a:t>s weight and height that is used to assess risk for possible present or future health problems. </a:t>
            </a:r>
          </a:p>
          <a:p>
            <a:r>
              <a:rPr lang="en-US" dirty="0" smtClean="0"/>
              <a:t>BMI = weight (kg)/height squared (m</a:t>
            </a:r>
            <a:r>
              <a:rPr lang="en-US" baseline="30000" dirty="0" smtClean="0"/>
              <a:t>2</a:t>
            </a:r>
            <a:r>
              <a:rPr lang="en-US" dirty="0" smtClean="0"/>
              <a:t>)</a:t>
            </a:r>
          </a:p>
          <a:p>
            <a:r>
              <a:rPr lang="en-US" dirty="0" smtClean="0"/>
              <a:t>People with healthy weights are those with BMIs of 18.5 to 25.</a:t>
            </a:r>
          </a:p>
          <a:p>
            <a:r>
              <a:rPr lang="en-US" dirty="0" smtClean="0"/>
              <a:t>BMI does not consider the difference between the weight of muscle and fat. A well-muscled person may have a high BMI but still be healthy.</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lstStyle/>
          <a:p>
            <a:r>
              <a:rPr lang="en-US" dirty="0" smtClean="0"/>
              <a:t>Body Mass Index (BMI)</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4_labeled.jpg"/>
          <p:cNvPicPr>
            <a:picLocks noChangeAspect="1"/>
          </p:cNvPicPr>
          <p:nvPr/>
        </p:nvPicPr>
        <p:blipFill rotWithShape="1">
          <a:blip r:embed="rId3">
            <a:extLst>
              <a:ext uri="{28A0092B-C50C-407E-A947-70E740481C1C}">
                <a14:useLocalDpi xmlns:a14="http://schemas.microsoft.com/office/drawing/2010/main" val="0"/>
              </a:ext>
            </a:extLst>
          </a:blip>
          <a:srcRect b="2969"/>
          <a:stretch/>
        </p:blipFill>
        <p:spPr>
          <a:xfrm>
            <a:off x="1951634" y="609675"/>
            <a:ext cx="5240732" cy="6014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a:xfrm>
            <a:off x="0" y="0"/>
            <a:ext cx="9144000" cy="1077218"/>
          </a:xfrm>
        </p:spPr>
        <p:txBody>
          <a:bodyPr/>
          <a:lstStyle/>
          <a:p>
            <a:r>
              <a:rPr lang="en-US" dirty="0" smtClean="0"/>
              <a:t>Waist Circumference and Ratio Measurements</a:t>
            </a:r>
            <a:endParaRPr lang="en-US" dirty="0"/>
          </a:p>
        </p:txBody>
      </p:sp>
      <p:sp>
        <p:nvSpPr>
          <p:cNvPr id="21508" name="Rectangle 6"/>
          <p:cNvSpPr>
            <a:spLocks noGrp="1" noChangeArrowheads="1"/>
          </p:cNvSpPr>
          <p:nvPr>
            <p:ph idx="1"/>
          </p:nvPr>
        </p:nvSpPr>
        <p:spPr/>
        <p:txBody>
          <a:bodyPr/>
          <a:lstStyle/>
          <a:p>
            <a:r>
              <a:rPr lang="en-US" dirty="0" smtClean="0"/>
              <a:t>Waist circumference measurement is increasingly recognized as a useful tool in assessing abdominal fat, which is considered more threatening to health than fat in other regions of the body. </a:t>
            </a:r>
          </a:p>
          <a:p>
            <a:r>
              <a:rPr lang="en-US" dirty="0" smtClean="0"/>
              <a:t>A waistline of greater than 40 inches for men and 35 inches for women may be indicative of greater health risk.</a:t>
            </a:r>
          </a:p>
          <a:p>
            <a:r>
              <a:rPr lang="en-US" dirty="0" smtClean="0"/>
              <a:t>Waist-to-hip ratio measures regional fat distribution. A ratio of greater than 1 in men and 0.8 in women indicates increased health risk.</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16390" name="Rectangle 6"/>
          <p:cNvSpPr>
            <a:spLocks noGrp="1" noChangeArrowheads="1"/>
          </p:cNvSpPr>
          <p:nvPr>
            <p:ph idx="1"/>
          </p:nvPr>
        </p:nvSpPr>
        <p:spPr/>
        <p:txBody>
          <a:bodyPr/>
          <a:lstStyle/>
          <a:p>
            <a:r>
              <a:rPr lang="en-US" dirty="0" smtClean="0"/>
              <a:t>Explain </a:t>
            </a:r>
            <a:r>
              <a:rPr lang="en-US" i="1" dirty="0" smtClean="0"/>
              <a:t>overweight</a:t>
            </a:r>
            <a:r>
              <a:rPr lang="en-US" dirty="0" smtClean="0"/>
              <a:t> and </a:t>
            </a:r>
            <a:r>
              <a:rPr lang="en-US" i="1" dirty="0" smtClean="0"/>
              <a:t>obesity</a:t>
            </a:r>
            <a:r>
              <a:rPr lang="en-US" dirty="0" smtClean="0"/>
              <a:t>, describe the current epidemic of overweight/obesity in the United States and globally, and demonstrate understanding of risk factors associated with weight problems. </a:t>
            </a:r>
          </a:p>
          <a:p>
            <a:r>
              <a:rPr lang="en-US" dirty="0" smtClean="0"/>
              <a:t>Describe factors that put people at risk for problems with obesity, distinguishing between controllable and uncontrollable factors.</a:t>
            </a:r>
          </a:p>
          <a:p>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r>
              <a:rPr lang="en-US" dirty="0" smtClean="0"/>
              <a:t>Measures of Body Fat</a:t>
            </a:r>
            <a:endParaRPr lang="en-US" dirty="0"/>
          </a:p>
        </p:txBody>
      </p:sp>
      <p:sp>
        <p:nvSpPr>
          <p:cNvPr id="22532" name="Rectangle 6"/>
          <p:cNvSpPr>
            <a:spLocks noGrp="1" noChangeArrowheads="1"/>
          </p:cNvSpPr>
          <p:nvPr>
            <p:ph idx="1"/>
          </p:nvPr>
        </p:nvSpPr>
        <p:spPr/>
        <p:txBody>
          <a:bodyPr/>
          <a:lstStyle/>
          <a:p>
            <a:r>
              <a:rPr lang="en-US" dirty="0" smtClean="0"/>
              <a:t>Look in the mirror!</a:t>
            </a:r>
          </a:p>
          <a:p>
            <a:r>
              <a:rPr lang="en-US" dirty="0" smtClean="0"/>
              <a:t>Underwater (hydrostatic) weighing</a:t>
            </a:r>
          </a:p>
          <a:p>
            <a:r>
              <a:rPr lang="en-US" dirty="0" smtClean="0"/>
              <a:t>Skin folds</a:t>
            </a:r>
          </a:p>
          <a:p>
            <a:r>
              <a:rPr lang="en-US" dirty="0" smtClean="0"/>
              <a:t>Bioelectric impedance analysis (BIA)</a:t>
            </a:r>
          </a:p>
          <a:p>
            <a:r>
              <a:rPr lang="en-US" dirty="0" smtClean="0"/>
              <a:t>Dual-energy X-ray absorptiometry (DXA)</a:t>
            </a:r>
          </a:p>
          <a:p>
            <a:r>
              <a:rPr lang="en-US" dirty="0" smtClean="0"/>
              <a:t>Bod Pod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title"/>
          </p:nvPr>
        </p:nvSpPr>
        <p:spPr>
          <a:xfrm>
            <a:off x="0" y="0"/>
            <a:ext cx="9144000" cy="1077218"/>
          </a:xfrm>
        </p:spPr>
        <p:txBody>
          <a:bodyPr/>
          <a:lstStyle/>
          <a:p>
            <a:r>
              <a:rPr lang="en-US" dirty="0" smtClean="0"/>
              <a:t>Overview of Various Body Composition Assessment Methods </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5_labeled.jpg"/>
          <p:cNvPicPr>
            <a:picLocks noChangeAspect="1"/>
          </p:cNvPicPr>
          <p:nvPr/>
        </p:nvPicPr>
        <p:blipFill rotWithShape="1">
          <a:blip r:embed="rId3">
            <a:extLst>
              <a:ext uri="{28A0092B-C50C-407E-A947-70E740481C1C}">
                <a14:useLocalDpi xmlns:a14="http://schemas.microsoft.com/office/drawing/2010/main" val="0"/>
              </a:ext>
            </a:extLst>
          </a:blip>
          <a:srcRect b="2763"/>
          <a:stretch/>
        </p:blipFill>
        <p:spPr>
          <a:xfrm>
            <a:off x="3131244" y="1084908"/>
            <a:ext cx="2877448" cy="56269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dirty="0" smtClean="0"/>
              <a:t>Managing Your Weight</a:t>
            </a:r>
            <a:endParaRPr lang="en-US" dirty="0"/>
          </a:p>
        </p:txBody>
      </p:sp>
      <p:sp>
        <p:nvSpPr>
          <p:cNvPr id="24580" name="Rectangle 4"/>
          <p:cNvSpPr>
            <a:spLocks noGrp="1" noChangeArrowheads="1"/>
          </p:cNvSpPr>
          <p:nvPr>
            <p:ph idx="1"/>
          </p:nvPr>
        </p:nvSpPr>
        <p:spPr/>
        <p:txBody>
          <a:bodyPr/>
          <a:lstStyle/>
          <a:p>
            <a:r>
              <a:rPr lang="en-US" dirty="0" smtClean="0"/>
              <a:t>Failure in weight loss is related to thinking about losing weight in terms of short-term dieting rather than long-term lifestyle changes in eating behavior.</a:t>
            </a:r>
          </a:p>
          <a:p>
            <a:r>
              <a:rPr lang="en-US" dirty="0" smtClean="0"/>
              <a:t>Repeated bouts of restrictive dieting may be physiologically harmful.</a:t>
            </a:r>
          </a:p>
          <a:p>
            <a:r>
              <a:rPr lang="en-US" dirty="0" smtClean="0"/>
              <a:t>Drugs and intensive counseling may be helpful, but after treatment, many people still regain any weight that they may have lost. Maintaining a healthful body takes constant attention and nurturing over the course of one</a:t>
            </a:r>
            <a:r>
              <a:rPr lang="fr-FR" dirty="0" smtClean="0"/>
              <a:t>'</a:t>
            </a:r>
            <a:r>
              <a:rPr lang="en-US" dirty="0" smtClean="0"/>
              <a:t>s whole life.</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dirty="0" smtClean="0"/>
              <a:t>Avoid Trigger-Happy Eating</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6_labeled.jpg"/>
          <p:cNvPicPr>
            <a:picLocks noChangeAspect="1"/>
          </p:cNvPicPr>
          <p:nvPr/>
        </p:nvPicPr>
        <p:blipFill rotWithShape="1">
          <a:blip r:embed="rId3">
            <a:extLst>
              <a:ext uri="{28A0092B-C50C-407E-A947-70E740481C1C}">
                <a14:useLocalDpi xmlns:a14="http://schemas.microsoft.com/office/drawing/2010/main" val="0"/>
              </a:ext>
            </a:extLst>
          </a:blip>
          <a:srcRect b="3039"/>
          <a:stretch/>
        </p:blipFill>
        <p:spPr>
          <a:xfrm>
            <a:off x="1429282" y="668056"/>
            <a:ext cx="6270196" cy="58279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dirty="0" smtClean="0"/>
              <a:t>Improving Your Eating Habits</a:t>
            </a:r>
            <a:endParaRPr lang="en-US" dirty="0"/>
          </a:p>
        </p:txBody>
      </p:sp>
      <p:sp>
        <p:nvSpPr>
          <p:cNvPr id="26628" name="Rectangle 4"/>
          <p:cNvSpPr>
            <a:spLocks noGrp="1" noChangeArrowheads="1"/>
          </p:cNvSpPr>
          <p:nvPr>
            <p:ph idx="1"/>
          </p:nvPr>
        </p:nvSpPr>
        <p:spPr/>
        <p:txBody>
          <a:bodyPr/>
          <a:lstStyle/>
          <a:p>
            <a:r>
              <a:rPr lang="en-US" dirty="0" smtClean="0"/>
              <a:t>Keep a daily log of your eating patterns.</a:t>
            </a:r>
          </a:p>
          <a:p>
            <a:r>
              <a:rPr lang="en-US" dirty="0" smtClean="0"/>
              <a:t>Look for clues in your environment or emotions that may cause you to want food.</a:t>
            </a:r>
          </a:p>
          <a:p>
            <a:r>
              <a:rPr lang="en-US" dirty="0" smtClean="0"/>
              <a:t>Stress can increase or decrease appetite.</a:t>
            </a:r>
          </a:p>
          <a:p>
            <a:r>
              <a:rPr lang="en-US" dirty="0" smtClean="0"/>
              <a:t>Once you have evaluated your behaviors and know your triggers, you can devise a plan for improving your eating habits.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7"/>
          <p:cNvSpPr>
            <a:spLocks noGrp="1" noChangeArrowheads="1"/>
          </p:cNvSpPr>
          <p:nvPr>
            <p:ph type="title"/>
          </p:nvPr>
        </p:nvSpPr>
        <p:spPr/>
        <p:txBody>
          <a:bodyPr/>
          <a:lstStyle/>
          <a:p>
            <a:r>
              <a:rPr lang="en-US" dirty="0"/>
              <a:t>See It! Video: Keeping It Off</a:t>
            </a:r>
          </a:p>
        </p:txBody>
      </p:sp>
      <p:sp>
        <p:nvSpPr>
          <p:cNvPr id="28678" name="Rectangle 8"/>
          <p:cNvSpPr>
            <a:spLocks noGrp="1" noChangeArrowheads="1"/>
          </p:cNvSpPr>
          <p:nvPr>
            <p:ph idx="1"/>
          </p:nvPr>
        </p:nvSpPr>
        <p:spPr/>
        <p:txBody>
          <a:bodyPr/>
          <a:lstStyle/>
          <a:p>
            <a:pPr marL="0" indent="0">
              <a:buNone/>
            </a:pPr>
            <a:r>
              <a:rPr lang="en-US" b="1" dirty="0"/>
              <a:t>Discussion Questions</a:t>
            </a:r>
          </a:p>
          <a:p>
            <a:r>
              <a:rPr lang="en-US" dirty="0" smtClean="0"/>
              <a:t>Discuss </a:t>
            </a:r>
            <a:r>
              <a:rPr lang="en-US" dirty="0"/>
              <a:t>the practical methods used for keeping weight off. </a:t>
            </a:r>
          </a:p>
          <a:p>
            <a:r>
              <a:rPr lang="en-US" dirty="0" smtClean="0"/>
              <a:t>Discuss </a:t>
            </a:r>
            <a:r>
              <a:rPr lang="en-US" dirty="0"/>
              <a:t>psychological factors or contributors for the inability to maintain weight loss. </a:t>
            </a:r>
          </a:p>
          <a:p>
            <a:r>
              <a:rPr lang="en-US" dirty="0" smtClean="0"/>
              <a:t>What </a:t>
            </a:r>
            <a:r>
              <a:rPr lang="en-US" dirty="0"/>
              <a:t>tips would you give someone who wanted to lose weight safely and to maintain weight loss?</a:t>
            </a:r>
          </a:p>
        </p:txBody>
      </p:sp>
      <p:sp>
        <p:nvSpPr>
          <p:cNvPr id="8" name="Footer Placeholder 7"/>
          <p:cNvSpPr>
            <a:spLocks noGrp="1"/>
          </p:cNvSpPr>
          <p:nvPr>
            <p:ph type="ftr" sz="quarter" idx="3"/>
          </p:nvPr>
        </p:nvSpPr>
        <p:spPr/>
        <p:txBody>
          <a:bodyPr/>
          <a:lstStyle/>
          <a:p>
            <a:r>
              <a:rPr lang="en-GB" dirty="0" smtClean="0"/>
              <a:t>© 2016 Pearson Education, Inc.</a:t>
            </a:r>
            <a:endParaRPr lang="en-GB" dirty="0"/>
          </a:p>
        </p:txBody>
      </p:sp>
      <p:pic>
        <p:nvPicPr>
          <p:cNvPr id="15" name="Picture 14"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pic>
        <p:nvPicPr>
          <p:cNvPr id="12" name="Picture 11" descr="table_08_02_01.jpg"/>
          <p:cNvPicPr>
            <a:picLocks noChangeAspect="1"/>
          </p:cNvPicPr>
          <p:nvPr/>
        </p:nvPicPr>
        <p:blipFill rotWithShape="1">
          <a:blip r:embed="rId3">
            <a:extLst>
              <a:ext uri="{28A0092B-C50C-407E-A947-70E740481C1C}">
                <a14:useLocalDpi xmlns:a14="http://schemas.microsoft.com/office/drawing/2010/main" val="0"/>
              </a:ext>
            </a:extLst>
          </a:blip>
          <a:srcRect b="2934"/>
          <a:stretch/>
        </p:blipFill>
        <p:spPr>
          <a:xfrm>
            <a:off x="266700" y="254000"/>
            <a:ext cx="8601456" cy="61597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pic>
        <p:nvPicPr>
          <p:cNvPr id="2" name="Picture 1" descr="table_08_02_02.jpg"/>
          <p:cNvPicPr>
            <a:picLocks noChangeAspect="1"/>
          </p:cNvPicPr>
          <p:nvPr/>
        </p:nvPicPr>
        <p:blipFill rotWithShape="1">
          <a:blip r:embed="rId3">
            <a:extLst>
              <a:ext uri="{28A0092B-C50C-407E-A947-70E740481C1C}">
                <a14:useLocalDpi xmlns:a14="http://schemas.microsoft.com/office/drawing/2010/main" val="0"/>
              </a:ext>
            </a:extLst>
          </a:blip>
          <a:srcRect b="2901"/>
          <a:stretch/>
        </p:blipFill>
        <p:spPr>
          <a:xfrm>
            <a:off x="508000" y="101600"/>
            <a:ext cx="8113776" cy="6440053"/>
          </a:xfrm>
          <a:prstGeom prst="rect">
            <a:avLst/>
          </a:prstGeom>
        </p:spPr>
      </p:pic>
    </p:spTree>
    <p:extLst>
      <p:ext uri="{BB962C8B-B14F-4D97-AF65-F5344CB8AC3E}">
        <p14:creationId xmlns:p14="http://schemas.microsoft.com/office/powerpoint/2010/main" val="37323196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08_02_03.jpg"/>
          <p:cNvPicPr>
            <a:picLocks noChangeAspect="1"/>
          </p:cNvPicPr>
          <p:nvPr/>
        </p:nvPicPr>
        <p:blipFill rotWithShape="1">
          <a:blip r:embed="rId3">
            <a:extLst>
              <a:ext uri="{28A0092B-C50C-407E-A947-70E740481C1C}">
                <a14:useLocalDpi xmlns:a14="http://schemas.microsoft.com/office/drawing/2010/main" val="0"/>
              </a:ext>
            </a:extLst>
          </a:blip>
          <a:srcRect b="3527"/>
          <a:stretch/>
        </p:blipFill>
        <p:spPr>
          <a:xfrm>
            <a:off x="266700" y="736600"/>
            <a:ext cx="8601456" cy="5192915"/>
          </a:xfrm>
          <a:prstGeom prst="rect">
            <a:avLst/>
          </a:prstGeom>
        </p:spPr>
      </p:pic>
    </p:spTree>
    <p:extLst>
      <p:ext uri="{BB962C8B-B14F-4D97-AF65-F5344CB8AC3E}">
        <p14:creationId xmlns:p14="http://schemas.microsoft.com/office/powerpoint/2010/main" val="14388057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type="title"/>
          </p:nvPr>
        </p:nvSpPr>
        <p:spPr/>
        <p:txBody>
          <a:bodyPr/>
          <a:lstStyle/>
          <a:p>
            <a:r>
              <a:rPr lang="en-US" dirty="0" smtClean="0"/>
              <a:t>Understanding Calories and Energy Balance</a:t>
            </a:r>
            <a:endParaRPr lang="en-US" dirty="0"/>
          </a:p>
        </p:txBody>
      </p:sp>
      <p:sp>
        <p:nvSpPr>
          <p:cNvPr id="30724" name="Rectangle 6"/>
          <p:cNvSpPr>
            <a:spLocks noGrp="1" noChangeArrowheads="1"/>
          </p:cNvSpPr>
          <p:nvPr>
            <p:ph idx="1"/>
          </p:nvPr>
        </p:nvSpPr>
        <p:spPr/>
        <p:txBody>
          <a:bodyPr/>
          <a:lstStyle/>
          <a:p>
            <a:r>
              <a:rPr lang="en-US" dirty="0" smtClean="0"/>
              <a:t>A calorie is a unit of measure that indicates the amount of energy gained from food or expended through activity.</a:t>
            </a:r>
          </a:p>
          <a:p>
            <a:r>
              <a:rPr lang="en-US" dirty="0" smtClean="0"/>
              <a:t>Each time a person consumes 3,500 extra calories, it results in one pound of additional storage fat.</a:t>
            </a:r>
          </a:p>
          <a:p>
            <a:r>
              <a:rPr lang="en-US" dirty="0" smtClean="0"/>
              <a:t>Conversely, each time your body expends 3,500 extra calories, it results in one pound less of body fat.</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18444" name="Rectangle 12"/>
          <p:cNvSpPr>
            <a:spLocks noGrp="1" noChangeArrowheads="1"/>
          </p:cNvSpPr>
          <p:nvPr>
            <p:ph idx="1"/>
          </p:nvPr>
        </p:nvSpPr>
        <p:spPr/>
        <p:txBody>
          <a:bodyPr/>
          <a:lstStyle/>
          <a:p>
            <a:r>
              <a:rPr lang="en-US" dirty="0" smtClean="0"/>
              <a:t>Learn reliable options for determining your percentage of body fat and a healthy weight.</a:t>
            </a:r>
          </a:p>
          <a:p>
            <a:r>
              <a:rPr lang="en-US" dirty="0" smtClean="0"/>
              <a:t>Explain the effectiveness and potential pros/ cons of various weight control strategies, including exercise, diet, lifestyle modification, supplements/diet drugs, surgery, and other options.</a:t>
            </a:r>
          </a:p>
          <a:p>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r>
              <a:rPr lang="en-US" dirty="0" smtClean="0"/>
              <a:t>Why Should You Care?</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Why Should I care.jpg"/>
          <p:cNvPicPr>
            <a:picLocks noChangeAspect="1"/>
          </p:cNvPicPr>
          <p:nvPr/>
        </p:nvPicPr>
        <p:blipFill rotWithShape="1">
          <a:blip r:embed="rId3">
            <a:extLst>
              <a:ext uri="{28A0092B-C50C-407E-A947-70E740481C1C}">
                <a14:useLocalDpi xmlns:a14="http://schemas.microsoft.com/office/drawing/2010/main" val="0"/>
              </a:ext>
            </a:extLst>
          </a:blip>
          <a:srcRect b="2748"/>
          <a:stretch/>
        </p:blipFill>
        <p:spPr>
          <a:xfrm>
            <a:off x="1659583" y="630411"/>
            <a:ext cx="5816722" cy="57924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Grp="1" noChangeArrowheads="1"/>
          </p:cNvSpPr>
          <p:nvPr>
            <p:ph type="title"/>
          </p:nvPr>
        </p:nvSpPr>
        <p:spPr>
          <a:xfrm>
            <a:off x="1188720" y="0"/>
            <a:ext cx="7955280" cy="1077218"/>
          </a:xfrm>
        </p:spPr>
        <p:txBody>
          <a:bodyPr/>
          <a:lstStyle/>
          <a:p>
            <a:r>
              <a:rPr lang="en-US" dirty="0"/>
              <a:t>See It! Video: Best Diet Plan Apparently Works</a:t>
            </a:r>
          </a:p>
        </p:txBody>
      </p:sp>
      <p:sp>
        <p:nvSpPr>
          <p:cNvPr id="33798" name="Rectangle 8"/>
          <p:cNvSpPr>
            <a:spLocks noGrp="1" noChangeArrowheads="1"/>
          </p:cNvSpPr>
          <p:nvPr>
            <p:ph idx="1"/>
          </p:nvPr>
        </p:nvSpPr>
        <p:spPr/>
        <p:txBody>
          <a:bodyPr/>
          <a:lstStyle/>
          <a:p>
            <a:pPr marL="0" indent="0">
              <a:buNone/>
            </a:pPr>
            <a:r>
              <a:rPr lang="en-US" b="1" dirty="0"/>
              <a:t>Discussion Questions</a:t>
            </a:r>
          </a:p>
          <a:p>
            <a:r>
              <a:rPr lang="en-US" dirty="0" smtClean="0"/>
              <a:t>Why </a:t>
            </a:r>
            <a:r>
              <a:rPr lang="en-US" dirty="0"/>
              <a:t>do you think the Weight Watchers program has been so successful? What role does social support play in the program?</a:t>
            </a:r>
          </a:p>
          <a:p>
            <a:r>
              <a:rPr lang="en-US" dirty="0" smtClean="0"/>
              <a:t>What </a:t>
            </a:r>
            <a:r>
              <a:rPr lang="en-US" dirty="0"/>
              <a:t>are some recommendations or strategies for those who want to lose weight but cannot afford Weight Watchers?</a:t>
            </a:r>
          </a:p>
        </p:txBody>
      </p:sp>
      <p:sp>
        <p:nvSpPr>
          <p:cNvPr id="8" name="Footer Placeholder 7"/>
          <p:cNvSpPr>
            <a:spLocks noGrp="1"/>
          </p:cNvSpPr>
          <p:nvPr>
            <p:ph type="ftr" sz="quarter" idx="3"/>
          </p:nvPr>
        </p:nvSpPr>
        <p:spPr/>
        <p:txBody>
          <a:bodyPr/>
          <a:lstStyle/>
          <a:p>
            <a:r>
              <a:rPr lang="en-GB" dirty="0" smtClean="0"/>
              <a:t>© 2016 Pearson Education, Inc.</a:t>
            </a:r>
            <a:endParaRPr lang="en-GB" dirty="0"/>
          </a:p>
        </p:txBody>
      </p:sp>
      <p:pic>
        <p:nvPicPr>
          <p:cNvPr id="15" name="Picture 14"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Grp="1" noChangeArrowheads="1"/>
          </p:cNvSpPr>
          <p:nvPr>
            <p:ph type="title"/>
          </p:nvPr>
        </p:nvSpPr>
        <p:spPr/>
        <p:txBody>
          <a:bodyPr/>
          <a:lstStyle/>
          <a:p>
            <a:r>
              <a:rPr lang="en-US" dirty="0" smtClean="0"/>
              <a:t>Including Exercise</a:t>
            </a:r>
            <a:endParaRPr lang="en-US" dirty="0"/>
          </a:p>
        </p:txBody>
      </p:sp>
      <p:sp>
        <p:nvSpPr>
          <p:cNvPr id="34820" name="Rectangle 6"/>
          <p:cNvSpPr>
            <a:spLocks noGrp="1" noChangeArrowheads="1"/>
          </p:cNvSpPr>
          <p:nvPr>
            <p:ph idx="1"/>
          </p:nvPr>
        </p:nvSpPr>
        <p:spPr/>
        <p:txBody>
          <a:bodyPr/>
          <a:lstStyle/>
          <a:p>
            <a:r>
              <a:rPr lang="en-US" dirty="0" smtClean="0"/>
              <a:t>Increasing BMR, RMR, or EMR levels will help burn calories.</a:t>
            </a:r>
          </a:p>
          <a:p>
            <a:r>
              <a:rPr lang="en-US" dirty="0" smtClean="0"/>
              <a:t>Using large muscle groups improves energy expenditure.</a:t>
            </a:r>
          </a:p>
          <a:p>
            <a:r>
              <a:rPr lang="en-US" dirty="0" smtClean="0"/>
              <a:t>The number of calories spent depends on:</a:t>
            </a:r>
          </a:p>
          <a:p>
            <a:pPr lvl="1"/>
            <a:r>
              <a:rPr lang="en-US" dirty="0" smtClean="0"/>
              <a:t>The number and proportion of muscles used</a:t>
            </a:r>
          </a:p>
          <a:p>
            <a:pPr lvl="1"/>
            <a:r>
              <a:rPr lang="en-US" dirty="0" smtClean="0"/>
              <a:t>The amount of weight moved </a:t>
            </a:r>
          </a:p>
          <a:p>
            <a:pPr lvl="1"/>
            <a:r>
              <a:rPr lang="en-US" dirty="0" smtClean="0"/>
              <a:t>The length of time the activity takes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p:txBody>
          <a:bodyPr/>
          <a:lstStyle/>
          <a:p>
            <a:r>
              <a:rPr lang="en-US" dirty="0" smtClean="0"/>
              <a:t>The Concept of Energy Balance</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7_labeled.jpg"/>
          <p:cNvPicPr>
            <a:picLocks noChangeAspect="1"/>
          </p:cNvPicPr>
          <p:nvPr/>
        </p:nvPicPr>
        <p:blipFill rotWithShape="1">
          <a:blip r:embed="rId3">
            <a:extLst>
              <a:ext uri="{28A0092B-C50C-407E-A947-70E740481C1C}">
                <a14:useLocalDpi xmlns:a14="http://schemas.microsoft.com/office/drawing/2010/main" val="0"/>
              </a:ext>
            </a:extLst>
          </a:blip>
          <a:srcRect b="2901"/>
          <a:stretch/>
        </p:blipFill>
        <p:spPr>
          <a:xfrm>
            <a:off x="932732" y="629958"/>
            <a:ext cx="7254152" cy="59132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noChangeArrowheads="1"/>
          </p:cNvSpPr>
          <p:nvPr>
            <p:ph type="title"/>
          </p:nvPr>
        </p:nvSpPr>
        <p:spPr/>
        <p:txBody>
          <a:bodyPr/>
          <a:lstStyle/>
          <a:p>
            <a:r>
              <a:rPr lang="en-US" dirty="0" smtClean="0"/>
              <a:t>Keeping Weight Control in Perspective</a:t>
            </a:r>
            <a:endParaRPr lang="en-US" dirty="0"/>
          </a:p>
        </p:txBody>
      </p:sp>
      <p:sp>
        <p:nvSpPr>
          <p:cNvPr id="36868" name="Rectangle 6"/>
          <p:cNvSpPr>
            <a:spLocks noGrp="1" noChangeArrowheads="1"/>
          </p:cNvSpPr>
          <p:nvPr>
            <p:ph idx="1"/>
          </p:nvPr>
        </p:nvSpPr>
        <p:spPr/>
        <p:txBody>
          <a:bodyPr/>
          <a:lstStyle/>
          <a:p>
            <a:r>
              <a:rPr lang="en-US" dirty="0" smtClean="0"/>
              <a:t>Weight loss is difficult for many people. People of the same age, sex, height, and weight may have differences of as much as 1,000 calories a day in RMR.</a:t>
            </a:r>
          </a:p>
          <a:p>
            <a:r>
              <a:rPr lang="en-US" dirty="0" smtClean="0"/>
              <a:t>It is unrealistic and potentially dangerous to punish your body by trying to lose weight in a short period of time.</a:t>
            </a:r>
          </a:p>
          <a:p>
            <a:r>
              <a:rPr lang="en-US" dirty="0" smtClean="0"/>
              <a:t>It is better to try to lose 1 to 2 pounds of weight during the first week and stay with a slow, easy regimen.</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r>
              <a:rPr lang="en-US" dirty="0" smtClean="0"/>
              <a:t>Considering Drastic Weight-Loss Measures</a:t>
            </a:r>
            <a:endParaRPr lang="en-US" dirty="0"/>
          </a:p>
        </p:txBody>
      </p:sp>
      <p:sp>
        <p:nvSpPr>
          <p:cNvPr id="37892" name="Rectangle 6"/>
          <p:cNvSpPr>
            <a:spLocks noGrp="1" noChangeArrowheads="1"/>
          </p:cNvSpPr>
          <p:nvPr>
            <p:ph idx="1"/>
          </p:nvPr>
        </p:nvSpPr>
        <p:spPr/>
        <p:txBody>
          <a:bodyPr/>
          <a:lstStyle/>
          <a:p>
            <a:r>
              <a:rPr lang="en-US" dirty="0" smtClean="0"/>
              <a:t>Miracle diets, fasting, starvation, and other very-low-calorie diets (VLCDs) have been shown to have serious health risks and should always be followed only under medical supervision.</a:t>
            </a:r>
          </a:p>
          <a:p>
            <a:r>
              <a:rPr lang="en-US" dirty="0" smtClean="0"/>
              <a:t>Low-calorie intake forces the body to convert fat into energy, a process called ketosis.</a:t>
            </a:r>
          </a:p>
          <a:p>
            <a:r>
              <a:rPr lang="en-US" dirty="0" smtClean="0"/>
              <a:t>Drug treatment, though potentially helpful, can result in health risks over time.</a:t>
            </a:r>
          </a:p>
          <a:p>
            <a:r>
              <a:rPr lang="en-US" dirty="0" smtClean="0"/>
              <a:t>Surgery may be the only option for some, but it is associated with health risks and potentially serious side effects.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Grp="1" noChangeArrowheads="1"/>
          </p:cNvSpPr>
          <p:nvPr>
            <p:ph type="title"/>
          </p:nvPr>
        </p:nvSpPr>
        <p:spPr/>
        <p:txBody>
          <a:bodyPr/>
          <a:lstStyle/>
          <a:p>
            <a:r>
              <a:rPr lang="en-US" dirty="0" smtClean="0"/>
              <a:t>Weight-Loss Surgery Alters the Normal Anatomy of the Stomach </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8_labeled.jpg"/>
          <p:cNvPicPr>
            <a:picLocks noChangeAspect="1"/>
          </p:cNvPicPr>
          <p:nvPr/>
        </p:nvPicPr>
        <p:blipFill rotWithShape="1">
          <a:blip r:embed="rId3">
            <a:extLst>
              <a:ext uri="{28A0092B-C50C-407E-A947-70E740481C1C}">
                <a14:useLocalDpi xmlns:a14="http://schemas.microsoft.com/office/drawing/2010/main" val="0"/>
              </a:ext>
            </a:extLst>
          </a:blip>
          <a:srcRect b="5586"/>
          <a:stretch/>
        </p:blipFill>
        <p:spPr>
          <a:xfrm>
            <a:off x="266700" y="1828800"/>
            <a:ext cx="8601456" cy="300434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Activity Break</a:t>
            </a:r>
            <a:endParaRPr lang="en-US" dirty="0"/>
          </a:p>
        </p:txBody>
      </p:sp>
      <p:sp>
        <p:nvSpPr>
          <p:cNvPr id="39940" name="Rectangle 4"/>
          <p:cNvSpPr>
            <a:spLocks noGrp="1" noChangeArrowheads="1"/>
          </p:cNvSpPr>
          <p:nvPr>
            <p:ph idx="1"/>
          </p:nvPr>
        </p:nvSpPr>
        <p:spPr/>
        <p:txBody>
          <a:bodyPr/>
          <a:lstStyle/>
          <a:p>
            <a:r>
              <a:rPr lang="en-US" dirty="0" smtClean="0"/>
              <a:t>If you wanted to lose weight, what weight-loss strategies would you be most likely to choose?</a:t>
            </a:r>
          </a:p>
          <a:p>
            <a:r>
              <a:rPr lang="en-US" dirty="0" smtClean="0"/>
              <a:t>Which strategies, if any, have worked for you before?</a:t>
            </a:r>
          </a:p>
          <a:p>
            <a:r>
              <a:rPr lang="en-US" dirty="0" smtClean="0"/>
              <a:t>Which strategies offer the lowest health risk and the greatest chance for success?</a:t>
            </a:r>
          </a:p>
          <a:p>
            <a:r>
              <a:rPr lang="en-US" dirty="0" smtClean="0"/>
              <a:t>What factors might serve to help or hinder your success in losing weight?</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dirty="0" smtClean="0"/>
              <a:t>Trying to Gain Weight</a:t>
            </a:r>
            <a:endParaRPr lang="en-US" dirty="0"/>
          </a:p>
        </p:txBody>
      </p:sp>
      <p:sp>
        <p:nvSpPr>
          <p:cNvPr id="40964" name="Rectangle 4"/>
          <p:cNvSpPr>
            <a:spLocks noGrp="1" noChangeArrowheads="1"/>
          </p:cNvSpPr>
          <p:nvPr>
            <p:ph idx="1"/>
          </p:nvPr>
        </p:nvSpPr>
        <p:spPr/>
        <p:txBody>
          <a:bodyPr/>
          <a:lstStyle/>
          <a:p>
            <a:r>
              <a:rPr lang="en-US" dirty="0" smtClean="0"/>
              <a:t>Tips include:</a:t>
            </a:r>
          </a:p>
          <a:p>
            <a:pPr lvl="1"/>
            <a:r>
              <a:rPr lang="en-US" dirty="0" smtClean="0"/>
              <a:t>Eat at regularly scheduled times.</a:t>
            </a:r>
          </a:p>
          <a:p>
            <a:pPr lvl="1"/>
            <a:r>
              <a:rPr lang="en-US" dirty="0" smtClean="0"/>
              <a:t>Eat more frequently.</a:t>
            </a:r>
          </a:p>
          <a:p>
            <a:pPr lvl="1"/>
            <a:r>
              <a:rPr lang="en-US" dirty="0" smtClean="0"/>
              <a:t>Take time to shop, to cook, and to eat more slowly.</a:t>
            </a:r>
          </a:p>
          <a:p>
            <a:pPr lvl="1"/>
            <a:r>
              <a:rPr lang="en-US" dirty="0" smtClean="0"/>
              <a:t>Put extra spreads on your foods.</a:t>
            </a:r>
          </a:p>
          <a:p>
            <a:pPr lvl="1"/>
            <a:r>
              <a:rPr lang="en-US" dirty="0" smtClean="0"/>
              <a:t>Supplement your diet.</a:t>
            </a:r>
          </a:p>
          <a:p>
            <a:pPr lvl="1"/>
            <a:r>
              <a:rPr lang="en-US" dirty="0" smtClean="0"/>
              <a:t>Eat with people you are comfortable with.</a:t>
            </a:r>
          </a:p>
          <a:p>
            <a:pPr lvl="1"/>
            <a:r>
              <a:rPr lang="en-US" dirty="0" smtClean="0"/>
              <a:t>Moderate your exercise.</a:t>
            </a:r>
          </a:p>
          <a:p>
            <a:pPr lvl="1"/>
            <a:r>
              <a:rPr lang="en-US" dirty="0" smtClean="0"/>
              <a:t>Avoid diuretics.</a:t>
            </a:r>
          </a:p>
          <a:p>
            <a:pPr lvl="1"/>
            <a:r>
              <a:rPr lang="en-US" dirty="0" smtClean="0"/>
              <a:t>Relax.</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r>
              <a:rPr lang="en-US" dirty="0" smtClean="0"/>
              <a:t>Assessing Yourself—A Personal Inventory</a:t>
            </a:r>
            <a:endParaRPr lang="en-US" dirty="0"/>
          </a:p>
        </p:txBody>
      </p:sp>
      <p:sp>
        <p:nvSpPr>
          <p:cNvPr id="41988" name="Rectangle 4"/>
          <p:cNvSpPr>
            <a:spLocks noGrp="1" noChangeArrowheads="1"/>
          </p:cNvSpPr>
          <p:nvPr>
            <p:ph idx="1"/>
          </p:nvPr>
        </p:nvSpPr>
        <p:spPr/>
        <p:txBody>
          <a:bodyPr/>
          <a:lstStyle/>
          <a:p>
            <a:r>
              <a:rPr lang="en-US" dirty="0" smtClean="0"/>
              <a:t>Go online to MasteringHealth to fill out the "Are You Ready to Lose Weight?" assessment.</a:t>
            </a:r>
          </a:p>
          <a:p>
            <a:r>
              <a:rPr lang="en-US" dirty="0" smtClean="0"/>
              <a:t>If your weight is within the normal range, congratulations! But even if it is normal and you choose to eat nutritionally poor foods and/or you do not exercise, are you ready to make some changes?</a:t>
            </a:r>
          </a:p>
          <a:p>
            <a:r>
              <a:rPr lang="en-US" dirty="0" smtClean="0"/>
              <a:t>If your weight is not within the normal range, are you ready to make dietary adjustments and to begin an exercise program?</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0"/>
            <a:ext cx="9144000" cy="1077218"/>
          </a:xfrm>
        </p:spPr>
        <p:txBody>
          <a:bodyPr/>
          <a:lstStyle/>
          <a:p>
            <a:r>
              <a:rPr lang="en-US" dirty="0" smtClean="0"/>
              <a:t>Factors Contributing to Overweight and Obesity </a:t>
            </a:r>
            <a:endParaRPr lang="en-US" dirty="0"/>
          </a:p>
        </p:txBody>
      </p:sp>
      <p:sp>
        <p:nvSpPr>
          <p:cNvPr id="6148" name="Rectangle 4"/>
          <p:cNvSpPr>
            <a:spLocks noGrp="1" noChangeArrowheads="1"/>
          </p:cNvSpPr>
          <p:nvPr>
            <p:ph idx="1"/>
          </p:nvPr>
        </p:nvSpPr>
        <p:spPr/>
        <p:txBody>
          <a:bodyPr/>
          <a:lstStyle/>
          <a:p>
            <a:r>
              <a:rPr lang="en-US" i="1" dirty="0" smtClean="0"/>
              <a:t>Obesogenic</a:t>
            </a:r>
            <a:r>
              <a:rPr lang="en-US" dirty="0" smtClean="0"/>
              <a:t>: This term describes environments that promote increased food intake, unhealthy foods, and physical inactivity; it refers to conditions that lead people to become excessively fat. </a:t>
            </a:r>
          </a:p>
          <a:p>
            <a:r>
              <a:rPr lang="en-US" dirty="0" smtClean="0"/>
              <a:t>More than 68 percent of U.S. adults are considered overweight or obese.</a:t>
            </a:r>
          </a:p>
          <a:p>
            <a:r>
              <a:rPr lang="en-US" i="1" dirty="0" smtClean="0"/>
              <a:t>Overweight</a:t>
            </a:r>
            <a:r>
              <a:rPr lang="en-US" dirty="0" smtClean="0"/>
              <a:t> refers to having a body mass index (BMI) of 25.0 to 29.9; obesity refers to a BMI of 30.0 or higher.</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0" y="0"/>
            <a:ext cx="9144000" cy="1077218"/>
          </a:xfrm>
        </p:spPr>
        <p:txBody>
          <a:bodyPr/>
          <a:lstStyle/>
          <a:p>
            <a:r>
              <a:rPr lang="en-US" dirty="0" smtClean="0"/>
              <a:t>Obesity Trends among U.S. Adults,</a:t>
            </a:r>
            <a:br>
              <a:rPr lang="en-US" dirty="0" smtClean="0"/>
            </a:br>
            <a:r>
              <a:rPr lang="en-US" dirty="0" smtClean="0"/>
              <a:t>1990, 2000, and 2012</a:t>
            </a:r>
            <a:endParaRPr lang="en-US" dirty="0"/>
          </a:p>
        </p:txBody>
      </p:sp>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figure_08_01_labeled.jpg"/>
          <p:cNvPicPr>
            <a:picLocks noChangeAspect="1"/>
          </p:cNvPicPr>
          <p:nvPr/>
        </p:nvPicPr>
        <p:blipFill rotWithShape="1">
          <a:blip r:embed="rId3">
            <a:extLst>
              <a:ext uri="{28A0092B-C50C-407E-A947-70E740481C1C}">
                <a14:useLocalDpi xmlns:a14="http://schemas.microsoft.com/office/drawing/2010/main" val="0"/>
              </a:ext>
            </a:extLst>
          </a:blip>
          <a:srcRect b="2763"/>
          <a:stretch/>
        </p:blipFill>
        <p:spPr>
          <a:xfrm>
            <a:off x="2680106" y="1088330"/>
            <a:ext cx="3783788" cy="5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r>
              <a:rPr lang="en-US" dirty="0" smtClean="0"/>
              <a:t>Genetic and Physiological Factors </a:t>
            </a:r>
            <a:endParaRPr lang="en-US" dirty="0"/>
          </a:p>
        </p:txBody>
      </p:sp>
      <p:sp>
        <p:nvSpPr>
          <p:cNvPr id="8196" name="Rectangle 6"/>
          <p:cNvSpPr>
            <a:spLocks noGrp="1" noChangeArrowheads="1"/>
          </p:cNvSpPr>
          <p:nvPr>
            <p:ph idx="1"/>
          </p:nvPr>
        </p:nvSpPr>
        <p:spPr/>
        <p:txBody>
          <a:bodyPr/>
          <a:lstStyle/>
          <a:p>
            <a:r>
              <a:rPr lang="en-US" dirty="0" smtClean="0"/>
              <a:t>Several factors appear to influence why one person becomes obese and another remains thin, including:</a:t>
            </a:r>
          </a:p>
          <a:p>
            <a:pPr lvl="1"/>
            <a:r>
              <a:rPr lang="en-US" dirty="0" smtClean="0"/>
              <a:t>Body type and genes</a:t>
            </a:r>
          </a:p>
          <a:p>
            <a:pPr lvl="1"/>
            <a:r>
              <a:rPr lang="en-US" dirty="0" smtClean="0"/>
              <a:t>"Thrifty gene" theory</a:t>
            </a:r>
          </a:p>
          <a:p>
            <a:pPr lvl="1"/>
            <a:r>
              <a:rPr lang="en-US" dirty="0" smtClean="0"/>
              <a:t>Metabolic rates </a:t>
            </a:r>
          </a:p>
          <a:p>
            <a:pPr lvl="1"/>
            <a:r>
              <a:rPr lang="en-US" dirty="0" smtClean="0"/>
              <a:t>Hormonal influence: ghrelin and leptin</a:t>
            </a:r>
          </a:p>
          <a:p>
            <a:pPr lvl="1"/>
            <a:r>
              <a:rPr lang="en-US" dirty="0" smtClean="0"/>
              <a:t>Fat cells and predisposition to fatness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a:xfrm>
            <a:off x="0" y="0"/>
            <a:ext cx="9144000" cy="1077218"/>
          </a:xfrm>
        </p:spPr>
        <p:txBody>
          <a:bodyPr/>
          <a:lstStyle/>
          <a:p>
            <a:r>
              <a:rPr lang="en-US" dirty="0" smtClean="0"/>
              <a:t>One Person at Various Stages of </a:t>
            </a:r>
            <a:br>
              <a:rPr lang="en-US" dirty="0" smtClean="0"/>
            </a:br>
            <a:r>
              <a:rPr lang="en-US" dirty="0" smtClean="0"/>
              <a:t>Weight Loss </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8_03_labeled.jpg"/>
          <p:cNvPicPr>
            <a:picLocks noChangeAspect="1"/>
          </p:cNvPicPr>
          <p:nvPr/>
        </p:nvPicPr>
        <p:blipFill rotWithShape="1">
          <a:blip r:embed="rId3">
            <a:extLst>
              <a:ext uri="{28A0092B-C50C-407E-A947-70E740481C1C}">
                <a14:useLocalDpi xmlns:a14="http://schemas.microsoft.com/office/drawing/2010/main" val="0"/>
              </a:ext>
            </a:extLst>
          </a:blip>
          <a:srcRect b="2763"/>
          <a:stretch/>
        </p:blipFill>
        <p:spPr>
          <a:xfrm>
            <a:off x="1861694" y="1137978"/>
            <a:ext cx="5420612" cy="544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p:txBody>
          <a:bodyPr/>
          <a:lstStyle/>
          <a:p>
            <a:r>
              <a:rPr lang="en-US" dirty="0" smtClean="0"/>
              <a:t>Environmental Factors</a:t>
            </a:r>
            <a:endParaRPr lang="en-US" dirty="0"/>
          </a:p>
        </p:txBody>
      </p:sp>
      <p:sp>
        <p:nvSpPr>
          <p:cNvPr id="10244" name="Rectangle 6"/>
          <p:cNvSpPr>
            <a:spLocks noGrp="1" noChangeArrowheads="1"/>
          </p:cNvSpPr>
          <p:nvPr>
            <p:ph idx="1"/>
          </p:nvPr>
        </p:nvSpPr>
        <p:spPr/>
        <p:txBody>
          <a:bodyPr/>
          <a:lstStyle/>
          <a:p>
            <a:r>
              <a:rPr lang="en-US" dirty="0" smtClean="0"/>
              <a:t>We sit more and move less because we use cars and remote controls, have desk jobs, and often spend many hours in front of the computer.</a:t>
            </a:r>
          </a:p>
          <a:p>
            <a:r>
              <a:rPr lang="en-US" dirty="0" smtClean="0"/>
              <a:t>We are bombarded with advertising designed to increase our energy intake in the form of </a:t>
            </a:r>
            <a:br>
              <a:rPr lang="en-US" dirty="0" smtClean="0"/>
            </a:br>
            <a:r>
              <a:rPr lang="en-US" dirty="0" smtClean="0"/>
              <a:t>high-calorie foods.</a:t>
            </a:r>
          </a:p>
          <a:p>
            <a:r>
              <a:rPr lang="en-US" dirty="0" smtClean="0"/>
              <a:t>Prepackaged high-fat meals, fast food, and sugar-laden soft drinks are widespread.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p:txBody>
          <a:bodyPr/>
          <a:lstStyle/>
          <a:p>
            <a:r>
              <a:rPr lang="en-US" dirty="0" smtClean="0"/>
              <a:t>Early Sabotage: A Youthful Start on Obesity</a:t>
            </a:r>
            <a:endParaRPr lang="en-US" dirty="0"/>
          </a:p>
        </p:txBody>
      </p:sp>
      <p:sp>
        <p:nvSpPr>
          <p:cNvPr id="11268" name="Rectangle 7"/>
          <p:cNvSpPr>
            <a:spLocks noGrp="1" noChangeArrowheads="1"/>
          </p:cNvSpPr>
          <p:nvPr>
            <p:ph idx="1"/>
          </p:nvPr>
        </p:nvSpPr>
        <p:spPr/>
        <p:txBody>
          <a:bodyPr/>
          <a:lstStyle/>
          <a:p>
            <a:r>
              <a:rPr lang="en-US" sz="2600" dirty="0" smtClean="0"/>
              <a:t>Today</a:t>
            </a:r>
            <a:r>
              <a:rPr lang="fr-FR" sz="2600" dirty="0" smtClean="0"/>
              <a:t>'</a:t>
            </a:r>
            <a:r>
              <a:rPr lang="en-US" sz="2600" dirty="0" smtClean="0"/>
              <a:t>s youth tend to eat larger portions and, from their earliest years, exercise less than any previous generation.</a:t>
            </a:r>
          </a:p>
          <a:p>
            <a:r>
              <a:rPr lang="en-US" sz="2600" dirty="0" smtClean="0"/>
              <a:t>In addition to environmental, </a:t>
            </a:r>
            <a:br>
              <a:rPr lang="en-US" sz="2600" dirty="0" smtClean="0"/>
            </a:br>
            <a:r>
              <a:rPr lang="en-US" sz="2600" dirty="0" smtClean="0"/>
              <a:t>social, and cultural factors, </a:t>
            </a:r>
            <a:br>
              <a:rPr lang="en-US" sz="2600" dirty="0" smtClean="0"/>
            </a:br>
            <a:r>
              <a:rPr lang="en-US" sz="2600" dirty="0" smtClean="0"/>
              <a:t>epidemiological studies </a:t>
            </a:r>
            <a:br>
              <a:rPr lang="en-US" sz="2600" dirty="0" smtClean="0"/>
            </a:br>
            <a:r>
              <a:rPr lang="en-US" sz="2600" dirty="0" smtClean="0"/>
              <a:t>suggest that maternal </a:t>
            </a:r>
            <a:br>
              <a:rPr lang="en-US" sz="2600" dirty="0" smtClean="0"/>
            </a:br>
            <a:r>
              <a:rPr lang="en-US" sz="2600" dirty="0" smtClean="0"/>
              <a:t>undernutrition, obesity, </a:t>
            </a:r>
            <a:br>
              <a:rPr lang="en-US" sz="2600" dirty="0" smtClean="0"/>
            </a:br>
            <a:r>
              <a:rPr lang="en-US" sz="2600" dirty="0" smtClean="0"/>
              <a:t>and diabetes during gestation </a:t>
            </a:r>
            <a:br>
              <a:rPr lang="en-US" sz="2600" dirty="0" smtClean="0"/>
            </a:br>
            <a:r>
              <a:rPr lang="en-US" sz="2600" dirty="0" smtClean="0"/>
              <a:t>and lactation are also strong </a:t>
            </a:r>
            <a:br>
              <a:rPr lang="en-US" sz="2600" dirty="0" smtClean="0"/>
            </a:br>
            <a:r>
              <a:rPr lang="en-US" sz="2600" dirty="0" smtClean="0"/>
              <a:t>predictors of obesity in children.</a:t>
            </a:r>
            <a:endParaRPr lang="en-US" sz="2600" dirty="0"/>
          </a:p>
        </p:txBody>
      </p:sp>
      <p:sp>
        <p:nvSpPr>
          <p:cNvPr id="30724" name="TextBox 1"/>
          <p:cNvSpPr txBox="1">
            <a:spLocks noChangeArrowheads="1"/>
          </p:cNvSpPr>
          <p:nvPr/>
        </p:nvSpPr>
        <p:spPr bwMode="auto">
          <a:xfrm>
            <a:off x="6629400" y="2590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Insert photo on page 232</a:t>
            </a:r>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9" name="Picture 8" descr="misc_08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836" y="2157817"/>
            <a:ext cx="3756214" cy="3070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889</TotalTime>
  <Words>2632</Words>
  <Application>Microsoft Macintosh PowerPoint</Application>
  <PresentationFormat>On-screen Show (4:3)</PresentationFormat>
  <Paragraphs>197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HA5Lect_template</vt:lpstr>
      <vt:lpstr>Chapter 8:  Reaching and  Maintaining a  Healthy Weight</vt:lpstr>
      <vt:lpstr>Did you PREPARE and did you LEARN?</vt:lpstr>
      <vt:lpstr>Did you PREPARE and did you LEARN?</vt:lpstr>
      <vt:lpstr>Factors Contributing to Overweight and Obesity </vt:lpstr>
      <vt:lpstr>Obesity Trends among U.S. Adults, 1990, 2000, and 2012</vt:lpstr>
      <vt:lpstr>Genetic and Physiological Factors </vt:lpstr>
      <vt:lpstr>One Person at Various Stages of  Weight Loss </vt:lpstr>
      <vt:lpstr>Environmental Factors</vt:lpstr>
      <vt:lpstr>Early Sabotage: A Youthful Start on Obesity</vt:lpstr>
      <vt:lpstr>Potential Negative Health Effects of Overweight and Obesity </vt:lpstr>
      <vt:lpstr>Psychosocial and Economic Factors </vt:lpstr>
      <vt:lpstr>Lifestyle Factors</vt:lpstr>
      <vt:lpstr>Assessing Body Weight and Body Composition</vt:lpstr>
      <vt:lpstr>Overweight and Obesity</vt:lpstr>
      <vt:lpstr>Underweight </vt:lpstr>
      <vt:lpstr>PowerPoint Presentation</vt:lpstr>
      <vt:lpstr>Body Mass Index</vt:lpstr>
      <vt:lpstr>Body Mass Index (BMI)</vt:lpstr>
      <vt:lpstr>Waist Circumference and Ratio Measurements</vt:lpstr>
      <vt:lpstr>Measures of Body Fat</vt:lpstr>
      <vt:lpstr>Overview of Various Body Composition Assessment Methods </vt:lpstr>
      <vt:lpstr>Managing Your Weight</vt:lpstr>
      <vt:lpstr>Avoid Trigger-Happy Eating</vt:lpstr>
      <vt:lpstr>Improving Your Eating Habits</vt:lpstr>
      <vt:lpstr>See It! Video: Keeping It Off</vt:lpstr>
      <vt:lpstr>PowerPoint Presentation</vt:lpstr>
      <vt:lpstr>PowerPoint Presentation</vt:lpstr>
      <vt:lpstr>PowerPoint Presentation</vt:lpstr>
      <vt:lpstr>Understanding Calories and Energy Balance</vt:lpstr>
      <vt:lpstr>Why Should You Care?</vt:lpstr>
      <vt:lpstr>See It! Video: Best Diet Plan Apparently Works</vt:lpstr>
      <vt:lpstr>Including Exercise</vt:lpstr>
      <vt:lpstr>The Concept of Energy Balance</vt:lpstr>
      <vt:lpstr>Keeping Weight Control in Perspective</vt:lpstr>
      <vt:lpstr>Considering Drastic Weight-Loss Measures</vt:lpstr>
      <vt:lpstr>Weight-Loss Surgery Alters the Normal Anatomy of the Stomach </vt:lpstr>
      <vt:lpstr>Activity Break</vt:lpstr>
      <vt:lpstr>Trying to Gain Weight</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Sankar P</cp:lastModifiedBy>
  <cp:revision>124</cp:revision>
  <dcterms:created xsi:type="dcterms:W3CDTF">2007-09-26T05:29:17Z</dcterms:created>
  <dcterms:modified xsi:type="dcterms:W3CDTF">2015-01-29T06:10:34Z</dcterms:modified>
</cp:coreProperties>
</file>