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8"/>
  </p:notesMasterIdLst>
  <p:handoutMasterIdLst>
    <p:handoutMasterId r:id="rId49"/>
  </p:handoutMasterIdLst>
  <p:sldIdLst>
    <p:sldId id="256" r:id="rId2"/>
    <p:sldId id="259" r:id="rId3"/>
    <p:sldId id="260" r:id="rId4"/>
    <p:sldId id="261" r:id="rId5"/>
    <p:sldId id="262" r:id="rId6"/>
    <p:sldId id="263"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304" r:id="rId41"/>
    <p:sldId id="298" r:id="rId42"/>
    <p:sldId id="299" r:id="rId43"/>
    <p:sldId id="300" r:id="rId44"/>
    <p:sldId id="301" r:id="rId45"/>
    <p:sldId id="302" r:id="rId46"/>
    <p:sldId id="303"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C9F"/>
    <a:srgbClr val="E87A4C"/>
    <a:srgbClr val="C8E718"/>
    <a:srgbClr val="478F86"/>
    <a:srgbClr val="DF5647"/>
    <a:srgbClr val="C80A2B"/>
    <a:srgbClr val="BE191F"/>
    <a:srgbClr val="1CA4CC"/>
    <a:srgbClr val="F04F23"/>
    <a:srgbClr val="F570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5" autoAdjust="0"/>
    <p:restoredTop sz="96074" autoAdjust="0"/>
  </p:normalViewPr>
  <p:slideViewPr>
    <p:cSldViewPr snapToGrid="0">
      <p:cViewPr varScale="1">
        <p:scale>
          <a:sx n="134" d="100"/>
          <a:sy n="134" d="100"/>
        </p:scale>
        <p:origin x="-2216" y="-104"/>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23/01/15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Some examples of types of activities include walking briskly, cycling, jogging, fitness classes, and swimming.</a:t>
            </a: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5E8962-013A-F847-844D-E3230C53CCB8}" type="slidenum">
              <a:rPr lang="en-US" sz="1200">
                <a:cs typeface="Arial" charset="0"/>
              </a:rPr>
              <a:pPr/>
              <a:t>22</a:t>
            </a:fld>
            <a:endParaRPr lang="en-US" sz="1200" dirty="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One repetition maximum is the amount of weight that can be lifted in one contraction.</a:t>
            </a:r>
          </a:p>
          <a:p>
            <a:pPr eaLnBrk="1" hangingPunct="1">
              <a:spcBef>
                <a:spcPct val="0"/>
              </a:spcBef>
            </a:pPr>
            <a:r>
              <a:rPr lang="en-US" dirty="0">
                <a:ea typeface="ＭＳ Ｐゴシック" charset="0"/>
              </a:rPr>
              <a:t>For muscular strength, higher intensity and fewer repetitions and sets are required, for example, 2 to 6 repetitions and 1 to 3 sets.</a:t>
            </a:r>
          </a:p>
          <a:p>
            <a:pPr eaLnBrk="1" hangingPunct="1">
              <a:spcBef>
                <a:spcPct val="0"/>
              </a:spcBef>
            </a:pPr>
            <a:r>
              <a:rPr lang="en-US" dirty="0">
                <a:ea typeface="ＭＳ Ｐゴシック" charset="0"/>
              </a:rPr>
              <a:t>Endurance requires 2 to 6 sets with 10 to 15 repetitions in each.</a:t>
            </a:r>
          </a:p>
          <a:p>
            <a:pPr eaLnBrk="1" hangingPunct="1">
              <a:spcBef>
                <a:spcPct val="0"/>
              </a:spcBef>
            </a:pPr>
            <a:r>
              <a:rPr lang="en-US" dirty="0">
                <a:ea typeface="ＭＳ Ｐゴシック" charset="0"/>
              </a:rPr>
              <a:t>Resting for 2 to 3 minutes for multiple joint exercises and 1 to 2 minutes for single joint exercises is key to effective strength training.</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3994E03-6AFC-3440-9081-EBD9F70EB64F}" type="slidenum">
              <a:rPr lang="en-US" sz="1200">
                <a:cs typeface="Arial" charset="0"/>
              </a:rPr>
              <a:pPr/>
              <a:t>25</a:t>
            </a:fld>
            <a:endParaRPr lang="en-US" sz="1200" dirty="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Stretching is best performed after an activity, while the body and muscle groups are warm.</a:t>
            </a: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4A8F85-E6BE-5144-872E-9DA52FDCC233}" type="slidenum">
              <a:rPr lang="en-US" sz="1200">
                <a:cs typeface="Arial" charset="0"/>
              </a:rPr>
              <a:pPr/>
              <a:t>30</a:t>
            </a:fld>
            <a:endParaRPr lang="en-US" sz="1200" dirty="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523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72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34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54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752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rPr>
              <a:t>Please note that no number 3 is included. This encourages students to pick a side and not automatically choose the middle.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If all Americans followed the 2008 guidelines, it is estimated that about one-third of deaths related to coronary heart disease; one-quarter of deaths related to stroke and osteoporosis; one-fifth of deaths related to colon cancer, hypertension, and type 2 diabetes; and one-seventh of deaths related to breast cancer could be prevented.</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3D9D547-C21A-0548-AF85-47BF7E5759C1}" type="slidenum">
              <a:rPr lang="en-US" sz="1200">
                <a:cs typeface="Arial" charset="0"/>
              </a:rPr>
              <a:pPr/>
              <a:t>5</a:t>
            </a:fld>
            <a:endParaRPr lang="en-US" sz="1200"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Metabolic syndrome includes high blood pressure, abdominal obesity, low HDL levels, high triglyceride levels, and impaired glucose tolerance.</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9F29BA-9055-4146-86FD-EDFEB0AF0E91}" type="slidenum">
              <a:rPr lang="en-US" sz="1200">
                <a:cs typeface="Arial" charset="0"/>
              </a:rPr>
              <a:pPr/>
              <a:t>8</a:t>
            </a:fld>
            <a:endParaRPr lang="en-US" sz="1200"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dirty="0" smtClean="0"/>
              <a:t>Click to edit 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lvl1pPr>
          </a:lstStyle>
          <a:p>
            <a:pPr lvl="0"/>
            <a:endParaRPr lang="en-US" noProof="0" dirty="0" smtClean="0"/>
          </a:p>
        </p:txBody>
      </p:sp>
      <p:sp>
        <p:nvSpPr>
          <p:cNvPr id="4113" name="Rectangle 17"/>
          <p:cNvSpPr>
            <a:spLocks noGrp="1" noChangeArrowheads="1"/>
          </p:cNvSpPr>
          <p:nvPr>
            <p:ph type="ftr" sz="quarter" idx="3"/>
          </p:nvPr>
        </p:nvSpPr>
        <p:spPr/>
        <p:txBody>
          <a:bodyPr/>
          <a:lstStyle>
            <a:lvl1pPr>
              <a:defRPr/>
            </a:lvl1pPr>
          </a:lstStyle>
          <a:p>
            <a:r>
              <a:rPr lang="en-GB" dirty="0" smtClean="0"/>
              <a:t>© 2016 Pearson Education, Inc.</a:t>
            </a:r>
            <a:endParaRPr lang="en-GB" dirty="0"/>
          </a:p>
        </p:txBody>
      </p:sp>
      <p:sp>
        <p:nvSpPr>
          <p:cNvPr id="4101" name="Rectangle 5"/>
          <p:cNvSpPr>
            <a:spLocks noChangeArrowheads="1"/>
          </p:cNvSpPr>
          <p:nvPr/>
        </p:nvSpPr>
        <p:spPr bwMode="auto">
          <a:xfrm>
            <a:off x="-6350" y="0"/>
            <a:ext cx="9162288" cy="609600"/>
          </a:xfrm>
          <a:prstGeom prst="rect">
            <a:avLst/>
          </a:prstGeom>
          <a:solidFill>
            <a:srgbClr val="C8E718"/>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tx1"/>
                </a:solidFill>
              </a:rPr>
              <a:t>Chapter </a:t>
            </a:r>
            <a:r>
              <a:rPr lang="en-US" sz="2800" dirty="0" smtClean="0">
                <a:solidFill>
                  <a:schemeClr val="tx1"/>
                </a:solidFill>
              </a:rPr>
              <a:t>9 </a:t>
            </a:r>
            <a:r>
              <a:rPr lang="en-US" sz="2800" dirty="0">
                <a:solidFill>
                  <a:schemeClr val="tx1"/>
                </a:solidFill>
              </a:rPr>
              <a:t>Lecture</a:t>
            </a:r>
          </a:p>
        </p:txBody>
      </p:sp>
      <p:pic>
        <p:nvPicPr>
          <p:cNvPr id="10" name="Picture 9" descr="DONA5483_14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1807" y="608152"/>
            <a:ext cx="4887235" cy="625449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87A4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44C9F"/>
              </a:buClr>
              <a:defRPr/>
            </a:lvl1pPr>
            <a:lvl2pPr marL="800100" indent="-342900">
              <a:buClr>
                <a:srgbClr val="344C9F"/>
              </a:buClr>
              <a:buFont typeface="Arial"/>
              <a:buChar char="•"/>
              <a:defRPr/>
            </a:lvl2pPr>
            <a:lvl3pPr>
              <a:buClr>
                <a:srgbClr val="344C9F"/>
              </a:buClr>
              <a:defRPr/>
            </a:lvl3pPr>
            <a:lvl4pPr>
              <a:buClr>
                <a:srgbClr val="344C9F"/>
              </a:buClr>
              <a:defRPr/>
            </a:lvl4pPr>
            <a:lvl5pPr>
              <a:buClr>
                <a:srgbClr val="344C9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2016 Pearson Education, Inc.</a:t>
            </a:r>
            <a:endParaRPr lang="en-GB" dirty="0"/>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8720" y="0"/>
            <a:ext cx="7955280" cy="579438"/>
          </a:xfrm>
        </p:spPr>
        <p:txBody>
          <a:bodyPr/>
          <a:lstStyle>
            <a:lvl1pPr>
              <a:defRPr>
                <a:solidFill>
                  <a:srgbClr val="E87A4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125" y="1499616"/>
            <a:ext cx="8229600" cy="5106987"/>
          </a:xfrm>
        </p:spPr>
        <p:txBody>
          <a:bodyPr/>
          <a:lstStyle>
            <a:lvl1pPr marL="514350" indent="-514350">
              <a:buClrTx/>
              <a:buFont typeface="+mj-lt"/>
              <a:buAutoNum type="arabicPeriod"/>
              <a:defRPr/>
            </a:lvl1pPr>
            <a:lvl2pPr marL="800100" indent="-342900">
              <a:buClr>
                <a:srgbClr val="344C9F"/>
              </a:buClr>
              <a:buFont typeface="Arial"/>
              <a:buChar char="•"/>
              <a:defRPr/>
            </a:lvl2pPr>
            <a:lvl3pPr>
              <a:buClr>
                <a:srgbClr val="344C9F"/>
              </a:buClr>
              <a:defRPr/>
            </a:lvl3pPr>
            <a:lvl4pPr>
              <a:buClr>
                <a:srgbClr val="344C9F"/>
              </a:buClr>
              <a:defRPr/>
            </a:lvl4pPr>
            <a:lvl5pPr>
              <a:buClr>
                <a:srgbClr val="344C9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7"/>
          <p:cNvSpPr>
            <a:spLocks noGrp="1" noChangeArrowheads="1"/>
          </p:cNvSpPr>
          <p:nvPr>
            <p:ph type="ftr" sz="quarter" idx="3"/>
          </p:nvPr>
        </p:nvSpPr>
        <p:spPr>
          <a:xfrm>
            <a:off x="87313" y="6613525"/>
            <a:ext cx="5399087" cy="179388"/>
          </a:xfrm>
        </p:spPr>
        <p:txBody>
          <a:bodyPr/>
          <a:lstStyle>
            <a:lvl1pPr>
              <a:defRPr/>
            </a:lvl1pPr>
          </a:lstStyle>
          <a:p>
            <a:r>
              <a:rPr lang="en-GB" dirty="0" smtClean="0"/>
              <a:t>© 2016 Pearson Education, Inc.</a:t>
            </a:r>
            <a:endParaRPr lang="en-GB" dirty="0"/>
          </a:p>
        </p:txBody>
      </p:sp>
    </p:spTree>
    <p:extLst>
      <p:ext uri="{BB962C8B-B14F-4D97-AF65-F5344CB8AC3E}">
        <p14:creationId xmlns:p14="http://schemas.microsoft.com/office/powerpoint/2010/main" val="622381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smtClean="0"/>
              <a:t>© 2016 Pearson Education, Inc.</a:t>
            </a:r>
            <a:endParaRPr lang="en-GB" dirty="0"/>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smtClean="0"/>
              <a:t>© 2016 Pearson Education, Inc.</a:t>
            </a:r>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53" r:id="rId4"/>
  </p:sldLayoutIdLst>
  <p:hf sldNum="0" hdr="0" dt="0"/>
  <p:txStyles>
    <p:titleStyle>
      <a:lvl1pPr algn="l" rtl="0" fontAlgn="base">
        <a:spcBef>
          <a:spcPct val="50000"/>
        </a:spcBef>
        <a:spcAft>
          <a:spcPct val="0"/>
        </a:spcAft>
        <a:defRPr sz="3200" b="1">
          <a:solidFill>
            <a:srgbClr val="E87A4C"/>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44C9F"/>
        </a:buClr>
        <a:buFont typeface="Arial"/>
        <a:buChar char="•"/>
        <a:defRPr sz="2800">
          <a:solidFill>
            <a:schemeClr val="tx1"/>
          </a:solidFill>
          <a:latin typeface="+mn-lt"/>
          <a:ea typeface="+mn-ea"/>
          <a:cs typeface="+mn-cs"/>
        </a:defRPr>
      </a:lvl1pPr>
      <a:lvl2pPr marL="800100" indent="-342900" algn="l" rtl="0" fontAlgn="base">
        <a:spcBef>
          <a:spcPct val="20000"/>
        </a:spcBef>
        <a:spcAft>
          <a:spcPct val="0"/>
        </a:spcAft>
        <a:buClr>
          <a:srgbClr val="344C9F"/>
        </a:buClr>
        <a:buFont typeface="Arial"/>
        <a:buChar char="•"/>
        <a:tabLst/>
        <a:defRPr sz="2800">
          <a:solidFill>
            <a:schemeClr val="tx1"/>
          </a:solidFill>
          <a:latin typeface="+mn-lt"/>
          <a:ea typeface="+mn-ea"/>
        </a:defRPr>
      </a:lvl2pPr>
      <a:lvl3pPr marL="1143000" indent="-228600" algn="l" rtl="0" fontAlgn="base">
        <a:spcBef>
          <a:spcPct val="20000"/>
        </a:spcBef>
        <a:spcAft>
          <a:spcPct val="0"/>
        </a:spcAft>
        <a:buClr>
          <a:srgbClr val="344C9F"/>
        </a:buClr>
        <a:buFont typeface="Arial"/>
        <a:buChar char="•"/>
        <a:defRPr sz="2400">
          <a:solidFill>
            <a:schemeClr val="tx1"/>
          </a:solidFill>
          <a:latin typeface="+mn-lt"/>
          <a:ea typeface="+mn-ea"/>
        </a:defRPr>
      </a:lvl3pPr>
      <a:lvl4pPr marL="1600200" indent="-228600" algn="l" rtl="0" fontAlgn="base">
        <a:spcBef>
          <a:spcPct val="20000"/>
        </a:spcBef>
        <a:spcAft>
          <a:spcPct val="0"/>
        </a:spcAft>
        <a:buClr>
          <a:srgbClr val="344C9F"/>
        </a:buClr>
        <a:buFont typeface="Arial"/>
        <a:buChar char="•"/>
        <a:defRPr sz="2000">
          <a:solidFill>
            <a:schemeClr val="tx1"/>
          </a:solidFill>
          <a:latin typeface="+mn-lt"/>
          <a:ea typeface="+mn-ea"/>
        </a:defRPr>
      </a:lvl4pPr>
      <a:lvl5pPr marL="2057400" indent="-228600" algn="l" rtl="0" fontAlgn="base">
        <a:spcBef>
          <a:spcPct val="20000"/>
        </a:spcBef>
        <a:spcAft>
          <a:spcPct val="0"/>
        </a:spcAft>
        <a:buClr>
          <a:srgbClr val="344C9F"/>
        </a:buClr>
        <a:buFont typeface="Arial"/>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hyperlink" Target="file:///\\ussanf-fs-001\..\..\..\Other\02_PPTLecture_LEC\02_psychosocial_health.mov" TargetMode="External"/><Relationship Id="rId4" Type="http://schemas.openxmlformats.org/officeDocument/2006/relationships/image" Target="../media/image15.jpeg"/><Relationship Id="rId5" Type="http://schemas.openxmlformats.org/officeDocument/2006/relationships/hyperlink" Target="beginners_guide_to_yoga.mp4" TargetMode="External"/><Relationship Id="rId6" Type="http://schemas.openxmlformats.org/officeDocument/2006/relationships/image" Target="../media/image16.jpeg"/><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hyperlink" Target="file:///\\ussanf-fs-001\..\..\..\Other\02_PPTLecture_LEC\02_psychosocial_health.mov" TargetMode="External"/><Relationship Id="rId4" Type="http://schemas.openxmlformats.org/officeDocument/2006/relationships/image" Target="../media/image15.jpeg"/><Relationship Id="rId5" Type="http://schemas.openxmlformats.org/officeDocument/2006/relationships/hyperlink" Target="sports_drink_science.mp4" TargetMode="External"/><Relationship Id="rId6" Type="http://schemas.openxmlformats.org/officeDocument/2006/relationships/image" Target="../media/image16.jpeg"/><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2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2397949"/>
            <a:ext cx="3200282" cy="2062103"/>
          </a:xfrm>
        </p:spPr>
        <p:txBody>
          <a:bodyPr/>
          <a:lstStyle/>
          <a:p>
            <a:r>
              <a:rPr lang="en-US" dirty="0" smtClean="0"/>
              <a:t>Chapter 9: </a:t>
            </a:r>
            <a:br>
              <a:rPr lang="en-US" dirty="0" smtClean="0"/>
            </a:br>
            <a:r>
              <a:rPr lang="en-US" dirty="0"/>
              <a:t>Improving Your</a:t>
            </a:r>
            <a:br>
              <a:rPr lang="en-US" dirty="0"/>
            </a:br>
            <a:r>
              <a:rPr lang="en-US" dirty="0"/>
              <a:t>Physical Fitness</a:t>
            </a:r>
          </a:p>
        </p:txBody>
      </p:sp>
      <p:sp>
        <p:nvSpPr>
          <p:cNvPr id="5" name="Rectangle 17"/>
          <p:cNvSpPr>
            <a:spLocks noGrp="1" noChangeArrowheads="1"/>
          </p:cNvSpPr>
          <p:nvPr>
            <p:ph type="ftr" sz="quarter" idx="3"/>
          </p:nvPr>
        </p:nvSpPr>
        <p:spPr/>
        <p:txBody>
          <a:bodyPr/>
          <a:lstStyle/>
          <a:p>
            <a:r>
              <a:rPr lang="en-GB" dirty="0" smtClean="0"/>
              <a:t>© 2016 Pearson Education, Inc.</a:t>
            </a:r>
            <a:endParaRPr lang="en-GB" dirty="0"/>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Grp="1" noChangeArrowheads="1"/>
          </p:cNvSpPr>
          <p:nvPr>
            <p:ph type="title"/>
          </p:nvPr>
        </p:nvSpPr>
        <p:spPr/>
        <p:txBody>
          <a:bodyPr/>
          <a:lstStyle/>
          <a:p>
            <a:pPr eaLnBrk="1" hangingPunct="1">
              <a:defRPr/>
            </a:pPr>
            <a:r>
              <a:rPr lang="en-US" dirty="0">
                <a:latin typeface="Arial" charset="0"/>
                <a:cs typeface="Arial" charset="0"/>
              </a:rPr>
              <a:t>Calories Burned by Different Activities</a:t>
            </a:r>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3" name="Picture 2" descr="figure_09_02_labeled.jpg"/>
          <p:cNvPicPr>
            <a:picLocks noChangeAspect="1"/>
          </p:cNvPicPr>
          <p:nvPr/>
        </p:nvPicPr>
        <p:blipFill rotWithShape="1">
          <a:blip r:embed="rId3">
            <a:extLst>
              <a:ext uri="{28A0092B-C50C-407E-A947-70E740481C1C}">
                <a14:useLocalDpi xmlns:a14="http://schemas.microsoft.com/office/drawing/2010/main" val="0"/>
              </a:ext>
            </a:extLst>
          </a:blip>
          <a:srcRect b="3204"/>
          <a:stretch/>
        </p:blipFill>
        <p:spPr>
          <a:xfrm>
            <a:off x="271272" y="812800"/>
            <a:ext cx="8601456" cy="5051010"/>
          </a:xfrm>
          <a:prstGeom prst="rect">
            <a:avLst/>
          </a:prstGeom>
        </p:spPr>
      </p:pic>
    </p:spTree>
    <p:extLst>
      <p:ext uri="{BB962C8B-B14F-4D97-AF65-F5344CB8AC3E}">
        <p14:creationId xmlns:p14="http://schemas.microsoft.com/office/powerpoint/2010/main" val="2880132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p:txBody>
          <a:bodyPr/>
          <a:lstStyle/>
          <a:p>
            <a:r>
              <a:rPr lang="en-US" dirty="0" smtClean="0"/>
              <a:t>Physical Activity for Fitness</a:t>
            </a:r>
            <a:endParaRPr lang="en-US" dirty="0"/>
          </a:p>
        </p:txBody>
      </p:sp>
      <p:sp>
        <p:nvSpPr>
          <p:cNvPr id="15364" name="Rectangle 4"/>
          <p:cNvSpPr>
            <a:spLocks noGrp="1" noChangeArrowheads="1"/>
          </p:cNvSpPr>
          <p:nvPr>
            <p:ph type="body" idx="1"/>
          </p:nvPr>
        </p:nvSpPr>
        <p:spPr/>
        <p:txBody>
          <a:bodyPr/>
          <a:lstStyle/>
          <a:p>
            <a:r>
              <a:rPr lang="en-US" i="1" dirty="0" smtClean="0"/>
              <a:t>Physical fitness</a:t>
            </a:r>
            <a:r>
              <a:rPr lang="en-US" dirty="0" smtClean="0"/>
              <a:t> refers to attributes that are either health or performance related.</a:t>
            </a:r>
          </a:p>
          <a:p>
            <a:r>
              <a:rPr lang="en-US" dirty="0" smtClean="0"/>
              <a:t>Health-related attributes are cardiorespiratory fitness, muscular strength, muscular endurance, flexibility, and body composition.</a:t>
            </a:r>
          </a:p>
          <a:p>
            <a:r>
              <a:rPr lang="en-US" i="1" dirty="0" smtClean="0"/>
              <a:t>Aerobic capacity</a:t>
            </a:r>
            <a:r>
              <a:rPr lang="en-US" dirty="0" smtClean="0"/>
              <a:t> (or power) refers to the volume of oxygen the muscles consume during exercise.</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9535286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Grp="1" noChangeArrowheads="1"/>
          </p:cNvSpPr>
          <p:nvPr>
            <p:ph type="title"/>
          </p:nvPr>
        </p:nvSpPr>
        <p:spPr/>
        <p:txBody>
          <a:bodyPr/>
          <a:lstStyle/>
          <a:p>
            <a:pPr eaLnBrk="1" hangingPunct="1">
              <a:defRPr/>
            </a:pPr>
            <a:r>
              <a:rPr lang="en-US" dirty="0">
                <a:latin typeface="Arial" charset="0"/>
                <a:cs typeface="Arial" charset="0"/>
              </a:rPr>
              <a:t>Components of Physical Fitness</a:t>
            </a:r>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3" name="Picture 2" descr="figure_09_03_labeled.jpg"/>
          <p:cNvPicPr>
            <a:picLocks noChangeAspect="1"/>
          </p:cNvPicPr>
          <p:nvPr/>
        </p:nvPicPr>
        <p:blipFill rotWithShape="1">
          <a:blip r:embed="rId3">
            <a:extLst>
              <a:ext uri="{28A0092B-C50C-407E-A947-70E740481C1C}">
                <a14:useLocalDpi xmlns:a14="http://schemas.microsoft.com/office/drawing/2010/main" val="0"/>
              </a:ext>
            </a:extLst>
          </a:blip>
          <a:srcRect b="3591"/>
          <a:stretch/>
        </p:blipFill>
        <p:spPr>
          <a:xfrm>
            <a:off x="271272" y="1054100"/>
            <a:ext cx="8601456" cy="4566510"/>
          </a:xfrm>
          <a:prstGeom prst="rect">
            <a:avLst/>
          </a:prstGeom>
        </p:spPr>
      </p:pic>
    </p:spTree>
    <p:extLst>
      <p:ext uri="{BB962C8B-B14F-4D97-AF65-F5344CB8AC3E}">
        <p14:creationId xmlns:p14="http://schemas.microsoft.com/office/powerpoint/2010/main" val="22784917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p:txBody>
          <a:bodyPr/>
          <a:lstStyle/>
          <a:p>
            <a:r>
              <a:rPr lang="en-US" dirty="0" smtClean="0"/>
              <a:t>Physical Activity for Performance</a:t>
            </a:r>
            <a:endParaRPr lang="en-US" dirty="0"/>
          </a:p>
        </p:txBody>
      </p:sp>
      <p:sp>
        <p:nvSpPr>
          <p:cNvPr id="17412" name="Rectangle 4"/>
          <p:cNvSpPr>
            <a:spLocks noGrp="1" noChangeArrowheads="1"/>
          </p:cNvSpPr>
          <p:nvPr>
            <p:ph idx="1"/>
          </p:nvPr>
        </p:nvSpPr>
        <p:spPr/>
        <p:txBody>
          <a:bodyPr/>
          <a:lstStyle/>
          <a:p>
            <a:r>
              <a:rPr lang="en-US" dirty="0" smtClean="0"/>
              <a:t>Athletes engage in specific exercises to increase their speed, power, agility, coordination, and other performance-related attributes.</a:t>
            </a:r>
          </a:p>
          <a:p>
            <a:r>
              <a:rPr lang="en-US" dirty="0" smtClean="0"/>
              <a:t>Recreational exercisers may use interval training to improve their fitness, but performance training is safest for individuals who are already highly fit.</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41515349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p:txBody>
          <a:bodyPr/>
          <a:lstStyle/>
          <a:p>
            <a:r>
              <a:rPr lang="en-US" dirty="0" smtClean="0"/>
              <a:t>Committing to Physical Fitness</a:t>
            </a:r>
            <a:endParaRPr lang="en-US" dirty="0"/>
          </a:p>
        </p:txBody>
      </p:sp>
      <p:sp>
        <p:nvSpPr>
          <p:cNvPr id="18436" name="Rectangle 4"/>
          <p:cNvSpPr>
            <a:spLocks noGrp="1" noChangeArrowheads="1"/>
          </p:cNvSpPr>
          <p:nvPr>
            <p:ph idx="1"/>
          </p:nvPr>
        </p:nvSpPr>
        <p:spPr/>
        <p:txBody>
          <a:bodyPr/>
          <a:lstStyle/>
          <a:p>
            <a:r>
              <a:rPr lang="en-US" dirty="0" smtClean="0"/>
              <a:t>The first step in starting a physical fitness program is to identify your goals.</a:t>
            </a:r>
          </a:p>
          <a:p>
            <a:r>
              <a:rPr lang="en-US" dirty="0" smtClean="0"/>
              <a:t>Then you should consider the obstacles that might get in the way of achieving those goals.</a:t>
            </a:r>
          </a:p>
          <a:p>
            <a:r>
              <a:rPr lang="en-US" dirty="0" smtClean="0"/>
              <a:t>Once you consider these factors, you are ready to create your individual exercise program.</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735686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3" name="Picture 2" descr="table_09_02.jpg"/>
          <p:cNvPicPr>
            <a:picLocks noChangeAspect="1"/>
          </p:cNvPicPr>
          <p:nvPr/>
        </p:nvPicPr>
        <p:blipFill rotWithShape="1">
          <a:blip r:embed="rId3">
            <a:extLst>
              <a:ext uri="{28A0092B-C50C-407E-A947-70E740481C1C}">
                <a14:useLocalDpi xmlns:a14="http://schemas.microsoft.com/office/drawing/2010/main" val="0"/>
              </a:ext>
            </a:extLst>
          </a:blip>
          <a:srcRect b="2528"/>
          <a:stretch/>
        </p:blipFill>
        <p:spPr>
          <a:xfrm>
            <a:off x="855604" y="182664"/>
            <a:ext cx="7432792" cy="6270837"/>
          </a:xfrm>
          <a:prstGeom prst="rect">
            <a:avLst/>
          </a:prstGeom>
        </p:spPr>
      </p:pic>
    </p:spTree>
    <p:extLst>
      <p:ext uri="{BB962C8B-B14F-4D97-AF65-F5344CB8AC3E}">
        <p14:creationId xmlns:p14="http://schemas.microsoft.com/office/powerpoint/2010/main" val="31708231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p:txBody>
          <a:bodyPr/>
          <a:lstStyle/>
          <a:p>
            <a:r>
              <a:rPr lang="en-US" dirty="0" smtClean="0"/>
              <a:t>Incorporating Fitness into Your Life </a:t>
            </a:r>
            <a:endParaRPr lang="en-US" dirty="0"/>
          </a:p>
        </p:txBody>
      </p:sp>
      <p:sp>
        <p:nvSpPr>
          <p:cNvPr id="20484" name="Rectangle 4"/>
          <p:cNvSpPr>
            <a:spLocks noGrp="1" noChangeArrowheads="1"/>
          </p:cNvSpPr>
          <p:nvPr>
            <p:ph type="body" idx="1"/>
          </p:nvPr>
        </p:nvSpPr>
        <p:spPr/>
        <p:txBody>
          <a:bodyPr/>
          <a:lstStyle/>
          <a:p>
            <a:r>
              <a:rPr lang="en-US" dirty="0" smtClean="0"/>
              <a:t>Choose activities that are appropriate for you, that you like doing, and that are convenient.</a:t>
            </a:r>
          </a:p>
          <a:p>
            <a:r>
              <a:rPr lang="en-US" dirty="0" smtClean="0"/>
              <a:t>Choose activities that are suitable for your current fitness level. Start slowly, and then challenge yourself as your physical fitness improves.</a:t>
            </a:r>
          </a:p>
          <a:p>
            <a:r>
              <a:rPr lang="en-US" dirty="0" smtClean="0"/>
              <a:t>Try to make exercise a part of your routine by incorporating it into something you already do, such as getting to class or work.</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497990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3" name="Picture 2" descr="table_09_03_01.jpg"/>
          <p:cNvPicPr>
            <a:picLocks noChangeAspect="1"/>
          </p:cNvPicPr>
          <p:nvPr/>
        </p:nvPicPr>
        <p:blipFill rotWithShape="1">
          <a:blip r:embed="rId3">
            <a:extLst>
              <a:ext uri="{28A0092B-C50C-407E-A947-70E740481C1C}">
                <a14:useLocalDpi xmlns:a14="http://schemas.microsoft.com/office/drawing/2010/main" val="0"/>
              </a:ext>
            </a:extLst>
          </a:blip>
          <a:srcRect b="3207"/>
          <a:stretch/>
        </p:blipFill>
        <p:spPr>
          <a:xfrm>
            <a:off x="400294" y="315424"/>
            <a:ext cx="8343412" cy="6227153"/>
          </a:xfrm>
          <a:prstGeom prst="rect">
            <a:avLst/>
          </a:prstGeom>
        </p:spPr>
      </p:pic>
    </p:spTree>
    <p:extLst>
      <p:ext uri="{BB962C8B-B14F-4D97-AF65-F5344CB8AC3E}">
        <p14:creationId xmlns:p14="http://schemas.microsoft.com/office/powerpoint/2010/main" val="20890626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3" name="Picture 2" descr="table_09_03_02.jpg"/>
          <p:cNvPicPr>
            <a:picLocks noChangeAspect="1"/>
          </p:cNvPicPr>
          <p:nvPr/>
        </p:nvPicPr>
        <p:blipFill rotWithShape="1">
          <a:blip r:embed="rId3">
            <a:extLst>
              <a:ext uri="{28A0092B-C50C-407E-A947-70E740481C1C}">
                <a14:useLocalDpi xmlns:a14="http://schemas.microsoft.com/office/drawing/2010/main" val="0"/>
              </a:ext>
            </a:extLst>
          </a:blip>
          <a:srcRect b="3350"/>
          <a:stretch/>
        </p:blipFill>
        <p:spPr>
          <a:xfrm>
            <a:off x="271272" y="574416"/>
            <a:ext cx="8601456" cy="5709168"/>
          </a:xfrm>
          <a:prstGeom prst="rect">
            <a:avLst/>
          </a:prstGeom>
        </p:spPr>
      </p:pic>
    </p:spTree>
    <p:extLst>
      <p:ext uri="{BB962C8B-B14F-4D97-AF65-F5344CB8AC3E}">
        <p14:creationId xmlns:p14="http://schemas.microsoft.com/office/powerpoint/2010/main" val="39508791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p:txBody>
          <a:bodyPr/>
          <a:lstStyle/>
          <a:p>
            <a:r>
              <a:rPr lang="en-US" dirty="0" smtClean="0"/>
              <a:t>Identifying Your Physical Fitness Goals</a:t>
            </a:r>
            <a:endParaRPr lang="en-US" dirty="0"/>
          </a:p>
        </p:txBody>
      </p:sp>
      <p:sp>
        <p:nvSpPr>
          <p:cNvPr id="23556" name="Rectangle 4"/>
          <p:cNvSpPr>
            <a:spLocks noGrp="1" noChangeArrowheads="1"/>
          </p:cNvSpPr>
          <p:nvPr>
            <p:ph type="body" idx="1"/>
          </p:nvPr>
        </p:nvSpPr>
        <p:spPr/>
        <p:txBody>
          <a:bodyPr/>
          <a:lstStyle/>
          <a:p>
            <a:r>
              <a:rPr lang="en-US" dirty="0" smtClean="0"/>
              <a:t>Do you want to be more physically active and more physically fit?</a:t>
            </a:r>
          </a:p>
          <a:p>
            <a:r>
              <a:rPr lang="en-US" dirty="0" smtClean="0"/>
              <a:t>Are you hoping to improve your health and reduce your risk of chronic disease?</a:t>
            </a:r>
          </a:p>
          <a:p>
            <a:r>
              <a:rPr lang="en-US" dirty="0" smtClean="0"/>
              <a:t>Are you hoping to become better at sports?</a:t>
            </a:r>
          </a:p>
          <a:p>
            <a:r>
              <a:rPr lang="en-US" dirty="0" smtClean="0"/>
              <a:t>Do you want to feel better about your body?</a:t>
            </a:r>
          </a:p>
          <a:p>
            <a:r>
              <a:rPr lang="en-US" dirty="0" smtClean="0"/>
              <a:t>Do you want to manage stress better?</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0955398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p:txBody>
          <a:bodyPr/>
          <a:lstStyle/>
          <a:p>
            <a:r>
              <a:rPr lang="en-US" dirty="0" smtClean="0"/>
              <a:t>Did you </a:t>
            </a:r>
            <a:r>
              <a:rPr lang="en-US" i="1" dirty="0" smtClean="0"/>
              <a:t>PREPARE</a:t>
            </a:r>
            <a:r>
              <a:rPr lang="en-US" dirty="0" smtClean="0"/>
              <a:t> and did you </a:t>
            </a:r>
            <a:r>
              <a:rPr lang="en-US" i="1" dirty="0" smtClean="0"/>
              <a:t>LEARN</a:t>
            </a:r>
            <a:r>
              <a:rPr lang="en-US" dirty="0" smtClean="0"/>
              <a:t>?</a:t>
            </a:r>
            <a:endParaRPr lang="en-US" dirty="0"/>
          </a:p>
        </p:txBody>
      </p:sp>
      <p:sp>
        <p:nvSpPr>
          <p:cNvPr id="16388" name="Rectangle 4"/>
          <p:cNvSpPr>
            <a:spLocks noGrp="1" noChangeArrowheads="1"/>
          </p:cNvSpPr>
          <p:nvPr>
            <p:ph type="body" idx="1"/>
          </p:nvPr>
        </p:nvSpPr>
        <p:spPr/>
        <p:txBody>
          <a:bodyPr/>
          <a:lstStyle/>
          <a:p>
            <a:r>
              <a:rPr lang="en-US" dirty="0" smtClean="0"/>
              <a:t>Describe the health benefits of being physically active.</a:t>
            </a:r>
          </a:p>
          <a:p>
            <a:r>
              <a:rPr lang="en-US" dirty="0" smtClean="0"/>
              <a:t>Distinguish between the physical activity required for health, fitness, and performance.</a:t>
            </a:r>
          </a:p>
          <a:p>
            <a:r>
              <a:rPr lang="en-US" dirty="0" smtClean="0"/>
              <a:t>Identify lifestyle obstacles to physical activity, describe ways to surmount them, and make a commitment to getting physically fit.</a:t>
            </a:r>
          </a:p>
          <a:p>
            <a:r>
              <a:rPr lang="en-US" dirty="0" smtClean="0"/>
              <a:t>Use the FITT guidelines (frequency, intensity, time, and type) to design a fitness program that meets your personal goals.</a:t>
            </a:r>
            <a:endParaRPr lang="en-US" dirty="0"/>
          </a:p>
        </p:txBody>
      </p:sp>
      <p:sp>
        <p:nvSpPr>
          <p:cNvPr id="5" name="Footer Placeholder 4"/>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092646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p:cNvSpPr>
            <a:spLocks noGrp="1" noChangeArrowheads="1"/>
          </p:cNvSpPr>
          <p:nvPr>
            <p:ph type="title"/>
          </p:nvPr>
        </p:nvSpPr>
        <p:spPr>
          <a:xfrm>
            <a:off x="0" y="0"/>
            <a:ext cx="9144000" cy="1077218"/>
          </a:xfrm>
        </p:spPr>
        <p:txBody>
          <a:bodyPr/>
          <a:lstStyle/>
          <a:p>
            <a:r>
              <a:rPr lang="en-US" dirty="0" smtClean="0"/>
              <a:t>Creating Your Own Fitness Program: The FITT Principle</a:t>
            </a:r>
            <a:endParaRPr lang="en-US" dirty="0"/>
          </a:p>
        </p:txBody>
      </p:sp>
      <p:sp>
        <p:nvSpPr>
          <p:cNvPr id="24580" name="Rectangle 6"/>
          <p:cNvSpPr>
            <a:spLocks noGrp="1" noChangeArrowheads="1"/>
          </p:cNvSpPr>
          <p:nvPr>
            <p:ph type="body" idx="1"/>
          </p:nvPr>
        </p:nvSpPr>
        <p:spPr/>
        <p:txBody>
          <a:bodyPr/>
          <a:lstStyle/>
          <a:p>
            <a:r>
              <a:rPr lang="en-US" dirty="0" smtClean="0"/>
              <a:t>FREQUENCY – the number of times you engage in the activity per week</a:t>
            </a:r>
          </a:p>
          <a:p>
            <a:r>
              <a:rPr lang="en-US" dirty="0" smtClean="0"/>
              <a:t>INTENSITY – how hard your workout must be to achieve the desired results</a:t>
            </a:r>
          </a:p>
          <a:p>
            <a:r>
              <a:rPr lang="en-US" dirty="0" smtClean="0"/>
              <a:t>TIME – how many minutes or repetitions of an exercise are required to attain the desired fitness level</a:t>
            </a:r>
          </a:p>
          <a:p>
            <a:r>
              <a:rPr lang="en-US" dirty="0" smtClean="0"/>
              <a:t>TYPE – what kind of exercise should be done</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62757657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Grp="1" noChangeArrowheads="1"/>
          </p:cNvSpPr>
          <p:nvPr>
            <p:ph type="title"/>
          </p:nvPr>
        </p:nvSpPr>
        <p:spPr>
          <a:xfrm>
            <a:off x="0" y="0"/>
            <a:ext cx="9144000" cy="1569660"/>
          </a:xfrm>
        </p:spPr>
        <p:txBody>
          <a:bodyPr/>
          <a:lstStyle/>
          <a:p>
            <a:pPr eaLnBrk="1" hangingPunct="1">
              <a:defRPr/>
            </a:pPr>
            <a:r>
              <a:rPr lang="en-US" dirty="0">
                <a:latin typeface="Arial" charset="0"/>
                <a:cs typeface="Arial" charset="0"/>
              </a:rPr>
              <a:t>The FITT Principle Applied </a:t>
            </a:r>
            <a:r>
              <a:rPr lang="en-US" dirty="0" smtClean="0">
                <a:latin typeface="Arial" charset="0"/>
                <a:cs typeface="Arial" charset="0"/>
              </a:rPr>
              <a:t>to Cardiorespiratory </a:t>
            </a:r>
            <a:r>
              <a:rPr lang="en-US" dirty="0">
                <a:latin typeface="Arial" charset="0"/>
                <a:cs typeface="Arial" charset="0"/>
              </a:rPr>
              <a:t>Fitness, </a:t>
            </a:r>
            <a:r>
              <a:rPr lang="en-US" dirty="0" smtClean="0">
                <a:latin typeface="Arial" charset="0"/>
                <a:cs typeface="Arial" charset="0"/>
              </a:rPr>
              <a:t>Muscular Strength </a:t>
            </a:r>
            <a:r>
              <a:rPr lang="en-US" dirty="0">
                <a:latin typeface="Arial" charset="0"/>
                <a:cs typeface="Arial" charset="0"/>
              </a:rPr>
              <a:t>and Endurance, and Flexibility</a:t>
            </a:r>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3" name="Picture 2" descr="figure_09_04_labeled.jpg"/>
          <p:cNvPicPr>
            <a:picLocks noChangeAspect="1"/>
          </p:cNvPicPr>
          <p:nvPr/>
        </p:nvPicPr>
        <p:blipFill rotWithShape="1">
          <a:blip r:embed="rId3">
            <a:extLst>
              <a:ext uri="{28A0092B-C50C-407E-A947-70E740481C1C}">
                <a14:useLocalDpi xmlns:a14="http://schemas.microsoft.com/office/drawing/2010/main" val="0"/>
              </a:ext>
            </a:extLst>
          </a:blip>
          <a:srcRect b="3093"/>
          <a:stretch/>
        </p:blipFill>
        <p:spPr>
          <a:xfrm>
            <a:off x="1124309" y="1682880"/>
            <a:ext cx="6895382" cy="4811496"/>
          </a:xfrm>
          <a:prstGeom prst="rect">
            <a:avLst/>
          </a:prstGeom>
        </p:spPr>
      </p:pic>
    </p:spTree>
    <p:extLst>
      <p:ext uri="{BB962C8B-B14F-4D97-AF65-F5344CB8AC3E}">
        <p14:creationId xmlns:p14="http://schemas.microsoft.com/office/powerpoint/2010/main" val="16697196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0" y="0"/>
            <a:ext cx="9144000" cy="1077218"/>
          </a:xfrm>
        </p:spPr>
        <p:txBody>
          <a:bodyPr/>
          <a:lstStyle/>
          <a:p>
            <a:r>
              <a:rPr lang="en-US" dirty="0" smtClean="0"/>
              <a:t>The FITT Principle for Cardiorespiratory Fitness</a:t>
            </a:r>
            <a:endParaRPr lang="en-US" dirty="0"/>
          </a:p>
        </p:txBody>
      </p:sp>
      <p:sp>
        <p:nvSpPr>
          <p:cNvPr id="26628" name="Rectangle 4"/>
          <p:cNvSpPr>
            <a:spLocks noGrp="1" noChangeArrowheads="1"/>
          </p:cNvSpPr>
          <p:nvPr>
            <p:ph type="body" idx="1"/>
          </p:nvPr>
        </p:nvSpPr>
        <p:spPr>
          <a:xfrm>
            <a:off x="365125" y="1141413"/>
            <a:ext cx="8454806" cy="5488025"/>
          </a:xfrm>
        </p:spPr>
        <p:txBody>
          <a:bodyPr/>
          <a:lstStyle/>
          <a:p>
            <a:r>
              <a:rPr lang="en-US" dirty="0" smtClean="0"/>
              <a:t>To improve cardiovascular fitness, you must exercise vigorously 3 to 5 days a week.</a:t>
            </a:r>
          </a:p>
          <a:p>
            <a:r>
              <a:rPr lang="en-US" dirty="0" smtClean="0"/>
              <a:t>Intensity can be determined by target heart rate, perceived exertion rate, or the talk test. Intensity should be between 64 and 95 percent of your maximum heart rate.</a:t>
            </a:r>
          </a:p>
          <a:p>
            <a:r>
              <a:rPr lang="en-US" dirty="0" smtClean="0"/>
              <a:t>Exercise should last at least 20 minutes for vigorous activity and 30 minutes for moderate activity.</a:t>
            </a:r>
          </a:p>
          <a:p>
            <a:r>
              <a:rPr lang="en-US" dirty="0" smtClean="0"/>
              <a:t>The type of exercise can include any sort of rhythmic, continuous, or vigorous physical activity that improves cardiorespiratory fitness.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7907769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Grp="1" noChangeArrowheads="1"/>
          </p:cNvSpPr>
          <p:nvPr>
            <p:ph type="title"/>
          </p:nvPr>
        </p:nvSpPr>
        <p:spPr/>
        <p:txBody>
          <a:bodyPr/>
          <a:lstStyle/>
          <a:p>
            <a:pPr eaLnBrk="1" hangingPunct="1">
              <a:defRPr/>
            </a:pPr>
            <a:r>
              <a:rPr lang="en-US" dirty="0">
                <a:latin typeface="Arial" charset="0"/>
                <a:cs typeface="Arial" charset="0"/>
              </a:rPr>
              <a:t>Target Heart Rate Ranges</a:t>
            </a:r>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3" name="Picture 2" descr="figure_09_05_labeled.jpg"/>
          <p:cNvPicPr>
            <a:picLocks noChangeAspect="1"/>
          </p:cNvPicPr>
          <p:nvPr/>
        </p:nvPicPr>
        <p:blipFill rotWithShape="1">
          <a:blip r:embed="rId3">
            <a:extLst>
              <a:ext uri="{28A0092B-C50C-407E-A947-70E740481C1C}">
                <a14:useLocalDpi xmlns:a14="http://schemas.microsoft.com/office/drawing/2010/main" val="0"/>
              </a:ext>
            </a:extLst>
          </a:blip>
          <a:srcRect b="2664"/>
          <a:stretch/>
        </p:blipFill>
        <p:spPr>
          <a:xfrm>
            <a:off x="1385042" y="641285"/>
            <a:ext cx="6373917" cy="5874742"/>
          </a:xfrm>
          <a:prstGeom prst="rect">
            <a:avLst/>
          </a:prstGeom>
        </p:spPr>
      </p:pic>
    </p:spTree>
    <p:extLst>
      <p:ext uri="{BB962C8B-B14F-4D97-AF65-F5344CB8AC3E}">
        <p14:creationId xmlns:p14="http://schemas.microsoft.com/office/powerpoint/2010/main" val="24472847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4"/>
          <p:cNvSpPr>
            <a:spLocks noGrp="1" noChangeArrowheads="1"/>
          </p:cNvSpPr>
          <p:nvPr>
            <p:ph type="title"/>
          </p:nvPr>
        </p:nvSpPr>
        <p:spPr/>
        <p:txBody>
          <a:bodyPr/>
          <a:lstStyle/>
          <a:p>
            <a:pPr eaLnBrk="1" hangingPunct="1">
              <a:defRPr/>
            </a:pPr>
            <a:r>
              <a:rPr lang="en-US" dirty="0">
                <a:latin typeface="Arial" charset="0"/>
                <a:cs typeface="Arial" charset="0"/>
              </a:rPr>
              <a:t>Taking a Pulse</a:t>
            </a:r>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3" name="Picture 2" descr="figure_09_06_labeled.jpg"/>
          <p:cNvPicPr>
            <a:picLocks noChangeAspect="1"/>
          </p:cNvPicPr>
          <p:nvPr/>
        </p:nvPicPr>
        <p:blipFill rotWithShape="1">
          <a:blip r:embed="rId3">
            <a:extLst>
              <a:ext uri="{28A0092B-C50C-407E-A947-70E740481C1C}">
                <a14:useLocalDpi xmlns:a14="http://schemas.microsoft.com/office/drawing/2010/main" val="0"/>
              </a:ext>
            </a:extLst>
          </a:blip>
          <a:srcRect b="3772"/>
          <a:stretch/>
        </p:blipFill>
        <p:spPr>
          <a:xfrm>
            <a:off x="271272" y="927100"/>
            <a:ext cx="8601456" cy="4792591"/>
          </a:xfrm>
          <a:prstGeom prst="rect">
            <a:avLst/>
          </a:prstGeom>
        </p:spPr>
      </p:pic>
    </p:spTree>
    <p:extLst>
      <p:ext uri="{BB962C8B-B14F-4D97-AF65-F5344CB8AC3E}">
        <p14:creationId xmlns:p14="http://schemas.microsoft.com/office/powerpoint/2010/main" val="110331044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a:xfrm>
            <a:off x="0" y="0"/>
            <a:ext cx="9144000" cy="1077218"/>
          </a:xfrm>
        </p:spPr>
        <p:txBody>
          <a:bodyPr/>
          <a:lstStyle/>
          <a:p>
            <a:r>
              <a:rPr lang="en-US" dirty="0" smtClean="0"/>
              <a:t>The FITT Principle for Muscular Strength and Endurance</a:t>
            </a:r>
            <a:endParaRPr lang="en-US" dirty="0"/>
          </a:p>
        </p:txBody>
      </p:sp>
      <p:sp>
        <p:nvSpPr>
          <p:cNvPr id="29700" name="Rectangle 4"/>
          <p:cNvSpPr>
            <a:spLocks noGrp="1" noChangeArrowheads="1"/>
          </p:cNvSpPr>
          <p:nvPr>
            <p:ph type="body" idx="1"/>
          </p:nvPr>
        </p:nvSpPr>
        <p:spPr>
          <a:xfrm>
            <a:off x="365124" y="1141413"/>
            <a:ext cx="8489841" cy="5488863"/>
          </a:xfrm>
        </p:spPr>
        <p:txBody>
          <a:bodyPr/>
          <a:lstStyle/>
          <a:p>
            <a:r>
              <a:rPr lang="en-US" dirty="0" smtClean="0"/>
              <a:t>Performing eight to ten exercises that train major muscle groups 2 to 3 days each week is recommended.</a:t>
            </a:r>
          </a:p>
          <a:p>
            <a:r>
              <a:rPr lang="en-US" dirty="0" smtClean="0"/>
              <a:t>Intensity is determined by resistance loads that are greater than 60 percent of 1 repetition maximum (1 RM), and endurance requires using loads less than 60 percent.</a:t>
            </a:r>
          </a:p>
          <a:p>
            <a:r>
              <a:rPr lang="en-US" dirty="0" smtClean="0"/>
              <a:t>Time is based on the number of sets and repetitions within a set.</a:t>
            </a:r>
          </a:p>
          <a:p>
            <a:r>
              <a:rPr lang="en-US" dirty="0" smtClean="0"/>
              <a:t>Type can involve using your own body weight or devices that provide a fixed, variable, or accommodating load or resistance.</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6465426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3" name="Picture 2" descr="table_09_04.jpg"/>
          <p:cNvPicPr>
            <a:picLocks noChangeAspect="1"/>
          </p:cNvPicPr>
          <p:nvPr/>
        </p:nvPicPr>
        <p:blipFill rotWithShape="1">
          <a:blip r:embed="rId3">
            <a:extLst>
              <a:ext uri="{28A0092B-C50C-407E-A947-70E740481C1C}">
                <a14:useLocalDpi xmlns:a14="http://schemas.microsoft.com/office/drawing/2010/main" val="0"/>
              </a:ext>
            </a:extLst>
          </a:blip>
          <a:srcRect b="3494"/>
          <a:stretch/>
        </p:blipFill>
        <p:spPr>
          <a:xfrm>
            <a:off x="271272" y="876300"/>
            <a:ext cx="8601456" cy="4906443"/>
          </a:xfrm>
          <a:prstGeom prst="rect">
            <a:avLst/>
          </a:prstGeom>
        </p:spPr>
      </p:pic>
    </p:spTree>
    <p:extLst>
      <p:ext uri="{BB962C8B-B14F-4D97-AF65-F5344CB8AC3E}">
        <p14:creationId xmlns:p14="http://schemas.microsoft.com/office/powerpoint/2010/main" val="379056787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p:txBody>
          <a:bodyPr/>
          <a:lstStyle/>
          <a:p>
            <a:r>
              <a:rPr lang="en-US" dirty="0" smtClean="0"/>
              <a:t>The FITT Principle for Flexibility</a:t>
            </a:r>
            <a:endParaRPr lang="en-US" dirty="0"/>
          </a:p>
        </p:txBody>
      </p:sp>
      <p:sp>
        <p:nvSpPr>
          <p:cNvPr id="31748" name="Rectangle 4"/>
          <p:cNvSpPr>
            <a:spLocks noGrp="1" noChangeArrowheads="1"/>
          </p:cNvSpPr>
          <p:nvPr>
            <p:ph type="body" idx="1"/>
          </p:nvPr>
        </p:nvSpPr>
        <p:spPr/>
        <p:txBody>
          <a:bodyPr/>
          <a:lstStyle/>
          <a:p>
            <a:r>
              <a:rPr lang="en-US" dirty="0" smtClean="0"/>
              <a:t>Flexibility exercises should be performed 2 to 3 days each week at a minimum.</a:t>
            </a:r>
          </a:p>
          <a:p>
            <a:r>
              <a:rPr lang="en-US" dirty="0" smtClean="0"/>
              <a:t>Intensity requires that the stretch is held without movement to the point of mild tension.</a:t>
            </a:r>
          </a:p>
          <a:p>
            <a:r>
              <a:rPr lang="en-US" dirty="0" smtClean="0"/>
              <a:t>Stretches should be held for 10 to 30 seconds and repeated two to four times in close succession.</a:t>
            </a:r>
          </a:p>
          <a:p>
            <a:r>
              <a:rPr lang="en-US" dirty="0" smtClean="0"/>
              <a:t>The safest types of exercises for improving flexibility involve static stretching.</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7929417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a:spLocks noGrp="1" noChangeArrowheads="1"/>
          </p:cNvSpPr>
          <p:nvPr>
            <p:ph type="title"/>
          </p:nvPr>
        </p:nvSpPr>
        <p:spPr/>
        <p:txBody>
          <a:bodyPr/>
          <a:lstStyle/>
          <a:p>
            <a:pPr eaLnBrk="1" hangingPunct="1">
              <a:defRPr/>
            </a:pPr>
            <a:r>
              <a:rPr lang="en-US" dirty="0">
                <a:latin typeface="Arial" charset="0"/>
                <a:cs typeface="Arial" charset="0"/>
              </a:rPr>
              <a:t>Stretching Exercises to Improve Flexibility</a:t>
            </a:r>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3" name="Picture 2" descr="figure_09_07_labeled.jpg"/>
          <p:cNvPicPr>
            <a:picLocks noChangeAspect="1"/>
          </p:cNvPicPr>
          <p:nvPr/>
        </p:nvPicPr>
        <p:blipFill rotWithShape="1">
          <a:blip r:embed="rId3">
            <a:extLst>
              <a:ext uri="{28A0092B-C50C-407E-A947-70E740481C1C}">
                <a14:useLocalDpi xmlns:a14="http://schemas.microsoft.com/office/drawing/2010/main" val="0"/>
              </a:ext>
            </a:extLst>
          </a:blip>
          <a:srcRect b="3214"/>
          <a:stretch/>
        </p:blipFill>
        <p:spPr>
          <a:xfrm>
            <a:off x="271272" y="850900"/>
            <a:ext cx="8601456" cy="4967873"/>
          </a:xfrm>
          <a:prstGeom prst="rect">
            <a:avLst/>
          </a:prstGeom>
        </p:spPr>
      </p:pic>
    </p:spTree>
    <p:extLst>
      <p:ext uri="{BB962C8B-B14F-4D97-AF65-F5344CB8AC3E}">
        <p14:creationId xmlns:p14="http://schemas.microsoft.com/office/powerpoint/2010/main" val="4582603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13"/>
          <p:cNvSpPr>
            <a:spLocks noGrp="1" noChangeArrowheads="1"/>
          </p:cNvSpPr>
          <p:nvPr>
            <p:ph type="title"/>
          </p:nvPr>
        </p:nvSpPr>
        <p:spPr>
          <a:xfrm>
            <a:off x="0" y="0"/>
            <a:ext cx="9144000" cy="1077218"/>
          </a:xfrm>
        </p:spPr>
        <p:txBody>
          <a:bodyPr/>
          <a:lstStyle/>
          <a:p>
            <a:r>
              <a:rPr lang="en-US" dirty="0" smtClean="0"/>
              <a:t>Implementing Your Fitness Program: Develop a Progressive Plan</a:t>
            </a:r>
            <a:endParaRPr lang="en-US" dirty="0"/>
          </a:p>
        </p:txBody>
      </p:sp>
      <p:sp>
        <p:nvSpPr>
          <p:cNvPr id="33796" name="Rectangle 14"/>
          <p:cNvSpPr>
            <a:spLocks noGrp="1" noChangeArrowheads="1"/>
          </p:cNvSpPr>
          <p:nvPr>
            <p:ph type="body" idx="1"/>
          </p:nvPr>
        </p:nvSpPr>
        <p:spPr/>
        <p:txBody>
          <a:bodyPr/>
          <a:lstStyle/>
          <a:p>
            <a:r>
              <a:rPr lang="en-US" dirty="0" smtClean="0"/>
              <a:t>As fitness improves, adjustments must be made to the frequency, intensity, time, and type of exercise.</a:t>
            </a:r>
          </a:p>
          <a:p>
            <a:r>
              <a:rPr lang="en-US" dirty="0" smtClean="0"/>
              <a:t>In addition, reevaluate your overall fitness goals and action plan monthly.</a:t>
            </a:r>
          </a:p>
          <a:p>
            <a:r>
              <a:rPr lang="en-US" dirty="0" smtClean="0"/>
              <a:t>Do not put your greatest effort into getting started and then allow your effort to dwindle once you are in the action phase.</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8290630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p:txBody>
          <a:bodyPr/>
          <a:lstStyle/>
          <a:p>
            <a:r>
              <a:rPr lang="en-US" dirty="0" smtClean="0"/>
              <a:t>Did you </a:t>
            </a:r>
            <a:r>
              <a:rPr lang="en-US" i="1" dirty="0" smtClean="0"/>
              <a:t>PREPARE</a:t>
            </a:r>
            <a:r>
              <a:rPr lang="en-US" dirty="0" smtClean="0"/>
              <a:t> and did you </a:t>
            </a:r>
            <a:r>
              <a:rPr lang="en-US" i="1" dirty="0" smtClean="0"/>
              <a:t>LEARN</a:t>
            </a:r>
            <a:r>
              <a:rPr lang="en-US" dirty="0" smtClean="0"/>
              <a:t>?</a:t>
            </a:r>
            <a:endParaRPr lang="en-US" dirty="0"/>
          </a:p>
        </p:txBody>
      </p:sp>
      <p:sp>
        <p:nvSpPr>
          <p:cNvPr id="18436" name="Rectangle 4"/>
          <p:cNvSpPr>
            <a:spLocks noGrp="1" noChangeArrowheads="1"/>
          </p:cNvSpPr>
          <p:nvPr>
            <p:ph type="body" idx="1"/>
          </p:nvPr>
        </p:nvSpPr>
        <p:spPr/>
        <p:txBody>
          <a:bodyPr/>
          <a:lstStyle/>
          <a:p>
            <a:r>
              <a:rPr lang="en-US" dirty="0" smtClean="0"/>
              <a:t>Devise a plan to implement your safe and effective fitness program.</a:t>
            </a:r>
          </a:p>
          <a:p>
            <a:r>
              <a:rPr lang="en-US" dirty="0" smtClean="0"/>
              <a:t>Describe optimal foods and fluids consumption recommendations for exercise and recovery.</a:t>
            </a:r>
          </a:p>
          <a:p>
            <a:r>
              <a:rPr lang="en-US" dirty="0" smtClean="0"/>
              <a:t>Explain how to prevent and treat common exercise injuries.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488191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title"/>
          </p:nvPr>
        </p:nvSpPr>
        <p:spPr/>
        <p:txBody>
          <a:bodyPr/>
          <a:lstStyle/>
          <a:p>
            <a:r>
              <a:rPr lang="en-US" dirty="0" smtClean="0"/>
              <a:t>Design Your Exercise Session</a:t>
            </a:r>
            <a:endParaRPr lang="en-US" dirty="0"/>
          </a:p>
        </p:txBody>
      </p:sp>
      <p:sp>
        <p:nvSpPr>
          <p:cNvPr id="34820" name="Rectangle 4"/>
          <p:cNvSpPr>
            <a:spLocks noGrp="1" noChangeArrowheads="1"/>
          </p:cNvSpPr>
          <p:nvPr>
            <p:ph type="body" idx="1"/>
          </p:nvPr>
        </p:nvSpPr>
        <p:spPr/>
        <p:txBody>
          <a:bodyPr/>
          <a:lstStyle/>
          <a:p>
            <a:r>
              <a:rPr lang="en-US" dirty="0" smtClean="0"/>
              <a:t>A warm-up generally involves large body movements followed by light stretching of the muscle groups to be used. It usually lasts about 5 to 15 minutes.</a:t>
            </a:r>
          </a:p>
          <a:p>
            <a:r>
              <a:rPr lang="en-US" dirty="0" smtClean="0"/>
              <a:t>Cardiorespiratory and/or resistance training is the next stage of your workout. This stage should last 20 to 30 minutes.</a:t>
            </a:r>
          </a:p>
          <a:p>
            <a:r>
              <a:rPr lang="en-US" dirty="0" smtClean="0"/>
              <a:t>A cool-down generally includes 5 to 10 minutes of moderate- to low-intensity movement followed by 10 minutes of stretching exercises.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57203965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3"/>
          <p:cNvSpPr>
            <a:spLocks noGrp="1" noChangeArrowheads="1"/>
          </p:cNvSpPr>
          <p:nvPr>
            <p:ph type="title"/>
          </p:nvPr>
        </p:nvSpPr>
        <p:spPr/>
        <p:txBody>
          <a:bodyPr/>
          <a:lstStyle/>
          <a:p>
            <a:r>
              <a:rPr lang="en-US" dirty="0" smtClean="0"/>
              <a:t>Explore Fitness Activities</a:t>
            </a:r>
            <a:endParaRPr lang="en-US" dirty="0"/>
          </a:p>
        </p:txBody>
      </p:sp>
      <p:sp>
        <p:nvSpPr>
          <p:cNvPr id="35844" name="Rectangle 14"/>
          <p:cNvSpPr>
            <a:spLocks noGrp="1" noChangeArrowheads="1"/>
          </p:cNvSpPr>
          <p:nvPr>
            <p:ph type="body" idx="1"/>
          </p:nvPr>
        </p:nvSpPr>
        <p:spPr/>
        <p:txBody>
          <a:bodyPr/>
          <a:lstStyle/>
          <a:p>
            <a:r>
              <a:rPr lang="en-US" dirty="0" smtClean="0"/>
              <a:t>Yoga, tai chi, and Pilates have the potential to improve muscular strength and endurance, particularly to core strength, flexibility, balance, coordination, and agility.</a:t>
            </a:r>
          </a:p>
          <a:p>
            <a:r>
              <a:rPr lang="en-US" dirty="0" smtClean="0"/>
              <a:t>Some people view these activities as strongly connected to the development of their spiritual health.</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47099438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5"/>
          <p:cNvSpPr>
            <a:spLocks noGrp="1" noChangeArrowheads="1"/>
          </p:cNvSpPr>
          <p:nvPr>
            <p:ph type="title"/>
          </p:nvPr>
        </p:nvSpPr>
        <p:spPr/>
        <p:txBody>
          <a:bodyPr/>
          <a:lstStyle/>
          <a:p>
            <a:r>
              <a:rPr lang="en-US" dirty="0" smtClean="0"/>
              <a:t>Why Is Core Strength Training Important?</a:t>
            </a:r>
            <a:endParaRPr lang="en-US" dirty="0"/>
          </a:p>
        </p:txBody>
      </p:sp>
      <p:sp>
        <p:nvSpPr>
          <p:cNvPr id="11" name="Content Placeholder 10"/>
          <p:cNvSpPr>
            <a:spLocks noGrp="1"/>
          </p:cNvSpPr>
          <p:nvPr>
            <p:ph idx="1"/>
          </p:nvPr>
        </p:nvSpPr>
        <p:spPr/>
        <p:txBody>
          <a:bodyPr/>
          <a:lstStyle/>
          <a:p>
            <a:r>
              <a:rPr lang="en-US" dirty="0" smtClean="0"/>
              <a:t>Your core muscles are essential for supporting your spine in everything you do—from standing to sitting; from dancing to playing basketball.</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12" name="Picture 11" descr="misc_09_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038" y="2705705"/>
            <a:ext cx="3213925" cy="3743844"/>
          </a:xfrm>
          <a:prstGeom prst="rect">
            <a:avLst/>
          </a:prstGeom>
        </p:spPr>
      </p:pic>
    </p:spTree>
    <p:extLst>
      <p:ext uri="{BB962C8B-B14F-4D97-AF65-F5344CB8AC3E}">
        <p14:creationId xmlns:p14="http://schemas.microsoft.com/office/powerpoint/2010/main" val="104345561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Grp="1" noChangeArrowheads="1"/>
          </p:cNvSpPr>
          <p:nvPr>
            <p:ph type="title"/>
          </p:nvPr>
        </p:nvSpPr>
        <p:spPr/>
        <p:txBody>
          <a:bodyPr/>
          <a:lstStyle/>
          <a:p>
            <a:r>
              <a:rPr lang="en-US" dirty="0" smtClean="0"/>
              <a:t>Yoga</a:t>
            </a:r>
            <a:endParaRPr lang="en-US" dirty="0"/>
          </a:p>
        </p:txBody>
      </p:sp>
      <p:sp>
        <p:nvSpPr>
          <p:cNvPr id="37892" name="Rectangle 6"/>
          <p:cNvSpPr>
            <a:spLocks noGrp="1" noChangeArrowheads="1"/>
          </p:cNvSpPr>
          <p:nvPr>
            <p:ph type="body" idx="1"/>
          </p:nvPr>
        </p:nvSpPr>
        <p:spPr/>
        <p:txBody>
          <a:bodyPr/>
          <a:lstStyle/>
          <a:p>
            <a:r>
              <a:rPr lang="en-US" dirty="0" smtClean="0"/>
              <a:t>Yoga focuses attention on controlled breathing as well as physical exercises; it also incorporates a complex array of static stretching exercises.</a:t>
            </a:r>
          </a:p>
          <a:p>
            <a:r>
              <a:rPr lang="en-US" dirty="0" smtClean="0"/>
              <a:t>Some forms are more meditative; other forms are more athletic.</a:t>
            </a:r>
          </a:p>
          <a:p>
            <a:r>
              <a:rPr lang="en-US" dirty="0" smtClean="0"/>
              <a:t>Hot yoga, or Bikram yoga, is performed in rooms heated to 105 degrees.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773716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5" descr="ABCNewswht7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80" y="71438"/>
            <a:ext cx="12477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9" descr="PlayVideo-01">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042" y="476250"/>
            <a:ext cx="12557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5"/>
          <p:cNvSpPr>
            <a:spLocks noGrp="1" noChangeArrowheads="1"/>
          </p:cNvSpPr>
          <p:nvPr>
            <p:ph type="title"/>
          </p:nvPr>
        </p:nvSpPr>
        <p:spPr>
          <a:xfrm>
            <a:off x="1188720" y="0"/>
            <a:ext cx="7955280" cy="1077218"/>
          </a:xfrm>
        </p:spPr>
        <p:txBody>
          <a:bodyPr/>
          <a:lstStyle/>
          <a:p>
            <a:r>
              <a:rPr lang="en-US" dirty="0"/>
              <a:t>See It! Video: </a:t>
            </a:r>
            <a:r>
              <a:rPr lang="en-US" dirty="0" smtClean="0"/>
              <a:t>Beginner</a:t>
            </a:r>
            <a:r>
              <a:rPr lang="fr-FR" dirty="0" smtClean="0"/>
              <a:t>'</a:t>
            </a:r>
            <a:r>
              <a:rPr lang="en-US" dirty="0" smtClean="0"/>
              <a:t>s </a:t>
            </a:r>
            <a:r>
              <a:rPr lang="en-US" dirty="0"/>
              <a:t>Guide to Yoga</a:t>
            </a:r>
            <a:endParaRPr lang="en-US" dirty="0"/>
          </a:p>
        </p:txBody>
      </p:sp>
      <p:sp>
        <p:nvSpPr>
          <p:cNvPr id="39942" name="Rectangle 6"/>
          <p:cNvSpPr>
            <a:spLocks noGrp="1" noChangeArrowheads="1"/>
          </p:cNvSpPr>
          <p:nvPr>
            <p:ph idx="1"/>
          </p:nvPr>
        </p:nvSpPr>
        <p:spPr/>
        <p:txBody>
          <a:bodyPr/>
          <a:lstStyle/>
          <a:p>
            <a:pPr marL="0" indent="0">
              <a:buNone/>
            </a:pPr>
            <a:r>
              <a:rPr lang="en-US" sz="2200" b="1" dirty="0"/>
              <a:t>Discussion Questions</a:t>
            </a:r>
          </a:p>
          <a:p>
            <a:r>
              <a:rPr lang="en-US" sz="2200" dirty="0" smtClean="0"/>
              <a:t>What </a:t>
            </a:r>
            <a:r>
              <a:rPr lang="en-US" sz="2200" dirty="0"/>
              <a:t>are the physiological, physical, and mental benefits of yoga? Which style of yoga is beneficial for those who want to maximize the mental benefits of yoga? What style is beneficial for those who want to maximize weight loss?</a:t>
            </a:r>
          </a:p>
          <a:p>
            <a:r>
              <a:rPr lang="en-US" sz="2200" dirty="0" smtClean="0"/>
              <a:t>How </a:t>
            </a:r>
            <a:r>
              <a:rPr lang="en-US" sz="2200" dirty="0"/>
              <a:t>do you choose the best way to practice yoga if you are a beginner? Discuss the benefits and barriers to the three modes of instruction: 1) group instruction; 2) private instruction; 3) DVD instruction.</a:t>
            </a:r>
          </a:p>
          <a:p>
            <a:r>
              <a:rPr lang="en-US" sz="2200" dirty="0" smtClean="0"/>
              <a:t>How </a:t>
            </a:r>
            <a:r>
              <a:rPr lang="en-US" sz="2200" dirty="0"/>
              <a:t>do you determine if yoga is the type of exercise you should pursue based on your fitness goals? How do you determine which style of yoga (power, iyengar, hatha, kudalini) is right for you?</a:t>
            </a:r>
            <a:endParaRPr lang="en-US" sz="2200" dirty="0"/>
          </a:p>
        </p:txBody>
      </p:sp>
      <p:sp>
        <p:nvSpPr>
          <p:cNvPr id="2" name="Footer Placeholder 1"/>
          <p:cNvSpPr>
            <a:spLocks noGrp="1"/>
          </p:cNvSpPr>
          <p:nvPr>
            <p:ph type="ftr" sz="quarter" idx="3"/>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424931204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p:txBody>
          <a:bodyPr/>
          <a:lstStyle/>
          <a:p>
            <a:r>
              <a:rPr lang="en-US" dirty="0" smtClean="0"/>
              <a:t>Tai Chi</a:t>
            </a:r>
            <a:endParaRPr lang="en-US" dirty="0"/>
          </a:p>
        </p:txBody>
      </p:sp>
      <p:sp>
        <p:nvSpPr>
          <p:cNvPr id="40964" name="Rectangle 4"/>
          <p:cNvSpPr>
            <a:spLocks noGrp="1" noChangeArrowheads="1"/>
          </p:cNvSpPr>
          <p:nvPr>
            <p:ph type="body" idx="1"/>
          </p:nvPr>
        </p:nvSpPr>
        <p:spPr/>
        <p:txBody>
          <a:bodyPr/>
          <a:lstStyle/>
          <a:p>
            <a:r>
              <a:rPr lang="en-US" dirty="0" smtClean="0"/>
              <a:t>Tai chi combines stretching, balance, muscular endurance, coordination, and meditation.</a:t>
            </a:r>
          </a:p>
          <a:p>
            <a:r>
              <a:rPr lang="en-US" dirty="0" smtClean="0"/>
              <a:t>It is based on Qigong, a Taoist philosophy dedicated to spiritual growth and good health.</a:t>
            </a:r>
          </a:p>
          <a:p>
            <a:r>
              <a:rPr lang="en-US" dirty="0" smtClean="0"/>
              <a:t>Tai chi is a series of positions called forms, which are performed continuously.</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46494595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6"/>
          <p:cNvSpPr>
            <a:spLocks noGrp="1" noChangeArrowheads="1"/>
          </p:cNvSpPr>
          <p:nvPr>
            <p:ph type="title"/>
          </p:nvPr>
        </p:nvSpPr>
        <p:spPr/>
        <p:txBody>
          <a:bodyPr/>
          <a:lstStyle/>
          <a:p>
            <a:r>
              <a:rPr lang="en-US" dirty="0" smtClean="0"/>
              <a:t>Tai Chi</a:t>
            </a:r>
            <a:endParaRPr lang="en-US" dirty="0"/>
          </a:p>
        </p:txBody>
      </p:sp>
      <p:sp>
        <p:nvSpPr>
          <p:cNvPr id="6" name="Content Placeholder 5"/>
          <p:cNvSpPr>
            <a:spLocks noGrp="1"/>
          </p:cNvSpPr>
          <p:nvPr>
            <p:ph idx="1"/>
          </p:nvPr>
        </p:nvSpPr>
        <p:spPr/>
        <p:txBody>
          <a:bodyPr/>
          <a:lstStyle/>
          <a:p>
            <a:r>
              <a:rPr lang="en-US" dirty="0" smtClean="0"/>
              <a:t>Tai chi and other styles of exercise that strengthen core body muscles can also enhance flexibility and help lower stress levels.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7" name="Picture 6" descr="misc_09_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1587" y="2666791"/>
            <a:ext cx="5340827" cy="3769995"/>
          </a:xfrm>
          <a:prstGeom prst="rect">
            <a:avLst/>
          </a:prstGeom>
        </p:spPr>
      </p:pic>
    </p:spTree>
    <p:extLst>
      <p:ext uri="{BB962C8B-B14F-4D97-AF65-F5344CB8AC3E}">
        <p14:creationId xmlns:p14="http://schemas.microsoft.com/office/powerpoint/2010/main" val="259523428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5"/>
          <p:cNvSpPr>
            <a:spLocks noGrp="1" noChangeArrowheads="1"/>
          </p:cNvSpPr>
          <p:nvPr>
            <p:ph type="title"/>
          </p:nvPr>
        </p:nvSpPr>
        <p:spPr/>
        <p:txBody>
          <a:bodyPr/>
          <a:lstStyle/>
          <a:p>
            <a:r>
              <a:rPr lang="en-US" dirty="0" smtClean="0"/>
              <a:t>Pilates</a:t>
            </a:r>
            <a:endParaRPr lang="en-US" dirty="0"/>
          </a:p>
        </p:txBody>
      </p:sp>
      <p:sp>
        <p:nvSpPr>
          <p:cNvPr id="43012" name="Rectangle 6"/>
          <p:cNvSpPr>
            <a:spLocks noGrp="1" noChangeArrowheads="1"/>
          </p:cNvSpPr>
          <p:nvPr>
            <p:ph type="body" idx="1"/>
          </p:nvPr>
        </p:nvSpPr>
        <p:spPr/>
        <p:txBody>
          <a:bodyPr/>
          <a:lstStyle/>
          <a:p>
            <a:r>
              <a:rPr lang="en-US" dirty="0" smtClean="0"/>
              <a:t>Pilates was developed in 1926 by Joseph Pilates. This exercise form combines stretching with movement against resistance, frequently aided by tension springs or heavy rubber bands.</a:t>
            </a:r>
          </a:p>
          <a:p>
            <a:r>
              <a:rPr lang="en-US" dirty="0" smtClean="0"/>
              <a:t>It improves flexibility, coordination, core strength, muscle tone, and economy of motion.</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03521622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p:nvPr>
        </p:nvSpPr>
        <p:spPr/>
        <p:txBody>
          <a:bodyPr/>
          <a:lstStyle/>
          <a:p>
            <a:pPr eaLnBrk="1" hangingPunct="1">
              <a:defRPr/>
            </a:pPr>
            <a:r>
              <a:rPr lang="en-US" dirty="0">
                <a:latin typeface="Arial" charset="0"/>
                <a:cs typeface="Arial" charset="0"/>
              </a:rPr>
              <a:t>Taking in Proper Nutrition for Exercise</a:t>
            </a:r>
          </a:p>
        </p:txBody>
      </p:sp>
      <p:sp>
        <p:nvSpPr>
          <p:cNvPr id="44036" name="Rectangle 4"/>
          <p:cNvSpPr>
            <a:spLocks noGrp="1" noChangeArrowheads="1"/>
          </p:cNvSpPr>
          <p:nvPr>
            <p:ph type="body" idx="1"/>
          </p:nvPr>
        </p:nvSpPr>
        <p:spPr/>
        <p:txBody>
          <a:bodyPr/>
          <a:lstStyle/>
          <a:p>
            <a:pPr eaLnBrk="1" hangingPunct="1">
              <a:defRPr/>
            </a:pPr>
            <a:r>
              <a:rPr lang="en-US" dirty="0">
                <a:latin typeface="Arial" charset="0"/>
                <a:cs typeface="+mn-cs"/>
              </a:rPr>
              <a:t>Eat enough carbohydrates and consume larger meals at least three to fours hours before you begin exercising</a:t>
            </a:r>
            <a:r>
              <a:rPr lang="en-US" dirty="0" smtClean="0">
                <a:latin typeface="Arial" charset="0"/>
                <a:cs typeface="+mn-cs"/>
              </a:rPr>
              <a:t>.</a:t>
            </a:r>
            <a:endParaRPr lang="en-US" dirty="0">
              <a:latin typeface="Arial" charset="0"/>
              <a:cs typeface="+mn-cs"/>
            </a:endParaRPr>
          </a:p>
          <a:p>
            <a:pPr eaLnBrk="1" hangingPunct="1">
              <a:defRPr/>
            </a:pPr>
            <a:r>
              <a:rPr lang="en-US" dirty="0">
                <a:latin typeface="Arial" charset="0"/>
                <a:cs typeface="+mn-cs"/>
              </a:rPr>
              <a:t>Follow the recommendations in the MyPlate Plan for best results</a:t>
            </a:r>
            <a:r>
              <a:rPr lang="en-US" dirty="0" smtClean="0">
                <a:latin typeface="Arial" charset="0"/>
                <a:cs typeface="+mn-cs"/>
              </a:rPr>
              <a:t>.</a:t>
            </a:r>
            <a:endParaRPr lang="en-US" dirty="0">
              <a:latin typeface="Arial" charset="0"/>
              <a:cs typeface="+mn-cs"/>
            </a:endParaRPr>
          </a:p>
          <a:p>
            <a:pPr eaLnBrk="1" hangingPunct="1">
              <a:defRPr/>
            </a:pPr>
            <a:r>
              <a:rPr lang="en-US" dirty="0">
                <a:latin typeface="Arial" charset="0"/>
                <a:cs typeface="+mn-cs"/>
              </a:rPr>
              <a:t>Staying hydrated is also crucial for active individuals in order to maintain a healthy, fully functional body</a:t>
            </a:r>
            <a:r>
              <a:rPr lang="en-US" dirty="0" smtClean="0">
                <a:latin typeface="Arial" charset="0"/>
                <a:cs typeface="+mn-cs"/>
              </a:rPr>
              <a:t>.</a:t>
            </a:r>
            <a:endParaRPr lang="en-US" dirty="0">
              <a:latin typeface="Arial" charset="0"/>
              <a:cs typeface="+mn-cs"/>
            </a:endParaRPr>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61832621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7"/>
          <p:cNvSpPr>
            <a:spLocks noGrp="1" noChangeArrowheads="1"/>
          </p:cNvSpPr>
          <p:nvPr>
            <p:ph type="title"/>
          </p:nvPr>
        </p:nvSpPr>
        <p:spPr/>
        <p:txBody>
          <a:bodyPr/>
          <a:lstStyle/>
          <a:p>
            <a:r>
              <a:rPr lang="en-US" dirty="0" smtClean="0"/>
              <a:t>How Much Do I Need to Drink?</a:t>
            </a:r>
            <a:endParaRPr lang="en-US" dirty="0"/>
          </a:p>
        </p:txBody>
      </p:sp>
      <p:sp>
        <p:nvSpPr>
          <p:cNvPr id="11" name="Content Placeholder 10"/>
          <p:cNvSpPr>
            <a:spLocks noGrp="1"/>
          </p:cNvSpPr>
          <p:nvPr>
            <p:ph sz="half" idx="1"/>
          </p:nvPr>
        </p:nvSpPr>
        <p:spPr>
          <a:xfrm>
            <a:off x="365125" y="1141413"/>
            <a:ext cx="4038600" cy="5106987"/>
          </a:xfrm>
        </p:spPr>
        <p:txBody>
          <a:bodyPr/>
          <a:lstStyle/>
          <a:p>
            <a:r>
              <a:rPr lang="en-US" sz="2400" dirty="0" smtClean="0"/>
              <a:t>The American College of Sports Medicine and the National Athletic </a:t>
            </a:r>
            <a:r>
              <a:rPr lang="en-US" sz="2400" dirty="0" smtClean="0"/>
              <a:t>Trainers</a:t>
            </a:r>
            <a:r>
              <a:rPr lang="fr-FR" sz="2400" dirty="0" smtClean="0"/>
              <a:t>'</a:t>
            </a:r>
            <a:r>
              <a:rPr lang="en-US" sz="2400" dirty="0" smtClean="0"/>
              <a:t> </a:t>
            </a:r>
            <a:r>
              <a:rPr lang="en-US" sz="2400" dirty="0" smtClean="0"/>
              <a:t>Association recommend consuming 14 to 22 ounces of fluid several hours prior to exercise and about 6 to 12 ounces per 15 to 20 minutes during—assuming you are sweating. </a:t>
            </a:r>
            <a:endParaRPr lang="en-US" sz="2400"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12" name="Picture 11" descr="misc_09_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9667" y="1141413"/>
            <a:ext cx="3347992" cy="4983056"/>
          </a:xfrm>
          <a:prstGeom prst="rect">
            <a:avLst/>
          </a:prstGeom>
        </p:spPr>
      </p:pic>
    </p:spTree>
    <p:extLst>
      <p:ext uri="{BB962C8B-B14F-4D97-AF65-F5344CB8AC3E}">
        <p14:creationId xmlns:p14="http://schemas.microsoft.com/office/powerpoint/2010/main" val="13613545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0" y="0"/>
            <a:ext cx="9144000" cy="1077218"/>
          </a:xfrm>
        </p:spPr>
        <p:txBody>
          <a:bodyPr/>
          <a:lstStyle/>
          <a:p>
            <a:r>
              <a:rPr lang="en-US" dirty="0" smtClean="0"/>
              <a:t>Using Physical Activity for Health, Fitness,</a:t>
            </a:r>
            <a:br>
              <a:rPr lang="en-US" dirty="0" smtClean="0"/>
            </a:br>
            <a:r>
              <a:rPr lang="en-US" dirty="0" smtClean="0"/>
              <a:t>and Performance</a:t>
            </a:r>
            <a:endParaRPr lang="en-US" dirty="0"/>
          </a:p>
        </p:txBody>
      </p:sp>
      <p:sp>
        <p:nvSpPr>
          <p:cNvPr id="6148" name="Rectangle 4"/>
          <p:cNvSpPr>
            <a:spLocks noGrp="1" noChangeArrowheads="1"/>
          </p:cNvSpPr>
          <p:nvPr>
            <p:ph type="body" idx="1"/>
          </p:nvPr>
        </p:nvSpPr>
        <p:spPr/>
        <p:txBody>
          <a:bodyPr/>
          <a:lstStyle/>
          <a:p>
            <a:r>
              <a:rPr lang="en-US" dirty="0" smtClean="0"/>
              <a:t>Inactivity has been linked to the high incidence of obesity, type 2 diabetes, and other chronic physical and mental health diseases.</a:t>
            </a:r>
          </a:p>
          <a:p>
            <a:r>
              <a:rPr lang="en-US" dirty="0" smtClean="0"/>
              <a:t>Approximately 23.1 percent of American adults do not engage in leisure-time physical activity.</a:t>
            </a:r>
          </a:p>
          <a:p>
            <a:r>
              <a:rPr lang="en-US" dirty="0" smtClean="0"/>
              <a:t>About 52.2 percent of college women and 45.3 percent of college men do not meet recommended guidelines for physical activity.</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75167487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5" descr="ABCNewswht7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80" y="71438"/>
            <a:ext cx="12477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9" descr="PlayVideo-01">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042" y="476250"/>
            <a:ext cx="12557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5"/>
          <p:cNvSpPr>
            <a:spLocks noGrp="1" noChangeArrowheads="1"/>
          </p:cNvSpPr>
          <p:nvPr>
            <p:ph type="title"/>
          </p:nvPr>
        </p:nvSpPr>
        <p:spPr>
          <a:xfrm>
            <a:off x="1188720" y="0"/>
            <a:ext cx="7955280" cy="1077218"/>
          </a:xfrm>
        </p:spPr>
        <p:txBody>
          <a:bodyPr/>
          <a:lstStyle/>
          <a:p>
            <a:r>
              <a:rPr lang="en-US" dirty="0"/>
              <a:t>See It! Video: Sports Drink Science: Is it Hype?</a:t>
            </a:r>
            <a:endParaRPr lang="en-US" dirty="0"/>
          </a:p>
        </p:txBody>
      </p:sp>
      <p:sp>
        <p:nvSpPr>
          <p:cNvPr id="39942" name="Rectangle 6"/>
          <p:cNvSpPr>
            <a:spLocks noGrp="1" noChangeArrowheads="1"/>
          </p:cNvSpPr>
          <p:nvPr>
            <p:ph idx="1"/>
          </p:nvPr>
        </p:nvSpPr>
        <p:spPr/>
        <p:txBody>
          <a:bodyPr/>
          <a:lstStyle/>
          <a:p>
            <a:pPr marL="0" indent="0">
              <a:buNone/>
            </a:pPr>
            <a:r>
              <a:rPr lang="en-US" b="1" dirty="0"/>
              <a:t>Discussion Questions</a:t>
            </a:r>
          </a:p>
          <a:p>
            <a:r>
              <a:rPr lang="en-US" dirty="0" smtClean="0"/>
              <a:t>How </a:t>
            </a:r>
            <a:r>
              <a:rPr lang="en-US" dirty="0"/>
              <a:t>does the marketing of products, including product placement, impact sales?</a:t>
            </a:r>
          </a:p>
          <a:p>
            <a:r>
              <a:rPr lang="en-US" dirty="0" smtClean="0"/>
              <a:t>Discuss </a:t>
            </a:r>
            <a:r>
              <a:rPr lang="en-US" dirty="0"/>
              <a:t>the problems with the science behind the sports drinks. Discuss whether or not it is ethical for companies to pay for research on their own products.</a:t>
            </a:r>
          </a:p>
          <a:p>
            <a:r>
              <a:rPr lang="en-US" dirty="0" smtClean="0"/>
              <a:t>Identify </a:t>
            </a:r>
            <a:r>
              <a:rPr lang="en-US" dirty="0"/>
              <a:t>claims sports drink companies have published that may bend the truth.</a:t>
            </a:r>
          </a:p>
          <a:p>
            <a:r>
              <a:rPr lang="en-US" dirty="0" smtClean="0"/>
              <a:t>Why </a:t>
            </a:r>
            <a:r>
              <a:rPr lang="en-US" dirty="0"/>
              <a:t>might sports drinks be unhealthy for your weekend warrior or average gym goer?</a:t>
            </a:r>
            <a:endParaRPr lang="en-US" dirty="0"/>
          </a:p>
        </p:txBody>
      </p:sp>
      <p:sp>
        <p:nvSpPr>
          <p:cNvPr id="2" name="Footer Placeholder 1"/>
          <p:cNvSpPr>
            <a:spLocks noGrp="1"/>
          </p:cNvSpPr>
          <p:nvPr>
            <p:ph type="ftr" sz="quarter" idx="3"/>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76060506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6" name="Picture 5" descr="table_09_05.jpg"/>
          <p:cNvPicPr>
            <a:picLocks noChangeAspect="1"/>
          </p:cNvPicPr>
          <p:nvPr/>
        </p:nvPicPr>
        <p:blipFill rotWithShape="1">
          <a:blip r:embed="rId3">
            <a:extLst>
              <a:ext uri="{28A0092B-C50C-407E-A947-70E740481C1C}">
                <a14:useLocalDpi xmlns:a14="http://schemas.microsoft.com/office/drawing/2010/main" val="0"/>
              </a:ext>
            </a:extLst>
          </a:blip>
          <a:srcRect b="2528"/>
          <a:stretch/>
        </p:blipFill>
        <p:spPr>
          <a:xfrm>
            <a:off x="1237001" y="272734"/>
            <a:ext cx="6669999" cy="6270837"/>
          </a:xfrm>
          <a:prstGeom prst="rect">
            <a:avLst/>
          </a:prstGeom>
        </p:spPr>
      </p:pic>
    </p:spTree>
    <p:extLst>
      <p:ext uri="{BB962C8B-B14F-4D97-AF65-F5344CB8AC3E}">
        <p14:creationId xmlns:p14="http://schemas.microsoft.com/office/powerpoint/2010/main" val="360311828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1"/>
          <p:cNvSpPr>
            <a:spLocks noGrp="1" noChangeArrowheads="1"/>
          </p:cNvSpPr>
          <p:nvPr>
            <p:ph type="title"/>
          </p:nvPr>
        </p:nvSpPr>
        <p:spPr>
          <a:xfrm>
            <a:off x="0" y="0"/>
            <a:ext cx="9144000" cy="1077218"/>
          </a:xfrm>
        </p:spPr>
        <p:txBody>
          <a:bodyPr/>
          <a:lstStyle/>
          <a:p>
            <a:r>
              <a:rPr lang="en-US" dirty="0" smtClean="0"/>
              <a:t>Preventing and Treating Common Exercise Injuries</a:t>
            </a:r>
            <a:endParaRPr lang="en-US" dirty="0"/>
          </a:p>
        </p:txBody>
      </p:sp>
      <p:sp>
        <p:nvSpPr>
          <p:cNvPr id="47108" name="Rectangle 12"/>
          <p:cNvSpPr>
            <a:spLocks noGrp="1" noChangeArrowheads="1"/>
          </p:cNvSpPr>
          <p:nvPr>
            <p:ph type="body" idx="1"/>
          </p:nvPr>
        </p:nvSpPr>
        <p:spPr/>
        <p:txBody>
          <a:bodyPr/>
          <a:lstStyle/>
          <a:p>
            <a:r>
              <a:rPr lang="en-US" dirty="0" smtClean="0"/>
              <a:t>Traumatic injuries occur suddenly, are violent, and typically occur by accident. They include broken bones, torn ligaments and muscles, contusions, and lacerations.</a:t>
            </a:r>
          </a:p>
          <a:p>
            <a:r>
              <a:rPr lang="en-US" dirty="0" smtClean="0"/>
              <a:t>Some are unavoidable, like spraining an ankle, while others can be prevented through proper training, appropriate equipment and clothing, as well as common sense.</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99834161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title"/>
          </p:nvPr>
        </p:nvSpPr>
        <p:spPr/>
        <p:txBody>
          <a:bodyPr/>
          <a:lstStyle/>
          <a:p>
            <a:r>
              <a:rPr lang="en-US" dirty="0" smtClean="0"/>
              <a:t>Common Overuse Injuries</a:t>
            </a:r>
            <a:endParaRPr lang="en-US" dirty="0"/>
          </a:p>
        </p:txBody>
      </p:sp>
      <p:sp>
        <p:nvSpPr>
          <p:cNvPr id="48132" name="Rectangle 4"/>
          <p:cNvSpPr>
            <a:spLocks noGrp="1" noChangeArrowheads="1"/>
          </p:cNvSpPr>
          <p:nvPr>
            <p:ph type="body" idx="1"/>
          </p:nvPr>
        </p:nvSpPr>
        <p:spPr/>
        <p:txBody>
          <a:bodyPr/>
          <a:lstStyle/>
          <a:p>
            <a:r>
              <a:rPr lang="en-US" dirty="0" smtClean="0"/>
              <a:t>Plantar fasciitis</a:t>
            </a:r>
          </a:p>
          <a:p>
            <a:r>
              <a:rPr lang="en-US" dirty="0" smtClean="0"/>
              <a:t>Shin splints</a:t>
            </a:r>
          </a:p>
          <a:p>
            <a:r>
              <a:rPr lang="en-US" dirty="0" smtClean="0"/>
              <a:t>Runner</a:t>
            </a:r>
            <a:r>
              <a:rPr lang="fr-FR" dirty="0" smtClean="0"/>
              <a:t>'</a:t>
            </a:r>
            <a:r>
              <a:rPr lang="en-US" dirty="0" smtClean="0"/>
              <a:t>s </a:t>
            </a:r>
            <a:r>
              <a:rPr lang="en-US" dirty="0" smtClean="0"/>
              <a:t>knee</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97310497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4"/>
          <p:cNvSpPr>
            <a:spLocks noGrp="1" noChangeArrowheads="1"/>
          </p:cNvSpPr>
          <p:nvPr>
            <p:ph type="title"/>
          </p:nvPr>
        </p:nvSpPr>
        <p:spPr/>
        <p:txBody>
          <a:bodyPr/>
          <a:lstStyle/>
          <a:p>
            <a:r>
              <a:rPr lang="en-US" dirty="0" smtClean="0"/>
              <a:t>Preventing Injuries</a:t>
            </a:r>
            <a:endParaRPr lang="en-US" dirty="0"/>
          </a:p>
        </p:txBody>
      </p:sp>
      <p:sp>
        <p:nvSpPr>
          <p:cNvPr id="49156" name="Rectangle 5"/>
          <p:cNvSpPr>
            <a:spLocks noGrp="1" noChangeArrowheads="1"/>
          </p:cNvSpPr>
          <p:nvPr>
            <p:ph sz="half" idx="1"/>
          </p:nvPr>
        </p:nvSpPr>
        <p:spPr>
          <a:xfrm>
            <a:off x="365125" y="1141413"/>
            <a:ext cx="4038600" cy="5106987"/>
          </a:xfrm>
        </p:spPr>
        <p:txBody>
          <a:bodyPr/>
          <a:lstStyle/>
          <a:p>
            <a:r>
              <a:rPr lang="en-US" sz="2400" dirty="0" smtClean="0"/>
              <a:t>Choose appropriate footwear.</a:t>
            </a:r>
          </a:p>
          <a:p>
            <a:r>
              <a:rPr lang="en-US" sz="2400" dirty="0" smtClean="0"/>
              <a:t>Use appropriate protective equipment.</a:t>
            </a:r>
          </a:p>
          <a:p>
            <a:r>
              <a:rPr lang="en-US" sz="2400" dirty="0" smtClean="0"/>
              <a:t>Be aware of the dangers</a:t>
            </a:r>
            <a:br>
              <a:rPr lang="en-US" sz="2400" dirty="0" smtClean="0"/>
            </a:br>
            <a:r>
              <a:rPr lang="en-US" sz="2400" dirty="0" smtClean="0"/>
              <a:t>of exercising in hot or</a:t>
            </a:r>
            <a:br>
              <a:rPr lang="en-US" sz="2400" dirty="0" smtClean="0"/>
            </a:br>
            <a:r>
              <a:rPr lang="en-US" sz="2400" dirty="0" smtClean="0"/>
              <a:t>humid weather: heat</a:t>
            </a:r>
            <a:br>
              <a:rPr lang="en-US" sz="2400" dirty="0" smtClean="0"/>
            </a:br>
            <a:r>
              <a:rPr lang="en-US" sz="2400" dirty="0" smtClean="0"/>
              <a:t>cramps, heat exhaustion,</a:t>
            </a:r>
            <a:br>
              <a:rPr lang="en-US" sz="2400" dirty="0" smtClean="0"/>
            </a:br>
            <a:r>
              <a:rPr lang="en-US" sz="2400" dirty="0" smtClean="0"/>
              <a:t>and heatstroke.</a:t>
            </a:r>
          </a:p>
          <a:p>
            <a:r>
              <a:rPr lang="en-US" sz="2400" dirty="0" smtClean="0"/>
              <a:t>Cold or windy weather </a:t>
            </a:r>
            <a:br>
              <a:rPr lang="en-US" sz="2400" dirty="0" smtClean="0"/>
            </a:br>
            <a:r>
              <a:rPr lang="en-US" sz="2400" dirty="0" smtClean="0"/>
              <a:t>can lead to hypothermia, </a:t>
            </a:r>
            <a:br>
              <a:rPr lang="en-US" sz="2400" dirty="0" smtClean="0"/>
            </a:br>
            <a:r>
              <a:rPr lang="en-US" sz="2400" dirty="0" smtClean="0"/>
              <a:t>which can be fatal.</a:t>
            </a:r>
            <a:endParaRPr lang="en-US" sz="2400"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13" name="Picture 12" descr="misc_09_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0666" y="1141413"/>
            <a:ext cx="4742397" cy="4530051"/>
          </a:xfrm>
          <a:prstGeom prst="rect">
            <a:avLst/>
          </a:prstGeom>
        </p:spPr>
      </p:pic>
    </p:spTree>
    <p:extLst>
      <p:ext uri="{BB962C8B-B14F-4D97-AF65-F5344CB8AC3E}">
        <p14:creationId xmlns:p14="http://schemas.microsoft.com/office/powerpoint/2010/main" val="97993663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4"/>
          <p:cNvSpPr>
            <a:spLocks noGrp="1" noChangeArrowheads="1"/>
          </p:cNvSpPr>
          <p:nvPr>
            <p:ph type="title"/>
          </p:nvPr>
        </p:nvSpPr>
        <p:spPr/>
        <p:txBody>
          <a:bodyPr/>
          <a:lstStyle/>
          <a:p>
            <a:r>
              <a:rPr lang="en-US" dirty="0" smtClean="0"/>
              <a:t>Treatment of Fitness-Related Injuries</a:t>
            </a:r>
            <a:endParaRPr lang="en-US" dirty="0"/>
          </a:p>
        </p:txBody>
      </p:sp>
      <p:sp>
        <p:nvSpPr>
          <p:cNvPr id="50180" name="Rectangle 5"/>
          <p:cNvSpPr>
            <a:spLocks noGrp="1" noChangeArrowheads="1"/>
          </p:cNvSpPr>
          <p:nvPr>
            <p:ph type="body" idx="1"/>
          </p:nvPr>
        </p:nvSpPr>
        <p:spPr>
          <a:xfrm>
            <a:off x="365125" y="1141413"/>
            <a:ext cx="8229600" cy="5106987"/>
          </a:xfrm>
        </p:spPr>
        <p:txBody>
          <a:bodyPr/>
          <a:lstStyle/>
          <a:p>
            <a:r>
              <a:rPr lang="en-US" dirty="0" smtClean="0"/>
              <a:t>RICE stands for</a:t>
            </a:r>
          </a:p>
          <a:p>
            <a:pPr lvl="1"/>
            <a:r>
              <a:rPr lang="en-US" dirty="0" smtClean="0"/>
              <a:t>Rest</a:t>
            </a:r>
          </a:p>
          <a:p>
            <a:pPr lvl="1"/>
            <a:r>
              <a:rPr lang="en-US" dirty="0" smtClean="0"/>
              <a:t>Ice</a:t>
            </a:r>
          </a:p>
          <a:p>
            <a:pPr lvl="1"/>
            <a:r>
              <a:rPr lang="en-US" dirty="0" smtClean="0"/>
              <a:t>Compression</a:t>
            </a:r>
          </a:p>
          <a:p>
            <a:pPr lvl="1"/>
            <a:r>
              <a:rPr lang="en-US" dirty="0" smtClean="0"/>
              <a:t>Elevation</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18" name="Picture 17" descr="misc_09_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335" y="1141413"/>
            <a:ext cx="4424824" cy="4118228"/>
          </a:xfrm>
          <a:prstGeom prst="rect">
            <a:avLst/>
          </a:prstGeom>
        </p:spPr>
      </p:pic>
    </p:spTree>
    <p:extLst>
      <p:ext uri="{BB962C8B-B14F-4D97-AF65-F5344CB8AC3E}">
        <p14:creationId xmlns:p14="http://schemas.microsoft.com/office/powerpoint/2010/main" val="378529046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title"/>
          </p:nvPr>
        </p:nvSpPr>
        <p:spPr/>
        <p:txBody>
          <a:bodyPr/>
          <a:lstStyle/>
          <a:p>
            <a:r>
              <a:rPr lang="en-US" dirty="0" smtClean="0"/>
              <a:t>Assessing Yourself—A Personal Inventory</a:t>
            </a:r>
            <a:endParaRPr lang="en-US" dirty="0"/>
          </a:p>
        </p:txBody>
      </p:sp>
      <p:sp>
        <p:nvSpPr>
          <p:cNvPr id="51204" name="Rectangle 4"/>
          <p:cNvSpPr>
            <a:spLocks noGrp="1" noChangeArrowheads="1"/>
          </p:cNvSpPr>
          <p:nvPr>
            <p:ph type="body" idx="1"/>
          </p:nvPr>
        </p:nvSpPr>
        <p:spPr>
          <a:xfrm>
            <a:off x="365124" y="1141413"/>
            <a:ext cx="8470397" cy="5106987"/>
          </a:xfrm>
        </p:spPr>
        <p:txBody>
          <a:bodyPr/>
          <a:lstStyle/>
          <a:p>
            <a:r>
              <a:rPr lang="en-US" dirty="0" smtClean="0"/>
              <a:t>Go online to MasteringHealth to take the </a:t>
            </a:r>
            <a:r>
              <a:rPr lang="en-US" dirty="0" smtClean="0"/>
              <a:t>"How </a:t>
            </a:r>
            <a:r>
              <a:rPr lang="en-US" dirty="0" smtClean="0"/>
              <a:t>Physically Fit Are You</a:t>
            </a:r>
            <a:r>
              <a:rPr lang="en-US" dirty="0" smtClean="0"/>
              <a:t>?" </a:t>
            </a:r>
            <a:r>
              <a:rPr lang="en-US" dirty="0" smtClean="0"/>
              <a:t>assessment.</a:t>
            </a:r>
          </a:p>
          <a:p>
            <a:r>
              <a:rPr lang="en-US" dirty="0" smtClean="0"/>
              <a:t>Rate your personal fitness level using the numbers 1, 2, 4, and 5, where 1 represents being unfit and 5 represents being very fit.</a:t>
            </a:r>
          </a:p>
          <a:p>
            <a:r>
              <a:rPr lang="en-US" dirty="0" smtClean="0"/>
              <a:t>If you are unfit, rate your motivational level for becoming fit, using the same scale, where 1 is not motivated and 5 represents being ready to start.</a:t>
            </a:r>
          </a:p>
          <a:p>
            <a:r>
              <a:rPr lang="en-US" dirty="0" smtClean="0"/>
              <a:t>If you are very fit, rate your ability to complete a triathlon, where 1 is being unable to complete it and 5 represents completion.</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3167872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lstStyle/>
          <a:p>
            <a:r>
              <a:rPr lang="en-US" dirty="0" smtClean="0"/>
              <a:t>Physical Activity for Health</a:t>
            </a:r>
            <a:endParaRPr lang="en-US" dirty="0"/>
          </a:p>
        </p:txBody>
      </p:sp>
      <p:sp>
        <p:nvSpPr>
          <p:cNvPr id="7171" name="Rectangle 5"/>
          <p:cNvSpPr>
            <a:spLocks noGrp="1" noChangeArrowheads="1"/>
          </p:cNvSpPr>
          <p:nvPr>
            <p:ph type="body" idx="1"/>
          </p:nvPr>
        </p:nvSpPr>
        <p:spPr/>
        <p:txBody>
          <a:bodyPr/>
          <a:lstStyle/>
          <a:p>
            <a:r>
              <a:rPr lang="en-US" dirty="0" smtClean="0"/>
              <a:t>Physical activity provides both primary and secondary prevention of</a:t>
            </a:r>
          </a:p>
          <a:p>
            <a:pPr lvl="1"/>
            <a:r>
              <a:rPr lang="en-US" dirty="0" smtClean="0"/>
              <a:t>Cardiovascular disease</a:t>
            </a:r>
          </a:p>
          <a:p>
            <a:pPr lvl="1"/>
            <a:r>
              <a:rPr lang="en-US" dirty="0" smtClean="0"/>
              <a:t>Diabetes</a:t>
            </a:r>
          </a:p>
          <a:p>
            <a:pPr lvl="1"/>
            <a:r>
              <a:rPr lang="en-US" dirty="0" smtClean="0"/>
              <a:t>Cancer</a:t>
            </a:r>
          </a:p>
          <a:p>
            <a:pPr lvl="1"/>
            <a:r>
              <a:rPr lang="en-US" dirty="0" smtClean="0"/>
              <a:t>Hypertension</a:t>
            </a:r>
          </a:p>
          <a:p>
            <a:pPr lvl="1"/>
            <a:r>
              <a:rPr lang="en-US" dirty="0" smtClean="0"/>
              <a:t>Obesity</a:t>
            </a:r>
          </a:p>
          <a:p>
            <a:pPr lvl="1"/>
            <a:r>
              <a:rPr lang="en-US" dirty="0" smtClean="0"/>
              <a:t>Depression</a:t>
            </a:r>
          </a:p>
          <a:p>
            <a:pPr lvl="1"/>
            <a:r>
              <a:rPr lang="en-US" dirty="0" smtClean="0"/>
              <a:t>Osteoporosis</a:t>
            </a:r>
          </a:p>
          <a:p>
            <a:pPr lvl="1"/>
            <a:r>
              <a:rPr lang="en-US" dirty="0" smtClean="0"/>
              <a:t>Premature death</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8388107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p:txBody>
          <a:bodyPr/>
          <a:lstStyle/>
          <a:p>
            <a:r>
              <a:rPr lang="en-US" dirty="0" smtClean="0"/>
              <a:t>Some Health Benefits of Regular Exercise</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12" name="Picture 11" descr="figure_09_01_labeled.jpg"/>
          <p:cNvPicPr>
            <a:picLocks noChangeAspect="1"/>
          </p:cNvPicPr>
          <p:nvPr/>
        </p:nvPicPr>
        <p:blipFill rotWithShape="1">
          <a:blip r:embed="rId3">
            <a:extLst>
              <a:ext uri="{28A0092B-C50C-407E-A947-70E740481C1C}">
                <a14:useLocalDpi xmlns:a14="http://schemas.microsoft.com/office/drawing/2010/main" val="0"/>
              </a:ext>
            </a:extLst>
          </a:blip>
          <a:srcRect b="2664"/>
          <a:stretch/>
        </p:blipFill>
        <p:spPr>
          <a:xfrm>
            <a:off x="1322472" y="744723"/>
            <a:ext cx="6499056" cy="5692806"/>
          </a:xfrm>
          <a:prstGeom prst="rect">
            <a:avLst/>
          </a:prstGeom>
        </p:spPr>
      </p:pic>
    </p:spTree>
    <p:extLst>
      <p:ext uri="{BB962C8B-B14F-4D97-AF65-F5344CB8AC3E}">
        <p14:creationId xmlns:p14="http://schemas.microsoft.com/office/powerpoint/2010/main" val="31612964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12" name="Picture 11" descr="table_09_01.jpg"/>
          <p:cNvPicPr>
            <a:picLocks noChangeAspect="1"/>
          </p:cNvPicPr>
          <p:nvPr/>
        </p:nvPicPr>
        <p:blipFill rotWithShape="1">
          <a:blip r:embed="rId3">
            <a:extLst>
              <a:ext uri="{28A0092B-C50C-407E-A947-70E740481C1C}">
                <a14:useLocalDpi xmlns:a14="http://schemas.microsoft.com/office/drawing/2010/main" val="0"/>
              </a:ext>
            </a:extLst>
          </a:blip>
          <a:srcRect b="3031"/>
          <a:stretch/>
        </p:blipFill>
        <p:spPr>
          <a:xfrm>
            <a:off x="271272" y="177800"/>
            <a:ext cx="8601456" cy="6289505"/>
          </a:xfrm>
          <a:prstGeom prst="rect">
            <a:avLst/>
          </a:prstGeom>
        </p:spPr>
      </p:pic>
    </p:spTree>
    <p:extLst>
      <p:ext uri="{BB962C8B-B14F-4D97-AF65-F5344CB8AC3E}">
        <p14:creationId xmlns:p14="http://schemas.microsoft.com/office/powerpoint/2010/main" val="13080559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xfrm>
            <a:off x="0" y="0"/>
            <a:ext cx="9144000" cy="1077218"/>
          </a:xfrm>
        </p:spPr>
        <p:txBody>
          <a:bodyPr/>
          <a:lstStyle/>
          <a:p>
            <a:r>
              <a:rPr lang="en-US" dirty="0" smtClean="0"/>
              <a:t>What Are the Health Benefits of Regular Physical Activity?</a:t>
            </a:r>
            <a:endParaRPr lang="en-US" dirty="0"/>
          </a:p>
        </p:txBody>
      </p:sp>
      <p:sp>
        <p:nvSpPr>
          <p:cNvPr id="12292" name="Rectangle 4"/>
          <p:cNvSpPr>
            <a:spLocks noGrp="1" noChangeArrowheads="1"/>
          </p:cNvSpPr>
          <p:nvPr>
            <p:ph type="body" idx="1"/>
          </p:nvPr>
        </p:nvSpPr>
        <p:spPr/>
        <p:txBody>
          <a:bodyPr/>
          <a:lstStyle/>
          <a:p>
            <a:r>
              <a:rPr lang="en-US" dirty="0" smtClean="0"/>
              <a:t>Reduced risk of cardiovascular disease</a:t>
            </a:r>
          </a:p>
          <a:p>
            <a:r>
              <a:rPr lang="en-US" dirty="0" smtClean="0"/>
              <a:t>Reduced risk of metabolic syndrome and type 2 diabetes</a:t>
            </a:r>
          </a:p>
          <a:p>
            <a:r>
              <a:rPr lang="en-US" dirty="0" smtClean="0"/>
              <a:t>Reduced cancer risk</a:t>
            </a:r>
          </a:p>
          <a:p>
            <a:r>
              <a:rPr lang="en-US" dirty="0" smtClean="0"/>
              <a:t>Improved bone mass and reduced risk of osteoporosis</a:t>
            </a:r>
          </a:p>
          <a:p>
            <a:r>
              <a:rPr lang="en-US" dirty="0" smtClean="0"/>
              <a:t>Improved weight management</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7026894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xfrm>
            <a:off x="0" y="0"/>
            <a:ext cx="9144000" cy="1077218"/>
          </a:xfrm>
        </p:spPr>
        <p:txBody>
          <a:bodyPr/>
          <a:lstStyle/>
          <a:p>
            <a:r>
              <a:rPr lang="en-US" dirty="0" smtClean="0"/>
              <a:t>What Are the Health Benefits of Regular Physical Activity?</a:t>
            </a:r>
            <a:endParaRPr lang="en-US" dirty="0"/>
          </a:p>
        </p:txBody>
      </p:sp>
      <p:sp>
        <p:nvSpPr>
          <p:cNvPr id="13316" name="Rectangle 4"/>
          <p:cNvSpPr>
            <a:spLocks noGrp="1" noChangeArrowheads="1"/>
          </p:cNvSpPr>
          <p:nvPr>
            <p:ph type="body" idx="1"/>
          </p:nvPr>
        </p:nvSpPr>
        <p:spPr/>
        <p:txBody>
          <a:bodyPr/>
          <a:lstStyle/>
          <a:p>
            <a:r>
              <a:rPr lang="en-US" dirty="0" smtClean="0"/>
              <a:t>Improved immunity</a:t>
            </a:r>
          </a:p>
          <a:p>
            <a:r>
              <a:rPr lang="en-US" dirty="0" smtClean="0"/>
              <a:t>Improved mental health</a:t>
            </a:r>
          </a:p>
          <a:p>
            <a:r>
              <a:rPr lang="en-US" dirty="0" smtClean="0"/>
              <a:t>Improved stress management</a:t>
            </a:r>
          </a:p>
          <a:p>
            <a:r>
              <a:rPr lang="en-US" dirty="0" smtClean="0"/>
              <a:t>Longer life span</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6526050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920</TotalTime>
  <Words>2432</Words>
  <Application>Microsoft Macintosh PowerPoint</Application>
  <PresentationFormat>On-screen Show (4:3)</PresentationFormat>
  <Paragraphs>210</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HA5Lect_template</vt:lpstr>
      <vt:lpstr>Chapter 9:  Improving Your Physical Fitness</vt:lpstr>
      <vt:lpstr>Did you PREPARE and did you LEARN?</vt:lpstr>
      <vt:lpstr>Did you PREPARE and did you LEARN?</vt:lpstr>
      <vt:lpstr>Using Physical Activity for Health, Fitness, and Performance</vt:lpstr>
      <vt:lpstr>Physical Activity for Health</vt:lpstr>
      <vt:lpstr>Some Health Benefits of Regular Exercise</vt:lpstr>
      <vt:lpstr>PowerPoint Presentation</vt:lpstr>
      <vt:lpstr>What Are the Health Benefits of Regular Physical Activity?</vt:lpstr>
      <vt:lpstr>What Are the Health Benefits of Regular Physical Activity?</vt:lpstr>
      <vt:lpstr>Calories Burned by Different Activities</vt:lpstr>
      <vt:lpstr>Physical Activity for Fitness</vt:lpstr>
      <vt:lpstr>Components of Physical Fitness</vt:lpstr>
      <vt:lpstr>Physical Activity for Performance</vt:lpstr>
      <vt:lpstr>Committing to Physical Fitness</vt:lpstr>
      <vt:lpstr>PowerPoint Presentation</vt:lpstr>
      <vt:lpstr>Incorporating Fitness into Your Life </vt:lpstr>
      <vt:lpstr>PowerPoint Presentation</vt:lpstr>
      <vt:lpstr>PowerPoint Presentation</vt:lpstr>
      <vt:lpstr>Identifying Your Physical Fitness Goals</vt:lpstr>
      <vt:lpstr>Creating Your Own Fitness Program: The FITT Principle</vt:lpstr>
      <vt:lpstr>The FITT Principle Applied to Cardiorespiratory Fitness, Muscular Strength and Endurance, and Flexibility</vt:lpstr>
      <vt:lpstr>The FITT Principle for Cardiorespiratory Fitness</vt:lpstr>
      <vt:lpstr>Target Heart Rate Ranges</vt:lpstr>
      <vt:lpstr>Taking a Pulse</vt:lpstr>
      <vt:lpstr>The FITT Principle for Muscular Strength and Endurance</vt:lpstr>
      <vt:lpstr>PowerPoint Presentation</vt:lpstr>
      <vt:lpstr>The FITT Principle for Flexibility</vt:lpstr>
      <vt:lpstr>Stretching Exercises to Improve Flexibility</vt:lpstr>
      <vt:lpstr>Implementing Your Fitness Program: Develop a Progressive Plan</vt:lpstr>
      <vt:lpstr>Design Your Exercise Session</vt:lpstr>
      <vt:lpstr>Explore Fitness Activities</vt:lpstr>
      <vt:lpstr>Why Is Core Strength Training Important?</vt:lpstr>
      <vt:lpstr>Yoga</vt:lpstr>
      <vt:lpstr>See It! Video: Beginner's Guide to Yoga</vt:lpstr>
      <vt:lpstr>Tai Chi</vt:lpstr>
      <vt:lpstr>Tai Chi</vt:lpstr>
      <vt:lpstr>Pilates</vt:lpstr>
      <vt:lpstr>Taking in Proper Nutrition for Exercise</vt:lpstr>
      <vt:lpstr>How Much Do I Need to Drink?</vt:lpstr>
      <vt:lpstr>See It! Video: Sports Drink Science: Is it Hype?</vt:lpstr>
      <vt:lpstr>PowerPoint Presentation</vt:lpstr>
      <vt:lpstr>Preventing and Treating Common Exercise Injuries</vt:lpstr>
      <vt:lpstr>Common Overuse Injuries</vt:lpstr>
      <vt:lpstr>Preventing Injuries</vt:lpstr>
      <vt:lpstr>Treatment of Fitness-Related Injuries</vt:lpstr>
      <vt:lpstr>Assessing Yourself—A Personal Inventory</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Lumina</cp:lastModifiedBy>
  <cp:revision>160</cp:revision>
  <dcterms:created xsi:type="dcterms:W3CDTF">2007-09-26T05:29:17Z</dcterms:created>
  <dcterms:modified xsi:type="dcterms:W3CDTF">2015-01-23T06:53:37Z</dcterms:modified>
</cp:coreProperties>
</file>