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52"/>
  </p:notesMasterIdLst>
  <p:handoutMasterIdLst>
    <p:handoutMasterId r:id="rId53"/>
  </p:handout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3" r:id="rId45"/>
    <p:sldId id="304" r:id="rId46"/>
    <p:sldId id="305" r:id="rId47"/>
    <p:sldId id="307" r:id="rId48"/>
    <p:sldId id="308" r:id="rId49"/>
    <p:sldId id="309" r:id="rId50"/>
    <p:sldId id="310" r:id="rId51"/>
  </p:sldIdLst>
  <p:sldSz cx="9144000" cy="6858000" type="screen4x3"/>
  <p:notesSz cx="6858000" cy="9144000"/>
  <p:custDataLst>
    <p:tags r:id="rId55"/>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4032">
          <p15:clr>
            <a:srgbClr val="A4A3A4"/>
          </p15:clr>
        </p15:guide>
        <p15:guide id="3" pos="288">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C9F"/>
    <a:srgbClr val="E87A4C"/>
    <a:srgbClr val="C8E718"/>
    <a:srgbClr val="478F86"/>
    <a:srgbClr val="DF5647"/>
    <a:srgbClr val="C80A2B"/>
    <a:srgbClr val="BE191F"/>
    <a:srgbClr val="1CA4CC"/>
    <a:srgbClr val="F04F23"/>
    <a:srgbClr val="F570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74" autoAdjust="0"/>
    <p:restoredTop sz="93900" autoAdjust="0"/>
  </p:normalViewPr>
  <p:slideViewPr>
    <p:cSldViewPr snapToGrid="0">
      <p:cViewPr varScale="1">
        <p:scale>
          <a:sx n="135" d="100"/>
          <a:sy n="135" d="100"/>
        </p:scale>
        <p:origin x="-2328" y="-120"/>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tags" Target="tags/tag1.xml"/><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25/02/15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dirty="0"/>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dirty="0"/>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dirty="0"/>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30862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rPr>
              <a:t>The alcohol industry has used the popularity of energy drinks to promote its own products, introducing premixed alcohol and energy drink products such as Sparks, Rockstar 21, and Tilt. </a:t>
            </a:r>
          </a:p>
          <a:p>
            <a:pPr eaLnBrk="1" hangingPunct="1">
              <a:spcBef>
                <a:spcPct val="0"/>
              </a:spcBef>
            </a:pPr>
            <a:endParaRPr lang="en-US" dirty="0">
              <a:ea typeface="ＭＳ Ｐゴシック" charset="0"/>
            </a:endParaRPr>
          </a:p>
          <a:p>
            <a:r>
              <a:rPr lang="en-US" dirty="0">
                <a:ea typeface="ＭＳ Ｐゴシック" charset="0"/>
              </a:rPr>
              <a:t>In addition, alcohol companies promote mixing energy drinks with alcohol products on their edgy websites. Red Bull, for example, promotes a top drinks list suggesting "Jaegerbombs" and "Tucker Death mix".</a:t>
            </a:r>
          </a:p>
          <a:p>
            <a:pPr eaLnBrk="1" hangingPunct="1">
              <a:spcBef>
                <a:spcPct val="0"/>
              </a:spcBef>
            </a:pPr>
            <a:endParaRPr lang="en-US" dirty="0">
              <a:ea typeface="ＭＳ Ｐゴシック" charset="0"/>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9C9A0AF-FC85-ED4A-BD0D-A5A07556ABE2}" type="slidenum">
              <a:rPr lang="en-US" sz="1200">
                <a:cs typeface="Arial" charset="0"/>
              </a:rPr>
              <a:pPr/>
              <a:t>11</a:t>
            </a:fld>
            <a:endParaRPr lang="en-US" sz="1200" dirty="0">
              <a:cs typeface="Arial" charset="0"/>
            </a:endParaRPr>
          </a:p>
        </p:txBody>
      </p:sp>
    </p:spTree>
    <p:extLst>
      <p:ext uri="{BB962C8B-B14F-4D97-AF65-F5344CB8AC3E}">
        <p14:creationId xmlns:p14="http://schemas.microsoft.com/office/powerpoint/2010/main" val="2310424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extLst>
      <p:ext uri="{BB962C8B-B14F-4D97-AF65-F5344CB8AC3E}">
        <p14:creationId xmlns:p14="http://schemas.microsoft.com/office/powerpoint/2010/main" val="584476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extLst>
      <p:ext uri="{BB962C8B-B14F-4D97-AF65-F5344CB8AC3E}">
        <p14:creationId xmlns:p14="http://schemas.microsoft.com/office/powerpoint/2010/main" val="31105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extLst>
      <p:ext uri="{BB962C8B-B14F-4D97-AF65-F5344CB8AC3E}">
        <p14:creationId xmlns:p14="http://schemas.microsoft.com/office/powerpoint/2010/main" val="4097422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extLst>
      <p:ext uri="{BB962C8B-B14F-4D97-AF65-F5344CB8AC3E}">
        <p14:creationId xmlns:p14="http://schemas.microsoft.com/office/powerpoint/2010/main" val="3734168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8"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extLst>
      <p:ext uri="{BB962C8B-B14F-4D97-AF65-F5344CB8AC3E}">
        <p14:creationId xmlns:p14="http://schemas.microsoft.com/office/powerpoint/2010/main" val="4084483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rPr>
              <a:t>A depressed central nervous system decreases respiratory rate, pulse rate, and blood pressure. Vital functions eventually become noticeably affected. In extreme cases, coma and death result. </a:t>
            </a:r>
          </a:p>
          <a:p>
            <a:pPr eaLnBrk="1" hangingPunct="1">
              <a:spcBef>
                <a:spcPct val="0"/>
              </a:spcBef>
            </a:pPr>
            <a:endParaRPr lang="en-US" dirty="0">
              <a:ea typeface="ＭＳ Ｐゴシック" charset="0"/>
            </a:endParaRPr>
          </a:p>
          <a:p>
            <a:pPr eaLnBrk="1" hangingPunct="1">
              <a:spcBef>
                <a:spcPct val="0"/>
              </a:spcBef>
            </a:pPr>
            <a:r>
              <a:rPr lang="en-US" dirty="0">
                <a:ea typeface="ＭＳ Ｐゴシック" charset="0"/>
              </a:rPr>
              <a:t>Alcohol may cause indigestion and heartburn if consumed on an empty stomach. </a:t>
            </a:r>
          </a:p>
          <a:p>
            <a:pPr eaLnBrk="1" hangingPunct="1">
              <a:spcBef>
                <a:spcPct val="0"/>
              </a:spcBef>
            </a:pPr>
            <a:endParaRPr lang="en-US" dirty="0">
              <a:ea typeface="ＭＳ Ｐゴシック" charset="0"/>
            </a:endParaRPr>
          </a:p>
          <a:p>
            <a:pPr eaLnBrk="1" hangingPunct="1">
              <a:spcBef>
                <a:spcPct val="0"/>
              </a:spcBef>
            </a:pPr>
            <a:endParaRPr lang="en-US" dirty="0">
              <a:ea typeface="ＭＳ Ｐゴシック" charset="0"/>
            </a:endParaRPr>
          </a:p>
          <a:p>
            <a:endParaRPr lang="en-US" dirty="0">
              <a:ea typeface="ＭＳ Ｐゴシック" charset="0"/>
            </a:endParaRPr>
          </a:p>
        </p:txBody>
      </p:sp>
    </p:spTree>
    <p:extLst>
      <p:ext uri="{BB962C8B-B14F-4D97-AF65-F5344CB8AC3E}">
        <p14:creationId xmlns:p14="http://schemas.microsoft.com/office/powerpoint/2010/main" val="1192215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extLst>
      <p:ext uri="{BB962C8B-B14F-4D97-AF65-F5344CB8AC3E}">
        <p14:creationId xmlns:p14="http://schemas.microsoft.com/office/powerpoint/2010/main" val="1852724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extLst>
      <p:ext uri="{BB962C8B-B14F-4D97-AF65-F5344CB8AC3E}">
        <p14:creationId xmlns:p14="http://schemas.microsoft.com/office/powerpoint/2010/main" val="3497649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rPr>
              <a:t>A hangover's symptoms include headache, muscle aches, upset stomach, anxiety, depression, diarrhea, and thirst. Congeners are metabolized after the ethanol is gone from the system, and their toxic by-products may contribute to the hangover.</a:t>
            </a:r>
          </a:p>
          <a:p>
            <a:endParaRPr lang="en-US" dirty="0">
              <a:ea typeface="ＭＳ Ｐゴシック" charset="0"/>
            </a:endParaRPr>
          </a:p>
        </p:txBody>
      </p:sp>
    </p:spTree>
    <p:extLst>
      <p:ext uri="{BB962C8B-B14F-4D97-AF65-F5344CB8AC3E}">
        <p14:creationId xmlns:p14="http://schemas.microsoft.com/office/powerpoint/2010/main" val="201438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rPr>
              <a:t> </a:t>
            </a:r>
          </a:p>
        </p:txBody>
      </p:sp>
    </p:spTree>
    <p:extLst>
      <p:ext uri="{BB962C8B-B14F-4D97-AF65-F5344CB8AC3E}">
        <p14:creationId xmlns:p14="http://schemas.microsoft.com/office/powerpoint/2010/main" val="2000188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rPr>
              <a:t>Chronic alcohol use is associated with diseases of the digestive and cardiovascular systems and some cancers.</a:t>
            </a:r>
          </a:p>
          <a:p>
            <a:pPr eaLnBrk="1" hangingPunct="1">
              <a:spcBef>
                <a:spcPct val="0"/>
              </a:spcBef>
            </a:pPr>
            <a:endParaRPr lang="en-US" dirty="0">
              <a:ea typeface="ＭＳ Ｐゴシック" charset="0"/>
            </a:endParaRPr>
          </a:p>
          <a:p>
            <a:pPr eaLnBrk="1" hangingPunct="1">
              <a:spcBef>
                <a:spcPct val="0"/>
              </a:spcBef>
            </a:pPr>
            <a:r>
              <a:rPr lang="en-US" dirty="0">
                <a:ea typeface="ＭＳ Ｐゴシック" charset="0"/>
              </a:rPr>
              <a:t>Heavy social drinkers and alcoholics show evidence of brain damage.</a:t>
            </a:r>
          </a:p>
          <a:p>
            <a:pPr eaLnBrk="1" hangingPunct="1">
              <a:spcBef>
                <a:spcPct val="0"/>
              </a:spcBef>
            </a:pPr>
            <a:endParaRPr lang="en-US" dirty="0">
              <a:ea typeface="ＭＳ Ｐゴシック" charset="0"/>
            </a:endParaRPr>
          </a:p>
          <a:p>
            <a:pPr eaLnBrk="1" hangingPunct="1">
              <a:spcBef>
                <a:spcPct val="0"/>
              </a:spcBef>
            </a:pPr>
            <a:r>
              <a:rPr lang="en-US" dirty="0">
                <a:ea typeface="ＭＳ Ｐゴシック" charset="0"/>
              </a:rPr>
              <a:t>Effects on the cardiovascular system depend on the amount of alcohol consumed.</a:t>
            </a:r>
          </a:p>
          <a:p>
            <a:pPr lvl="1" eaLnBrk="1" hangingPunct="1">
              <a:spcBef>
                <a:spcPct val="0"/>
              </a:spcBef>
            </a:pPr>
            <a:r>
              <a:rPr lang="en-US" dirty="0">
                <a:ea typeface="ＭＳ Ｐゴシック" charset="0"/>
              </a:rPr>
              <a:t>Moderate doses may reduce the risk of heart disease.</a:t>
            </a:r>
          </a:p>
          <a:p>
            <a:pPr lvl="1" eaLnBrk="1" hangingPunct="1">
              <a:spcBef>
                <a:spcPct val="0"/>
              </a:spcBef>
            </a:pPr>
            <a:r>
              <a:rPr lang="en-US" dirty="0">
                <a:ea typeface="ＭＳ Ｐゴシック" charset="0"/>
              </a:rPr>
              <a:t>Higher doses can elevate blood pressure.</a:t>
            </a:r>
          </a:p>
          <a:p>
            <a:pPr lvl="1" eaLnBrk="1" hangingPunct="1">
              <a:spcBef>
                <a:spcPct val="0"/>
              </a:spcBef>
            </a:pPr>
            <a:r>
              <a:rPr lang="en-US" dirty="0">
                <a:ea typeface="ＭＳ Ｐゴシック" charset="0"/>
              </a:rPr>
              <a:t>Excessive consumption may lead to weakening of the heart muscle, or cardiac myopathy.</a:t>
            </a:r>
          </a:p>
          <a:p>
            <a:pPr eaLnBrk="1" hangingPunct="1">
              <a:spcBef>
                <a:spcPct val="0"/>
              </a:spcBef>
            </a:pPr>
            <a:endParaRPr lang="en-US" dirty="0">
              <a:ea typeface="ＭＳ Ｐゴシック" charset="0"/>
            </a:endParaRPr>
          </a:p>
          <a:p>
            <a:pPr eaLnBrk="1" hangingPunct="1">
              <a:spcBef>
                <a:spcPct val="0"/>
              </a:spcBef>
            </a:pPr>
            <a:r>
              <a:rPr lang="en-US" dirty="0">
                <a:ea typeface="ＭＳ Ｐゴシック" charset="0"/>
              </a:rPr>
              <a:t>Alcohol in even small amounts alters liver function.</a:t>
            </a:r>
          </a:p>
          <a:p>
            <a:pPr lvl="1" eaLnBrk="1" hangingPunct="1">
              <a:spcBef>
                <a:spcPct val="0"/>
              </a:spcBef>
            </a:pPr>
            <a:r>
              <a:rPr lang="en-US" dirty="0">
                <a:ea typeface="ＭＳ Ｐゴシック" charset="0"/>
              </a:rPr>
              <a:t>Continued use of alcohol leads to damage and eventual destruction of liver cells. Destroyed cells are replaced by fibrous scar tissue, a condition called cirrhosis.</a:t>
            </a:r>
          </a:p>
        </p:txBody>
      </p:sp>
    </p:spTree>
    <p:extLst>
      <p:ext uri="{BB962C8B-B14F-4D97-AF65-F5344CB8AC3E}">
        <p14:creationId xmlns:p14="http://schemas.microsoft.com/office/powerpoint/2010/main" val="2159271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spcBef>
                <a:spcPct val="0"/>
              </a:spcBef>
            </a:pPr>
            <a:r>
              <a:rPr lang="en-US" dirty="0">
                <a:ea typeface="ＭＳ Ｐゴシック" charset="0"/>
              </a:rPr>
              <a:t>Excessive use of alcohol is associated with early death from cancer and other causes. </a:t>
            </a:r>
          </a:p>
          <a:p>
            <a:pPr marL="228600" indent="-228600" eaLnBrk="1" hangingPunct="1">
              <a:spcBef>
                <a:spcPct val="0"/>
              </a:spcBef>
            </a:pPr>
            <a:endParaRPr lang="en-US" dirty="0">
              <a:ea typeface="ＭＳ Ｐゴシック" charset="0"/>
            </a:endParaRPr>
          </a:p>
          <a:p>
            <a:pPr marL="228600" indent="-228600" eaLnBrk="1" hangingPunct="1">
              <a:spcBef>
                <a:spcPct val="0"/>
              </a:spcBef>
            </a:pPr>
            <a:r>
              <a:rPr lang="en-US" dirty="0">
                <a:ea typeface="ＭＳ Ｐゴシック" charset="0"/>
              </a:rPr>
              <a:t>Alcohol can also inflame the pancreas, causing pancreatitis, and irritate the stomach lining. Violent vomiting can tear blood vessels in the wall of the esophagus.</a:t>
            </a:r>
          </a:p>
        </p:txBody>
      </p:sp>
    </p:spTree>
    <p:extLst>
      <p:ext uri="{BB962C8B-B14F-4D97-AF65-F5344CB8AC3E}">
        <p14:creationId xmlns:p14="http://schemas.microsoft.com/office/powerpoint/2010/main" val="455571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extLst>
      <p:ext uri="{BB962C8B-B14F-4D97-AF65-F5344CB8AC3E}">
        <p14:creationId xmlns:p14="http://schemas.microsoft.com/office/powerpoint/2010/main" val="33741375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349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rPr>
              <a:t>Alcohol consumed during pregnancy crosses the placenta and harms the fetus.</a:t>
            </a:r>
          </a:p>
          <a:p>
            <a:pPr eaLnBrk="1" hangingPunct="1">
              <a:spcBef>
                <a:spcPct val="0"/>
              </a:spcBef>
            </a:pPr>
            <a:endParaRPr lang="en-US" dirty="0">
              <a:ea typeface="ＭＳ Ｐゴシック" charset="0"/>
            </a:endParaRPr>
          </a:p>
          <a:p>
            <a:pPr eaLnBrk="1" hangingPunct="1">
              <a:spcBef>
                <a:spcPct val="0"/>
              </a:spcBef>
            </a:pPr>
            <a:r>
              <a:rPr lang="en-US" dirty="0">
                <a:ea typeface="ＭＳ Ｐゴシック" charset="0"/>
              </a:rPr>
              <a:t>Moderate to heavy alcohol use can cause FAS.</a:t>
            </a:r>
          </a:p>
          <a:p>
            <a:pPr lvl="1" eaLnBrk="1" hangingPunct="1">
              <a:spcBef>
                <a:spcPct val="0"/>
              </a:spcBef>
            </a:pPr>
            <a:r>
              <a:rPr lang="en-US" dirty="0">
                <a:ea typeface="ＭＳ Ｐゴシック" charset="0"/>
              </a:rPr>
              <a:t>Characteristics include physical abnormalities and mental impairment.</a:t>
            </a:r>
          </a:p>
          <a:p>
            <a:pPr lvl="1" eaLnBrk="1" hangingPunct="1">
              <a:spcBef>
                <a:spcPct val="0"/>
              </a:spcBef>
            </a:pPr>
            <a:r>
              <a:rPr lang="en-US" dirty="0">
                <a:ea typeface="ＭＳ Ｐゴシック" charset="0"/>
              </a:rPr>
              <a:t>FAS is the most common preventable cause of mental retardation in the Western world.</a:t>
            </a:r>
          </a:p>
          <a:p>
            <a:pPr lvl="1" eaLnBrk="1" hangingPunct="1">
              <a:spcBef>
                <a:spcPct val="0"/>
              </a:spcBef>
            </a:pPr>
            <a:endParaRPr lang="en-US" dirty="0">
              <a:ea typeface="ＭＳ Ｐゴシック" charset="0"/>
            </a:endParaRPr>
          </a:p>
        </p:txBody>
      </p:sp>
    </p:spTree>
    <p:extLst>
      <p:ext uri="{BB962C8B-B14F-4D97-AF65-F5344CB8AC3E}">
        <p14:creationId xmlns:p14="http://schemas.microsoft.com/office/powerpoint/2010/main" val="1087425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dirty="0">
                <a:ea typeface="ＭＳ Ｐゴシック" charset="0"/>
              </a:rPr>
              <a:t>Survey students</a:t>
            </a:r>
            <a:r>
              <a:rPr lang="en-US" dirty="0">
                <a:ea typeface="ＭＳ Ｐゴシック" charset="0"/>
              </a:rPr>
              <a:t> about their drinking behavior. </a:t>
            </a:r>
          </a:p>
          <a:p>
            <a:pPr eaLnBrk="1" hangingPunct="1">
              <a:spcBef>
                <a:spcPct val="0"/>
              </a:spcBef>
            </a:pPr>
            <a:endParaRPr lang="en-US" dirty="0">
              <a:ea typeface="ＭＳ Ｐゴシック" charset="0"/>
            </a:endParaRPr>
          </a:p>
          <a:p>
            <a:pPr eaLnBrk="1" hangingPunct="1">
              <a:spcBef>
                <a:spcPct val="0"/>
              </a:spcBef>
            </a:pPr>
            <a:r>
              <a:rPr lang="en-US" dirty="0">
                <a:ea typeface="ＭＳ Ｐゴシック" charset="0"/>
              </a:rPr>
              <a:t>Binge drinking is consuming five or more drinks for men or four or more drinks for women within 2 hours. It brings the blood alcohol level (BAC) up to 0.08 percent.</a:t>
            </a:r>
          </a:p>
          <a:p>
            <a:pPr eaLnBrk="1" hangingPunct="1">
              <a:spcBef>
                <a:spcPct val="0"/>
              </a:spcBef>
            </a:pPr>
            <a:endParaRPr lang="en-US" dirty="0">
              <a:ea typeface="ＭＳ Ｐゴシック" charset="0"/>
            </a:endParaRPr>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FF8AB2B-BAB4-E943-8EE1-4F5279AB351A}" type="slidenum">
              <a:rPr lang="en-US" sz="1200">
                <a:cs typeface="Arial" charset="0"/>
              </a:rPr>
              <a:pPr/>
              <a:t>25</a:t>
            </a:fld>
            <a:endParaRPr lang="en-US" sz="1200" dirty="0">
              <a:cs typeface="Arial" charset="0"/>
            </a:endParaRPr>
          </a:p>
        </p:txBody>
      </p:sp>
    </p:spTree>
    <p:extLst>
      <p:ext uri="{BB962C8B-B14F-4D97-AF65-F5344CB8AC3E}">
        <p14:creationId xmlns:p14="http://schemas.microsoft.com/office/powerpoint/2010/main" val="31133154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758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dirty="0">
                <a:ea typeface="ＭＳ Ｐゴシック" charset="0"/>
              </a:rPr>
              <a:t>Ask students</a:t>
            </a:r>
            <a:r>
              <a:rPr lang="en-US" dirty="0">
                <a:ea typeface="ＭＳ Ｐゴシック" charset="0"/>
              </a:rPr>
              <a:t> about social activities that include or do not include alcohol. List the options on the board. </a:t>
            </a:r>
          </a:p>
          <a:p>
            <a:pPr eaLnBrk="1" hangingPunct="1">
              <a:spcBef>
                <a:spcPct val="0"/>
              </a:spcBef>
            </a:pPr>
            <a:endParaRPr lang="en-US" dirty="0">
              <a:ea typeface="ＭＳ Ｐゴシック" charset="0"/>
            </a:endParaRPr>
          </a:p>
          <a:p>
            <a:pPr eaLnBrk="1" hangingPunct="1">
              <a:spcBef>
                <a:spcPct val="0"/>
              </a:spcBef>
            </a:pPr>
            <a:r>
              <a:rPr lang="en-US" b="1" dirty="0">
                <a:ea typeface="ＭＳ Ｐゴシック" charset="0"/>
              </a:rPr>
              <a:t>Get students to think about</a:t>
            </a:r>
            <a:r>
              <a:rPr lang="en-US" dirty="0">
                <a:ea typeface="ＭＳ Ｐゴシック" charset="0"/>
              </a:rPr>
              <a:t> how likely they would be to attend an event at which alcohol would be served and if so, whether they would avoid it or not.</a:t>
            </a:r>
          </a:p>
          <a:p>
            <a:endParaRPr lang="en-US" dirty="0">
              <a:ea typeface="ＭＳ Ｐゴシック" charset="0"/>
            </a:endParaRPr>
          </a:p>
        </p:txBody>
      </p:sp>
    </p:spTree>
    <p:extLst>
      <p:ext uri="{BB962C8B-B14F-4D97-AF65-F5344CB8AC3E}">
        <p14:creationId xmlns:p14="http://schemas.microsoft.com/office/powerpoint/2010/main" val="4087412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dirty="0">
                <a:ea typeface="ＭＳ Ｐゴシック" charset="0"/>
              </a:rPr>
              <a:t>Survey the class</a:t>
            </a:r>
            <a:r>
              <a:rPr lang="en-US" dirty="0">
                <a:ea typeface="ＭＳ Ｐゴシック" charset="0"/>
              </a:rPr>
              <a:t> to determine how many people know someone who has suffered a negative consequence due to alcohol. List those consequences on the board and ask them to consider whether using alcohol provides so much pleasure that they are willing to risk these potential consequences.</a:t>
            </a:r>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AC65C7A-554F-3547-B4DF-D195F082E5D9}" type="slidenum">
              <a:rPr lang="en-US" sz="1200">
                <a:cs typeface="Arial" charset="0"/>
              </a:rPr>
              <a:pPr/>
              <a:t>27</a:t>
            </a:fld>
            <a:endParaRPr lang="en-US" sz="1200" dirty="0">
              <a:cs typeface="Arial" charset="0"/>
            </a:endParaRPr>
          </a:p>
        </p:txBody>
      </p:sp>
    </p:spTree>
    <p:extLst>
      <p:ext uri="{BB962C8B-B14F-4D97-AF65-F5344CB8AC3E}">
        <p14:creationId xmlns:p14="http://schemas.microsoft.com/office/powerpoint/2010/main" val="3716884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extLst>
      <p:ext uri="{BB962C8B-B14F-4D97-AF65-F5344CB8AC3E}">
        <p14:creationId xmlns:p14="http://schemas.microsoft.com/office/powerpoint/2010/main" val="7512966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373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extLst>
      <p:ext uri="{BB962C8B-B14F-4D97-AF65-F5344CB8AC3E}">
        <p14:creationId xmlns:p14="http://schemas.microsoft.com/office/powerpoint/2010/main" val="9368573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extLst>
      <p:ext uri="{BB962C8B-B14F-4D97-AF65-F5344CB8AC3E}">
        <p14:creationId xmlns:p14="http://schemas.microsoft.com/office/powerpoint/2010/main" val="325149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extLst>
      <p:ext uri="{BB962C8B-B14F-4D97-AF65-F5344CB8AC3E}">
        <p14:creationId xmlns:p14="http://schemas.microsoft.com/office/powerpoint/2010/main" val="23218429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782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extLst>
      <p:ext uri="{BB962C8B-B14F-4D97-AF65-F5344CB8AC3E}">
        <p14:creationId xmlns:p14="http://schemas.microsoft.com/office/powerpoint/2010/main" val="11527761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987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extLst>
      <p:ext uri="{BB962C8B-B14F-4D97-AF65-F5344CB8AC3E}">
        <p14:creationId xmlns:p14="http://schemas.microsoft.com/office/powerpoint/2010/main" val="15858820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rPr>
              <a:t>If someone appears to be "too drunk," it is better to play it safe than sorry. Getting the person to an emergency room might be lifesaving.</a:t>
            </a: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034E3A2-59CC-274C-B18D-E5142FA537B0}" type="slidenum">
              <a:rPr lang="en-US" sz="1200">
                <a:cs typeface="Arial" charset="0"/>
              </a:rPr>
              <a:pPr/>
              <a:t>33</a:t>
            </a:fld>
            <a:endParaRPr lang="en-US" sz="1200" dirty="0">
              <a:cs typeface="Arial" charset="0"/>
            </a:endParaRPr>
          </a:p>
        </p:txBody>
      </p:sp>
    </p:spTree>
    <p:extLst>
      <p:ext uri="{BB962C8B-B14F-4D97-AF65-F5344CB8AC3E}">
        <p14:creationId xmlns:p14="http://schemas.microsoft.com/office/powerpoint/2010/main" val="20751524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rPr>
              <a:t>Find out what efforts your campus is making to reduce drinking or give it as an assignment to students. </a:t>
            </a:r>
          </a:p>
          <a:p>
            <a:pPr eaLnBrk="1" hangingPunct="1">
              <a:spcBef>
                <a:spcPct val="0"/>
              </a:spcBef>
            </a:pPr>
            <a:endParaRPr lang="en-US" dirty="0">
              <a:ea typeface="ＭＳ Ｐゴシック" charset="0"/>
            </a:endParaRPr>
          </a:p>
          <a:p>
            <a:pPr eaLnBrk="1" hangingPunct="1">
              <a:spcBef>
                <a:spcPct val="0"/>
              </a:spcBef>
            </a:pPr>
            <a:r>
              <a:rPr lang="en-US" b="1" dirty="0">
                <a:ea typeface="ＭＳ Ｐゴシック" charset="0"/>
              </a:rPr>
              <a:t>Ask students to consider</a:t>
            </a:r>
            <a:r>
              <a:rPr lang="en-US" dirty="0">
                <a:ea typeface="ＭＳ Ｐゴシック" charset="0"/>
              </a:rPr>
              <a:t> how alcohol consumption could be reduced on this college campus.</a:t>
            </a:r>
          </a:p>
        </p:txBody>
      </p:sp>
      <p:sp>
        <p:nvSpPr>
          <p:cNvPr id="839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2B663B6-0B6D-4046-A335-E13BB7B024D6}" type="slidenum">
              <a:rPr lang="en-US" sz="1200">
                <a:cs typeface="Arial" charset="0"/>
              </a:rPr>
              <a:pPr/>
              <a:t>34</a:t>
            </a:fld>
            <a:endParaRPr lang="en-US" sz="1200" dirty="0">
              <a:cs typeface="Arial" charset="0"/>
            </a:endParaRPr>
          </a:p>
        </p:txBody>
      </p:sp>
    </p:spTree>
    <p:extLst>
      <p:ext uri="{BB962C8B-B14F-4D97-AF65-F5344CB8AC3E}">
        <p14:creationId xmlns:p14="http://schemas.microsoft.com/office/powerpoint/2010/main" val="26116638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6018"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extLst>
      <p:ext uri="{BB962C8B-B14F-4D97-AF65-F5344CB8AC3E}">
        <p14:creationId xmlns:p14="http://schemas.microsoft.com/office/powerpoint/2010/main" val="13504986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806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rPr>
              <a:t>Driving while intoxicated is a serious health and safety problem in the United States.</a:t>
            </a:r>
          </a:p>
          <a:p>
            <a:pPr lvl="1" eaLnBrk="1" hangingPunct="1">
              <a:spcBef>
                <a:spcPct val="0"/>
              </a:spcBef>
            </a:pPr>
            <a:r>
              <a:rPr lang="en-US" dirty="0">
                <a:ea typeface="ＭＳ Ｐゴシック" charset="0"/>
              </a:rPr>
              <a:t>Driving while intoxicated has serious legal consequences.</a:t>
            </a:r>
          </a:p>
          <a:p>
            <a:pPr lvl="1" eaLnBrk="1" hangingPunct="1">
              <a:spcBef>
                <a:spcPct val="0"/>
              </a:spcBef>
            </a:pPr>
            <a:r>
              <a:rPr lang="en-US" dirty="0">
                <a:ea typeface="ＭＳ Ｐゴシック" charset="0"/>
              </a:rPr>
              <a:t>Drivers should remain alert to signs that another driver is impaired and know how to drive defensively.</a:t>
            </a:r>
          </a:p>
          <a:p>
            <a:pPr lvl="1" eaLnBrk="1" hangingPunct="1">
              <a:spcBef>
                <a:spcPct val="0"/>
              </a:spcBef>
            </a:pPr>
            <a:r>
              <a:rPr lang="en-US" dirty="0">
                <a:ea typeface="ＭＳ Ｐゴシック" charset="0"/>
              </a:rPr>
              <a:t>If you are away from your home and drinking, find alternative means of transportation or follow the practice of having a designated driver who has not consumed any alcohol.</a:t>
            </a:r>
          </a:p>
        </p:txBody>
      </p:sp>
    </p:spTree>
    <p:extLst>
      <p:ext uri="{BB962C8B-B14F-4D97-AF65-F5344CB8AC3E}">
        <p14:creationId xmlns:p14="http://schemas.microsoft.com/office/powerpoint/2010/main" val="23498333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011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extLst>
      <p:ext uri="{BB962C8B-B14F-4D97-AF65-F5344CB8AC3E}">
        <p14:creationId xmlns:p14="http://schemas.microsoft.com/office/powerpoint/2010/main" val="35537764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6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rPr>
              <a:t>Alcohol abuse is a very serious problem among American Indians and Alaskan natives. Treatment programs may be more effective if they incorporate tribal values, such as spirituality.</a:t>
            </a:r>
          </a:p>
          <a:p>
            <a:pPr eaLnBrk="1" hangingPunct="1">
              <a:spcBef>
                <a:spcPct val="0"/>
              </a:spcBef>
            </a:pPr>
            <a:endParaRPr lang="en-US" dirty="0">
              <a:ea typeface="ＭＳ Ｐゴシック" charset="0"/>
            </a:endParaRPr>
          </a:p>
          <a:p>
            <a:pPr eaLnBrk="1" hangingPunct="1">
              <a:spcBef>
                <a:spcPct val="0"/>
              </a:spcBef>
            </a:pPr>
            <a:r>
              <a:rPr lang="en-US" dirty="0">
                <a:ea typeface="ＭＳ Ｐゴシック" charset="0"/>
              </a:rPr>
              <a:t>Alcohol abuse is a serious problem for African Americans, who experience higher rates of alcohol-related medical problems, crimes, and unintentional injuries. This is true despite the fact that, as a group, they use less alcohol than most other groups.</a:t>
            </a:r>
          </a:p>
          <a:p>
            <a:pPr eaLnBrk="1" hangingPunct="1">
              <a:spcBef>
                <a:spcPct val="0"/>
              </a:spcBef>
            </a:pPr>
            <a:endParaRPr lang="en-US" dirty="0">
              <a:ea typeface="ＭＳ Ｐゴシック" charset="0"/>
            </a:endParaRPr>
          </a:p>
          <a:p>
            <a:pPr eaLnBrk="1" hangingPunct="1">
              <a:spcBef>
                <a:spcPct val="0"/>
              </a:spcBef>
            </a:pPr>
            <a:r>
              <a:rPr lang="en-US" dirty="0">
                <a:ea typeface="ＭＳ Ｐゴシック" charset="0"/>
              </a:rPr>
              <a:t>Drinking patterns among Latinos vary significantly, depending on their specific cultural background and how long they have lived in the United States. Considering the family as a unit is important in treatment, family solidarity and support are important aspects of Latino culture.</a:t>
            </a:r>
          </a:p>
          <a:p>
            <a:pPr eaLnBrk="1" hangingPunct="1">
              <a:spcBef>
                <a:spcPct val="0"/>
              </a:spcBef>
            </a:pPr>
            <a:endParaRPr lang="en-US" dirty="0">
              <a:ea typeface="ＭＳ Ｐゴシック" charset="0"/>
            </a:endParaRPr>
          </a:p>
          <a:p>
            <a:pPr eaLnBrk="1" hangingPunct="1">
              <a:spcBef>
                <a:spcPct val="0"/>
              </a:spcBef>
            </a:pPr>
            <a:r>
              <a:rPr lang="en-US" dirty="0">
                <a:ea typeface="ＭＳ Ｐゴシック" charset="0"/>
              </a:rPr>
              <a:t>Asian Americans tend to have lower-than-average rates of alcohol abuse, although acculturation may weaken taboos that contribute to the lower rate.</a:t>
            </a:r>
          </a:p>
          <a:p>
            <a:pPr eaLnBrk="1" hangingPunct="1">
              <a:spcBef>
                <a:spcPct val="0"/>
              </a:spcBef>
            </a:pPr>
            <a:endParaRPr lang="en-US" dirty="0">
              <a:ea typeface="ＭＳ Ｐゴシック" charset="0"/>
            </a:endParaRPr>
          </a:p>
        </p:txBody>
      </p:sp>
    </p:spTree>
    <p:extLst>
      <p:ext uri="{BB962C8B-B14F-4D97-AF65-F5344CB8AC3E}">
        <p14:creationId xmlns:p14="http://schemas.microsoft.com/office/powerpoint/2010/main" val="34565553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421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extLst>
      <p:ext uri="{BB962C8B-B14F-4D97-AF65-F5344CB8AC3E}">
        <p14:creationId xmlns:p14="http://schemas.microsoft.com/office/powerpoint/2010/main" val="37163519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625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rPr>
              <a:t>Alcohol abuse can be distinguished from alcohol dependence, or alcoholism.</a:t>
            </a:r>
          </a:p>
          <a:p>
            <a:pPr eaLnBrk="1" hangingPunct="1">
              <a:spcBef>
                <a:spcPct val="0"/>
              </a:spcBef>
            </a:pPr>
            <a:endParaRPr lang="en-US" dirty="0">
              <a:ea typeface="ＭＳ Ｐゴシック" charset="0"/>
            </a:endParaRPr>
          </a:p>
          <a:p>
            <a:pPr eaLnBrk="1" hangingPunct="1">
              <a:spcBef>
                <a:spcPct val="0"/>
              </a:spcBef>
            </a:pPr>
            <a:r>
              <a:rPr lang="en-US" dirty="0">
                <a:ea typeface="ＭＳ Ｐゴシック" charset="0"/>
              </a:rPr>
              <a:t>Alcohol abuse is defined as recurrent alcohol use that has negative consequences, such as drinking in dangerous situations or drinking patterns that result in academic, professional, interpersonal, or legal difficulties. </a:t>
            </a:r>
          </a:p>
          <a:p>
            <a:pPr eaLnBrk="1" hangingPunct="1">
              <a:spcBef>
                <a:spcPct val="0"/>
              </a:spcBef>
            </a:pPr>
            <a:endParaRPr lang="en-US" dirty="0">
              <a:ea typeface="ＭＳ Ｐゴシック" charset="0"/>
            </a:endParaRPr>
          </a:p>
          <a:p>
            <a:pPr eaLnBrk="1" hangingPunct="1">
              <a:spcBef>
                <a:spcPct val="0"/>
              </a:spcBef>
            </a:pPr>
            <a:r>
              <a:rPr lang="en-US" dirty="0">
                <a:ea typeface="ＭＳ Ｐゴシック" charset="0"/>
              </a:rPr>
              <a:t>Alcohol dependence, also called alcoholism, refers to more extensive problems, usually involving physical tolerance and withdrawal.</a:t>
            </a:r>
          </a:p>
          <a:p>
            <a:pPr eaLnBrk="1" hangingPunct="1">
              <a:spcBef>
                <a:spcPct val="0"/>
              </a:spcBef>
            </a:pPr>
            <a:r>
              <a:rPr lang="en-US" dirty="0">
                <a:ea typeface="ＭＳ Ｐゴシック" charset="0"/>
              </a:rPr>
              <a:t>Signs of impending problems with alcohol include the following:</a:t>
            </a:r>
          </a:p>
          <a:p>
            <a:pPr eaLnBrk="1" hangingPunct="1">
              <a:spcBef>
                <a:spcPct val="0"/>
              </a:spcBef>
            </a:pPr>
            <a:r>
              <a:rPr lang="en-US" dirty="0">
                <a:ea typeface="ＭＳ Ｐゴシック" charset="0"/>
              </a:rPr>
              <a:t>	1. Drinking alone or secretively</a:t>
            </a:r>
          </a:p>
          <a:p>
            <a:pPr eaLnBrk="1" hangingPunct="1">
              <a:spcBef>
                <a:spcPct val="0"/>
              </a:spcBef>
            </a:pPr>
            <a:r>
              <a:rPr lang="en-US" dirty="0">
                <a:ea typeface="ＭＳ Ｐゴシック" charset="0"/>
              </a:rPr>
              <a:t>	2. Using alcohol deliberately and repeatedly to perform or get through difficult situations </a:t>
            </a:r>
          </a:p>
          <a:p>
            <a:pPr eaLnBrk="1" hangingPunct="1">
              <a:spcBef>
                <a:spcPct val="0"/>
              </a:spcBef>
            </a:pPr>
            <a:r>
              <a:rPr lang="en-US" dirty="0">
                <a:ea typeface="ＭＳ Ｐゴシック" charset="0"/>
              </a:rPr>
              <a:t>	3. Feeling uncomfortable on occasions when alcohol is not available</a:t>
            </a:r>
          </a:p>
          <a:p>
            <a:pPr eaLnBrk="1" hangingPunct="1">
              <a:spcBef>
                <a:spcPct val="0"/>
              </a:spcBef>
            </a:pPr>
            <a:r>
              <a:rPr lang="en-US" dirty="0">
                <a:ea typeface="ＭＳ Ｐゴシック" charset="0"/>
              </a:rPr>
              <a:t>	4. Escalating alcohol consumption beyond an already established drinking pattern</a:t>
            </a:r>
          </a:p>
          <a:p>
            <a:pPr eaLnBrk="1" hangingPunct="1">
              <a:spcBef>
                <a:spcPct val="0"/>
              </a:spcBef>
            </a:pPr>
            <a:r>
              <a:rPr lang="en-US" dirty="0">
                <a:ea typeface="ＭＳ Ｐゴシック" charset="0"/>
              </a:rPr>
              <a:t>	5. Consuming alcohol heavily in risky situations, such as before driving</a:t>
            </a:r>
          </a:p>
          <a:p>
            <a:pPr eaLnBrk="1" hangingPunct="1">
              <a:spcBef>
                <a:spcPct val="0"/>
              </a:spcBef>
            </a:pPr>
            <a:r>
              <a:rPr lang="en-US" dirty="0">
                <a:ea typeface="ＭＳ Ｐゴシック" charset="0"/>
              </a:rPr>
              <a:t>	6. Getting drunk regularly or more frequently than in the past</a:t>
            </a:r>
          </a:p>
          <a:p>
            <a:pPr eaLnBrk="1" hangingPunct="1">
              <a:spcBef>
                <a:spcPct val="0"/>
              </a:spcBef>
            </a:pPr>
            <a:r>
              <a:rPr lang="en-US" dirty="0">
                <a:ea typeface="ＭＳ Ｐゴシック" charset="0"/>
              </a:rPr>
              <a:t>	7. Drinking in the morning or at other unusual times</a:t>
            </a:r>
          </a:p>
        </p:txBody>
      </p:sp>
    </p:spTree>
    <p:extLst>
      <p:ext uri="{BB962C8B-B14F-4D97-AF65-F5344CB8AC3E}">
        <p14:creationId xmlns:p14="http://schemas.microsoft.com/office/powerpoint/2010/main" val="2196124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extLst>
      <p:ext uri="{BB962C8B-B14F-4D97-AF65-F5344CB8AC3E}">
        <p14:creationId xmlns:p14="http://schemas.microsoft.com/office/powerpoint/2010/main" val="34051633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830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rPr>
              <a:t>Psychological dependence and withdrawal symptoms must exist to qualify a person as an addict. </a:t>
            </a:r>
          </a:p>
          <a:p>
            <a:endParaRPr lang="en-US" dirty="0">
              <a:ea typeface="ＭＳ Ｐゴシック" charset="0"/>
            </a:endParaRPr>
          </a:p>
        </p:txBody>
      </p:sp>
    </p:spTree>
    <p:extLst>
      <p:ext uri="{BB962C8B-B14F-4D97-AF65-F5344CB8AC3E}">
        <p14:creationId xmlns:p14="http://schemas.microsoft.com/office/powerpoint/2010/main" val="29340372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03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extLst>
      <p:ext uri="{BB962C8B-B14F-4D97-AF65-F5344CB8AC3E}">
        <p14:creationId xmlns:p14="http://schemas.microsoft.com/office/powerpoint/2010/main" val="3472370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0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extLst>
      <p:ext uri="{BB962C8B-B14F-4D97-AF65-F5344CB8AC3E}">
        <p14:creationId xmlns:p14="http://schemas.microsoft.com/office/powerpoint/2010/main" val="33397499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49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rPr>
              <a:t>Men who become alcoholics usually start drinking early in life and are identified as alcoholics by their thirties or forties.</a:t>
            </a:r>
          </a:p>
          <a:p>
            <a:pPr eaLnBrk="1" hangingPunct="1">
              <a:spcBef>
                <a:spcPct val="0"/>
              </a:spcBef>
            </a:pPr>
            <a:endParaRPr lang="en-US" dirty="0">
              <a:ea typeface="ＭＳ Ｐゴシック" charset="0"/>
            </a:endParaRPr>
          </a:p>
          <a:p>
            <a:r>
              <a:rPr lang="en-US" dirty="0">
                <a:ea typeface="ＭＳ Ｐゴシック" charset="0"/>
              </a:rPr>
              <a:t>Women at highest risk are those who are unmarried but living with a partner, are in their twenties or early thirties, or have a husband or partner who drinks heavily.</a:t>
            </a:r>
          </a:p>
        </p:txBody>
      </p:sp>
    </p:spTree>
    <p:extLst>
      <p:ext uri="{BB962C8B-B14F-4D97-AF65-F5344CB8AC3E}">
        <p14:creationId xmlns:p14="http://schemas.microsoft.com/office/powerpoint/2010/main" val="5145738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854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rPr>
              <a:t>Family hero:</a:t>
            </a:r>
            <a:r>
              <a:rPr lang="en-US" i="1" dirty="0">
                <a:ea typeface="ＭＳ Ｐゴシック" charset="0"/>
              </a:rPr>
              <a:t> </a:t>
            </a:r>
            <a:r>
              <a:rPr lang="en-US" dirty="0">
                <a:ea typeface="ＭＳ Ｐゴシック" charset="0"/>
              </a:rPr>
              <a:t>Tries to divert attention from the problem by being too good to be true</a:t>
            </a:r>
          </a:p>
          <a:p>
            <a:pPr eaLnBrk="1" hangingPunct="1">
              <a:spcBef>
                <a:spcPct val="0"/>
              </a:spcBef>
            </a:pPr>
            <a:r>
              <a:rPr lang="en-US" dirty="0">
                <a:ea typeface="ＭＳ Ｐゴシック" charset="0"/>
              </a:rPr>
              <a:t>Scapegoat:</a:t>
            </a:r>
            <a:r>
              <a:rPr lang="en-US" i="1" dirty="0">
                <a:ea typeface="ＭＳ Ｐゴシック" charset="0"/>
              </a:rPr>
              <a:t> </a:t>
            </a:r>
            <a:r>
              <a:rPr lang="en-US" dirty="0">
                <a:ea typeface="ＭＳ Ｐゴシック" charset="0"/>
              </a:rPr>
              <a:t>Draws attention away from the family's primary problem through delinquency or misbehavior</a:t>
            </a:r>
          </a:p>
          <a:p>
            <a:pPr eaLnBrk="1" hangingPunct="1">
              <a:spcBef>
                <a:spcPct val="0"/>
              </a:spcBef>
            </a:pPr>
            <a:r>
              <a:rPr lang="en-US" dirty="0">
                <a:ea typeface="ＭＳ Ｐゴシック" charset="0"/>
              </a:rPr>
              <a:t>Lost child:</a:t>
            </a:r>
            <a:r>
              <a:rPr lang="en-US" i="1" dirty="0">
                <a:ea typeface="ＭＳ Ｐゴシック" charset="0"/>
              </a:rPr>
              <a:t> </a:t>
            </a:r>
            <a:r>
              <a:rPr lang="en-US" dirty="0">
                <a:ea typeface="ＭＳ Ｐゴシック" charset="0"/>
              </a:rPr>
              <a:t>Becomes passive and quietly withdraws from upsetting situations</a:t>
            </a:r>
          </a:p>
          <a:p>
            <a:pPr eaLnBrk="1" hangingPunct="1">
              <a:spcBef>
                <a:spcPct val="0"/>
              </a:spcBef>
            </a:pPr>
            <a:r>
              <a:rPr lang="en-US" dirty="0">
                <a:ea typeface="ＭＳ Ｐゴシック" charset="0"/>
              </a:rPr>
              <a:t>Mascot: Disrupts tense situations by providing comic relief</a:t>
            </a:r>
          </a:p>
          <a:p>
            <a:endParaRPr lang="en-US" dirty="0">
              <a:ea typeface="ＭＳ Ｐゴシック" charset="0"/>
            </a:endParaRPr>
          </a:p>
        </p:txBody>
      </p:sp>
    </p:spTree>
    <p:extLst>
      <p:ext uri="{BB962C8B-B14F-4D97-AF65-F5344CB8AC3E}">
        <p14:creationId xmlns:p14="http://schemas.microsoft.com/office/powerpoint/2010/main" val="15569622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059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extLst>
      <p:ext uri="{BB962C8B-B14F-4D97-AF65-F5344CB8AC3E}">
        <p14:creationId xmlns:p14="http://schemas.microsoft.com/office/powerpoint/2010/main" val="3298494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469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rPr>
              <a:t>Most alcoholics require a treatment program, although as many as one third stop drinking on their own. No single treatment works for everyone.</a:t>
            </a:r>
          </a:p>
          <a:p>
            <a:pPr eaLnBrk="1" hangingPunct="1">
              <a:spcBef>
                <a:spcPct val="0"/>
              </a:spcBef>
            </a:pPr>
            <a:endParaRPr lang="en-US" dirty="0">
              <a:ea typeface="ＭＳ Ｐゴシック" charset="0"/>
            </a:endParaRPr>
          </a:p>
          <a:p>
            <a:pPr eaLnBrk="1" hangingPunct="1">
              <a:spcBef>
                <a:spcPct val="0"/>
              </a:spcBef>
            </a:pPr>
            <a:r>
              <a:rPr lang="en-US" dirty="0">
                <a:ea typeface="ＭＳ Ｐゴシック" charset="0"/>
              </a:rPr>
              <a:t>Because many alcoholics have patterns that fluctuate, their alcoholism is probably a response to environmental factors such as stress and may be helped by treatment.</a:t>
            </a:r>
          </a:p>
          <a:p>
            <a:pPr eaLnBrk="1" hangingPunct="1">
              <a:spcBef>
                <a:spcPct val="0"/>
              </a:spcBef>
            </a:pPr>
            <a:endParaRPr lang="en-US" dirty="0">
              <a:ea typeface="ＭＳ Ｐゴシック" charset="0"/>
            </a:endParaRPr>
          </a:p>
        </p:txBody>
      </p:sp>
    </p:spTree>
    <p:extLst>
      <p:ext uri="{BB962C8B-B14F-4D97-AF65-F5344CB8AC3E}">
        <p14:creationId xmlns:p14="http://schemas.microsoft.com/office/powerpoint/2010/main" val="8018465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673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rPr>
              <a:t>Alcoholics Anonymous (AA) uses a 12-step program that requires the recognition of one's powerlessness over alcohol and the need for help from a "higher power."</a:t>
            </a:r>
          </a:p>
          <a:p>
            <a:pPr eaLnBrk="1" hangingPunct="1">
              <a:spcBef>
                <a:spcPct val="0"/>
              </a:spcBef>
            </a:pPr>
            <a:endParaRPr lang="en-US" dirty="0">
              <a:ea typeface="ＭＳ Ｐゴシック" charset="0"/>
            </a:endParaRPr>
          </a:p>
          <a:p>
            <a:pPr eaLnBrk="1" hangingPunct="1">
              <a:spcBef>
                <a:spcPct val="0"/>
              </a:spcBef>
            </a:pPr>
            <a:r>
              <a:rPr lang="en-US" dirty="0">
                <a:ea typeface="ＭＳ Ｐゴシック" charset="0"/>
              </a:rPr>
              <a:t>Secular Organizations for Sobriety help those alcoholics who are uncomfortable with the spiritual side of AA's program.</a:t>
            </a:r>
          </a:p>
          <a:p>
            <a:pPr eaLnBrk="1" hangingPunct="1">
              <a:spcBef>
                <a:spcPct val="0"/>
              </a:spcBef>
            </a:pPr>
            <a:r>
              <a:rPr lang="en-US" dirty="0">
                <a:ea typeface="ＭＳ Ｐゴシック" charset="0"/>
              </a:rPr>
              <a:t>	</a:t>
            </a:r>
          </a:p>
          <a:p>
            <a:pPr eaLnBrk="1" hangingPunct="1">
              <a:spcBef>
                <a:spcPct val="0"/>
              </a:spcBef>
            </a:pPr>
            <a:r>
              <a:rPr lang="en-US" dirty="0">
                <a:ea typeface="ＭＳ Ｐゴシック" charset="0"/>
              </a:rPr>
              <a:t>Pharmacological treatments include:</a:t>
            </a:r>
          </a:p>
          <a:p>
            <a:pPr eaLnBrk="1" hangingPunct="1">
              <a:spcBef>
                <a:spcPct val="0"/>
              </a:spcBef>
            </a:pPr>
            <a:r>
              <a:rPr lang="en-US" dirty="0">
                <a:ea typeface="ＭＳ Ｐゴシック" charset="0"/>
              </a:rPr>
              <a:t>	Disulfiram, which causes people to become violently ill when they drink </a:t>
            </a:r>
          </a:p>
          <a:p>
            <a:pPr eaLnBrk="1" hangingPunct="1">
              <a:spcBef>
                <a:spcPct val="0"/>
              </a:spcBef>
            </a:pPr>
            <a:r>
              <a:rPr lang="en-US" dirty="0">
                <a:ea typeface="ＭＳ Ｐゴシック" charset="0"/>
              </a:rPr>
              <a:t>	Naltrexone, which reduces the pleasant effects of alcohol</a:t>
            </a:r>
          </a:p>
          <a:p>
            <a:pPr eaLnBrk="1" hangingPunct="1">
              <a:spcBef>
                <a:spcPct val="0"/>
              </a:spcBef>
            </a:pPr>
            <a:r>
              <a:rPr lang="en-US" dirty="0">
                <a:ea typeface="ＭＳ Ｐゴシック" charset="0"/>
              </a:rPr>
              <a:t>	Acamprosate, approved in 2004, which helps people maintain alcohol abstinence after they have stopped drinking</a:t>
            </a:r>
          </a:p>
          <a:p>
            <a:endParaRPr lang="en-US" dirty="0">
              <a:ea typeface="ＭＳ Ｐゴシック" charset="0"/>
            </a:endParaRPr>
          </a:p>
          <a:p>
            <a:endParaRPr lang="en-US" dirty="0">
              <a:ea typeface="ＭＳ Ｐゴシック" charset="0"/>
            </a:endParaRPr>
          </a:p>
        </p:txBody>
      </p:sp>
    </p:spTree>
    <p:extLst>
      <p:ext uri="{BB962C8B-B14F-4D97-AF65-F5344CB8AC3E}">
        <p14:creationId xmlns:p14="http://schemas.microsoft.com/office/powerpoint/2010/main" val="31792066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878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extLst>
      <p:ext uri="{BB962C8B-B14F-4D97-AF65-F5344CB8AC3E}">
        <p14:creationId xmlns:p14="http://schemas.microsoft.com/office/powerpoint/2010/main" val="31709357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08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rPr>
              <a:t>Note that there is no number 3 in the scale because this might indicate "fence sitting", or not wanting to make a decision. Before you introduce this chart, find out if there is an AA group on campus and when and where it meets.</a:t>
            </a:r>
          </a:p>
          <a:p>
            <a:pPr eaLnBrk="1" hangingPunct="1">
              <a:spcBef>
                <a:spcPct val="0"/>
              </a:spcBef>
            </a:pPr>
            <a:endParaRPr lang="en-US" dirty="0">
              <a:ea typeface="ＭＳ Ｐゴシック" charset="0"/>
            </a:endParaRPr>
          </a:p>
          <a:p>
            <a:pPr eaLnBrk="1" hangingPunct="1">
              <a:spcBef>
                <a:spcPct val="0"/>
              </a:spcBef>
            </a:pPr>
            <a:r>
              <a:rPr lang="en-US" b="1" dirty="0">
                <a:ea typeface="ＭＳ Ｐゴシック" charset="0"/>
              </a:rPr>
              <a:t>Inform students about</a:t>
            </a:r>
            <a:r>
              <a:rPr lang="en-US" dirty="0">
                <a:ea typeface="ＭＳ Ｐゴシック" charset="0"/>
              </a:rPr>
              <a:t> treatment and/or where they can find information about AA and Alanon in the white pages.</a:t>
            </a:r>
          </a:p>
        </p:txBody>
      </p:sp>
      <p:sp>
        <p:nvSpPr>
          <p:cNvPr id="1208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356B0E5-2CB7-3642-93AE-DBF0B99AFCBF}" type="slidenum">
              <a:rPr lang="en-US" sz="1200">
                <a:cs typeface="Arial" charset="0"/>
              </a:rPr>
              <a:pPr/>
              <a:t>50</a:t>
            </a:fld>
            <a:endParaRPr lang="en-US" sz="1200" dirty="0">
              <a:cs typeface="Arial" charset="0"/>
            </a:endParaRPr>
          </a:p>
        </p:txBody>
      </p:sp>
    </p:spTree>
    <p:extLst>
      <p:ext uri="{BB962C8B-B14F-4D97-AF65-F5344CB8AC3E}">
        <p14:creationId xmlns:p14="http://schemas.microsoft.com/office/powerpoint/2010/main" val="1064863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dirty="0">
              <a:ea typeface="ＭＳ Ｐゴシック"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C34E1AF-2CAF-6341-9A13-9AFDD168D22C}" type="slidenum">
              <a:rPr lang="en-US" sz="1200">
                <a:cs typeface="Arial" charset="0"/>
              </a:rPr>
              <a:pPr/>
              <a:t>6</a:t>
            </a:fld>
            <a:endParaRPr lang="en-US" sz="1200" dirty="0">
              <a:cs typeface="Arial" charset="0"/>
            </a:endParaRPr>
          </a:p>
        </p:txBody>
      </p:sp>
    </p:spTree>
    <p:extLst>
      <p:ext uri="{BB962C8B-B14F-4D97-AF65-F5344CB8AC3E}">
        <p14:creationId xmlns:p14="http://schemas.microsoft.com/office/powerpoint/2010/main" val="2508199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extLst>
      <p:ext uri="{BB962C8B-B14F-4D97-AF65-F5344CB8AC3E}">
        <p14:creationId xmlns:p14="http://schemas.microsoft.com/office/powerpoint/2010/main" val="1388172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extLst>
      <p:ext uri="{BB962C8B-B14F-4D97-AF65-F5344CB8AC3E}">
        <p14:creationId xmlns:p14="http://schemas.microsoft.com/office/powerpoint/2010/main" val="513608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extLst>
      <p:ext uri="{BB962C8B-B14F-4D97-AF65-F5344CB8AC3E}">
        <p14:creationId xmlns:p14="http://schemas.microsoft.com/office/powerpoint/2010/main" val="4204724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extLst>
      <p:ext uri="{BB962C8B-B14F-4D97-AF65-F5344CB8AC3E}">
        <p14:creationId xmlns:p14="http://schemas.microsoft.com/office/powerpoint/2010/main" val="3193842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5" y="3124200"/>
            <a:ext cx="6569075" cy="579438"/>
          </a:xfrm>
          <a:extLst>
            <a:ext uri="{909E8E84-426E-40dd-AFC4-6F175D3DCCD1}">
              <a14:hiddenFill xmlns:a14="http://schemas.microsoft.com/office/drawing/2010/main">
                <a:solidFill>
                  <a:schemeClr val="accent1"/>
                </a:solidFill>
              </a14:hiddenFill>
            </a:ext>
          </a:extLst>
        </p:spPr>
        <p:txBody>
          <a:bodyPr lIns="91440"/>
          <a:lstStyle>
            <a:lvl1pPr>
              <a:defRPr>
                <a:solidFill>
                  <a:schemeClr val="tx1"/>
                </a:solidFill>
              </a:defRPr>
            </a:lvl1pPr>
          </a:lstStyle>
          <a:p>
            <a:pPr lvl="0"/>
            <a:r>
              <a:rPr lang="en-US" noProof="0" dirty="0" smtClean="0"/>
              <a:t>Click to edit 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lvl1pPr>
          </a:lstStyle>
          <a:p>
            <a:pPr lvl="0"/>
            <a:endParaRPr lang="en-US" noProof="0" dirty="0" smtClean="0"/>
          </a:p>
        </p:txBody>
      </p:sp>
      <p:sp>
        <p:nvSpPr>
          <p:cNvPr id="4113" name="Rectangle 17"/>
          <p:cNvSpPr>
            <a:spLocks noGrp="1" noChangeArrowheads="1"/>
          </p:cNvSpPr>
          <p:nvPr>
            <p:ph type="ftr" sz="quarter" idx="3"/>
          </p:nvPr>
        </p:nvSpPr>
        <p:spPr/>
        <p:txBody>
          <a:bodyPr/>
          <a:lstStyle>
            <a:lvl1pPr>
              <a:defRPr/>
            </a:lvl1pPr>
          </a:lstStyle>
          <a:p>
            <a:r>
              <a:rPr lang="en-GB" dirty="0" smtClean="0"/>
              <a:t>© 2016 Pearson Education, Inc.</a:t>
            </a:r>
            <a:endParaRPr lang="en-GB" dirty="0"/>
          </a:p>
        </p:txBody>
      </p:sp>
      <p:sp>
        <p:nvSpPr>
          <p:cNvPr id="4101" name="Rectangle 5"/>
          <p:cNvSpPr>
            <a:spLocks noChangeArrowheads="1"/>
          </p:cNvSpPr>
          <p:nvPr/>
        </p:nvSpPr>
        <p:spPr bwMode="auto">
          <a:xfrm>
            <a:off x="-6350" y="0"/>
            <a:ext cx="9162288" cy="609600"/>
          </a:xfrm>
          <a:prstGeom prst="rect">
            <a:avLst/>
          </a:prstGeom>
          <a:solidFill>
            <a:srgbClr val="C8E718"/>
          </a:solidFill>
          <a:ln>
            <a:noFill/>
          </a:ln>
          <a:effectLst/>
          <a:extLst/>
        </p:spPr>
        <p:txBody>
          <a:bodyPr wrap="none" anchor="ctr"/>
          <a:lstStyle/>
          <a:p>
            <a:pPr algn="ctr"/>
            <a:endParaRPr lang="en-US" dirty="0">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tx1"/>
                </a:solidFill>
              </a:rPr>
              <a:t>Chapter </a:t>
            </a:r>
            <a:r>
              <a:rPr lang="en-US" sz="2800" dirty="0" smtClean="0">
                <a:solidFill>
                  <a:schemeClr val="tx1"/>
                </a:solidFill>
              </a:rPr>
              <a:t>10 </a:t>
            </a:r>
            <a:r>
              <a:rPr lang="en-US" sz="2800" dirty="0">
                <a:solidFill>
                  <a:schemeClr val="tx1"/>
                </a:solidFill>
              </a:rPr>
              <a:t>Lecture</a:t>
            </a:r>
          </a:p>
        </p:txBody>
      </p:sp>
      <p:pic>
        <p:nvPicPr>
          <p:cNvPr id="10" name="Picture 9" descr="DONA5483_14_thumbnai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71807" y="608152"/>
            <a:ext cx="4887235" cy="6254496"/>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87A4C"/>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344C9F"/>
              </a:buClr>
              <a:defRPr/>
            </a:lvl1pPr>
            <a:lvl2pPr marL="800100" indent="-342900">
              <a:buClr>
                <a:srgbClr val="344C9F"/>
              </a:buClr>
              <a:buFont typeface="Arial"/>
              <a:buChar char="•"/>
              <a:defRPr/>
            </a:lvl2pPr>
            <a:lvl3pPr>
              <a:buClr>
                <a:srgbClr val="344C9F"/>
              </a:buClr>
              <a:defRPr/>
            </a:lvl3pPr>
            <a:lvl4pPr>
              <a:buClr>
                <a:srgbClr val="344C9F"/>
              </a:buClr>
              <a:defRPr/>
            </a:lvl4pPr>
            <a:lvl5pPr>
              <a:buClr>
                <a:srgbClr val="344C9F"/>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2016 Pearson Education, Inc.</a:t>
            </a:r>
            <a:endParaRPr lang="en-GB" dirty="0"/>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88720" y="0"/>
            <a:ext cx="7955280" cy="579438"/>
          </a:xfrm>
        </p:spPr>
        <p:txBody>
          <a:bodyPr/>
          <a:lstStyle>
            <a:lvl1pPr>
              <a:defRPr>
                <a:solidFill>
                  <a:srgbClr val="E87A4C"/>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5125" y="1499616"/>
            <a:ext cx="8229600" cy="5106987"/>
          </a:xfrm>
        </p:spPr>
        <p:txBody>
          <a:bodyPr/>
          <a:lstStyle>
            <a:lvl1pPr marL="514350" indent="-514350">
              <a:buClrTx/>
              <a:buFont typeface="+mj-lt"/>
              <a:buAutoNum type="arabicPeriod"/>
              <a:defRPr/>
            </a:lvl1pPr>
            <a:lvl2pPr marL="800100" indent="-342900">
              <a:buClr>
                <a:srgbClr val="344C9F"/>
              </a:buClr>
              <a:buFont typeface="Arial"/>
              <a:buChar char="•"/>
              <a:defRPr/>
            </a:lvl2pPr>
            <a:lvl3pPr>
              <a:buClr>
                <a:srgbClr val="344C9F"/>
              </a:buClr>
              <a:defRPr/>
            </a:lvl3pPr>
            <a:lvl4pPr>
              <a:buClr>
                <a:srgbClr val="344C9F"/>
              </a:buClr>
              <a:defRPr/>
            </a:lvl4pPr>
            <a:lvl5pPr>
              <a:buClr>
                <a:srgbClr val="344C9F"/>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17"/>
          <p:cNvSpPr>
            <a:spLocks noGrp="1" noChangeArrowheads="1"/>
          </p:cNvSpPr>
          <p:nvPr>
            <p:ph type="ftr" sz="quarter" idx="3"/>
          </p:nvPr>
        </p:nvSpPr>
        <p:spPr>
          <a:xfrm>
            <a:off x="87313" y="6613525"/>
            <a:ext cx="5399087" cy="179388"/>
          </a:xfrm>
        </p:spPr>
        <p:txBody>
          <a:bodyPr/>
          <a:lstStyle>
            <a:lvl1pPr>
              <a:defRPr/>
            </a:lvl1pPr>
          </a:lstStyle>
          <a:p>
            <a:r>
              <a:rPr lang="en-GB" dirty="0" smtClean="0"/>
              <a:t>© 2016 Pearson Education, Inc.</a:t>
            </a:r>
            <a:endParaRPr lang="en-GB" dirty="0"/>
          </a:p>
        </p:txBody>
      </p:sp>
    </p:spTree>
    <p:extLst>
      <p:ext uri="{BB962C8B-B14F-4D97-AF65-F5344CB8AC3E}">
        <p14:creationId xmlns:p14="http://schemas.microsoft.com/office/powerpoint/2010/main" val="622381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dirty="0" smtClean="0"/>
              <a:t>© 2016 Pearson Education, Inc.</a:t>
            </a:r>
            <a:endParaRPr lang="en-GB" dirty="0"/>
          </a:p>
        </p:txBody>
      </p:sp>
    </p:spTree>
    <p:extLst>
      <p:ext uri="{BB962C8B-B14F-4D97-AF65-F5344CB8AC3E}">
        <p14:creationId xmlns:p14="http://schemas.microsoft.com/office/powerpoint/2010/main" val="1571907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141413"/>
            <a:ext cx="8229600" cy="51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dirty="0" smtClean="0"/>
              <a:t>© 2016 Pearson Education, Inc.</a:t>
            </a:r>
            <a:endParaRPr lang="en-GB"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4" r:id="rId3"/>
    <p:sldLayoutId id="2147483653" r:id="rId4"/>
  </p:sldLayoutIdLst>
  <p:hf sldNum="0" hdr="0" dt="0"/>
  <p:txStyles>
    <p:titleStyle>
      <a:lvl1pPr algn="l" rtl="0" fontAlgn="base">
        <a:spcBef>
          <a:spcPct val="50000"/>
        </a:spcBef>
        <a:spcAft>
          <a:spcPct val="0"/>
        </a:spcAft>
        <a:defRPr sz="3200" b="1">
          <a:solidFill>
            <a:srgbClr val="E87A4C"/>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344C9F"/>
        </a:buClr>
        <a:buFont typeface="Arial"/>
        <a:buChar char="•"/>
        <a:defRPr sz="2800">
          <a:solidFill>
            <a:schemeClr val="tx1"/>
          </a:solidFill>
          <a:latin typeface="+mn-lt"/>
          <a:ea typeface="+mn-ea"/>
          <a:cs typeface="+mn-cs"/>
        </a:defRPr>
      </a:lvl1pPr>
      <a:lvl2pPr marL="800100" indent="-342900" algn="l" rtl="0" fontAlgn="base">
        <a:spcBef>
          <a:spcPct val="20000"/>
        </a:spcBef>
        <a:spcAft>
          <a:spcPct val="0"/>
        </a:spcAft>
        <a:buClr>
          <a:srgbClr val="344C9F"/>
        </a:buClr>
        <a:buFont typeface="Arial"/>
        <a:buChar char="•"/>
        <a:tabLst/>
        <a:defRPr sz="2800">
          <a:solidFill>
            <a:schemeClr val="tx1"/>
          </a:solidFill>
          <a:latin typeface="+mn-lt"/>
          <a:ea typeface="+mn-ea"/>
        </a:defRPr>
      </a:lvl2pPr>
      <a:lvl3pPr marL="1143000" indent="-228600" algn="l" rtl="0" fontAlgn="base">
        <a:spcBef>
          <a:spcPct val="20000"/>
        </a:spcBef>
        <a:spcAft>
          <a:spcPct val="0"/>
        </a:spcAft>
        <a:buClr>
          <a:srgbClr val="344C9F"/>
        </a:buClr>
        <a:buFont typeface="Arial"/>
        <a:buChar char="•"/>
        <a:defRPr sz="2400">
          <a:solidFill>
            <a:schemeClr val="tx1"/>
          </a:solidFill>
          <a:latin typeface="+mn-lt"/>
          <a:ea typeface="+mn-ea"/>
        </a:defRPr>
      </a:lvl3pPr>
      <a:lvl4pPr marL="1600200" indent="-228600" algn="l" rtl="0" fontAlgn="base">
        <a:spcBef>
          <a:spcPct val="20000"/>
        </a:spcBef>
        <a:spcAft>
          <a:spcPct val="0"/>
        </a:spcAft>
        <a:buClr>
          <a:srgbClr val="344C9F"/>
        </a:buClr>
        <a:buFont typeface="Arial"/>
        <a:buChar char="•"/>
        <a:defRPr sz="2000">
          <a:solidFill>
            <a:schemeClr val="tx1"/>
          </a:solidFill>
          <a:latin typeface="+mn-lt"/>
          <a:ea typeface="+mn-ea"/>
        </a:defRPr>
      </a:lvl4pPr>
      <a:lvl5pPr marL="2057400" indent="-228600" algn="l" rtl="0" fontAlgn="base">
        <a:spcBef>
          <a:spcPct val="20000"/>
        </a:spcBef>
        <a:spcAft>
          <a:spcPct val="0"/>
        </a:spcAft>
        <a:buClr>
          <a:srgbClr val="344C9F"/>
        </a:buClr>
        <a:buFont typeface="Arial"/>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hyperlink" Target="../../../../../Other/02_PPTLecture_LEC/02_psychosocial_health.mov" TargetMode="External"/><Relationship Id="rId4" Type="http://schemas.openxmlformats.org/officeDocument/2006/relationships/image" Target="../media/image15.jpeg"/><Relationship Id="rId5" Type="http://schemas.openxmlformats.org/officeDocument/2006/relationships/hyperlink" Target="sloppy_spring_breaker.mp4" TargetMode="External"/><Relationship Id="rId6" Type="http://schemas.openxmlformats.org/officeDocument/2006/relationships/image" Target="../media/image16.jpeg"/><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19.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6" y="2397949"/>
            <a:ext cx="3200282" cy="2062103"/>
          </a:xfrm>
        </p:spPr>
        <p:txBody>
          <a:bodyPr/>
          <a:lstStyle/>
          <a:p>
            <a:r>
              <a:rPr lang="en-US" dirty="0" smtClean="0"/>
              <a:t>Chapter 10: </a:t>
            </a:r>
            <a:br>
              <a:rPr lang="en-US" dirty="0" smtClean="0"/>
            </a:br>
            <a:r>
              <a:rPr lang="en-US" dirty="0"/>
              <a:t>Drinking Alcohol Responsibly</a:t>
            </a:r>
          </a:p>
        </p:txBody>
      </p:sp>
      <p:sp>
        <p:nvSpPr>
          <p:cNvPr id="5" name="Rectangle 17"/>
          <p:cNvSpPr>
            <a:spLocks noGrp="1" noChangeArrowheads="1"/>
          </p:cNvSpPr>
          <p:nvPr>
            <p:ph type="ftr" sz="quarter" idx="3"/>
          </p:nvPr>
        </p:nvSpPr>
        <p:spPr/>
        <p:txBody>
          <a:bodyPr/>
          <a:lstStyle/>
          <a:p>
            <a:r>
              <a:rPr lang="en-GB" dirty="0" smtClean="0"/>
              <a:t>© 2016 Pearson Education, Inc.</a:t>
            </a:r>
            <a:endParaRPr lang="en-GB" dirty="0"/>
          </a:p>
        </p:txBody>
      </p:sp>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11"/>
          <p:cNvSpPr>
            <a:spLocks noGrp="1" noChangeArrowheads="1"/>
          </p:cNvSpPr>
          <p:nvPr>
            <p:ph type="title"/>
          </p:nvPr>
        </p:nvSpPr>
        <p:spPr/>
        <p:txBody>
          <a:bodyPr/>
          <a:lstStyle/>
          <a:p>
            <a:r>
              <a:rPr lang="en-US" dirty="0" smtClean="0"/>
              <a:t>Absorption and Metabolism</a:t>
            </a:r>
            <a:endParaRPr lang="en-US" dirty="0"/>
          </a:p>
        </p:txBody>
      </p:sp>
      <p:sp>
        <p:nvSpPr>
          <p:cNvPr id="12292" name="Rectangle 12"/>
          <p:cNvSpPr>
            <a:spLocks noGrp="1" noChangeArrowheads="1"/>
          </p:cNvSpPr>
          <p:nvPr>
            <p:ph type="body" idx="1"/>
          </p:nvPr>
        </p:nvSpPr>
        <p:spPr/>
        <p:txBody>
          <a:bodyPr/>
          <a:lstStyle/>
          <a:p>
            <a:r>
              <a:rPr lang="en-US" dirty="0" smtClean="0"/>
              <a:t>The pyloric valve controls the release of stomach contents into the intestine.</a:t>
            </a:r>
          </a:p>
          <a:p>
            <a:r>
              <a:rPr lang="en-US" dirty="0" smtClean="0"/>
              <a:t>Carbonated beverages cause the valve to relax and empty the stomach contents more rapidly.</a:t>
            </a:r>
          </a:p>
          <a:p>
            <a:r>
              <a:rPr lang="en-US" dirty="0" smtClean="0"/>
              <a:t>High intakes of alcohol cause pyloric spasms that prevent the stomach contents from emptying.</a:t>
            </a:r>
          </a:p>
          <a:p>
            <a:r>
              <a:rPr lang="en-US" dirty="0" smtClean="0"/>
              <a:t>If the irritation continues, it can cause vomiting.</a:t>
            </a:r>
            <a:endParaRPr lang="en-US" dirty="0"/>
          </a:p>
        </p:txBody>
      </p:sp>
      <p:sp>
        <p:nvSpPr>
          <p:cNvPr id="4" name="Footer Placeholder 3"/>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359388724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isc_10_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3451" y="4264203"/>
            <a:ext cx="3279386" cy="2389234"/>
          </a:xfrm>
          <a:prstGeom prst="rect">
            <a:avLst/>
          </a:prstGeom>
        </p:spPr>
      </p:pic>
      <p:sp>
        <p:nvSpPr>
          <p:cNvPr id="13315" name="Rectangle 19"/>
          <p:cNvSpPr>
            <a:spLocks noGrp="1" noChangeArrowheads="1"/>
          </p:cNvSpPr>
          <p:nvPr>
            <p:ph type="title"/>
          </p:nvPr>
        </p:nvSpPr>
        <p:spPr/>
        <p:txBody>
          <a:bodyPr/>
          <a:lstStyle/>
          <a:p>
            <a:r>
              <a:rPr lang="en-US" dirty="0" smtClean="0"/>
              <a:t>Alcohol and Energy Drinks: A Dangerous Mix</a:t>
            </a:r>
            <a:endParaRPr lang="en-US" dirty="0"/>
          </a:p>
        </p:txBody>
      </p:sp>
      <p:sp>
        <p:nvSpPr>
          <p:cNvPr id="13316" name="Rectangle 20"/>
          <p:cNvSpPr>
            <a:spLocks noGrp="1" noChangeArrowheads="1"/>
          </p:cNvSpPr>
          <p:nvPr>
            <p:ph idx="1"/>
          </p:nvPr>
        </p:nvSpPr>
        <p:spPr/>
        <p:txBody>
          <a:bodyPr/>
          <a:lstStyle/>
          <a:p>
            <a:r>
              <a:rPr lang="en-US" sz="2400" dirty="0" smtClean="0"/>
              <a:t>Students who report mixing alcohol with energy drinks tend to drink more—8.3 drinks vs. 6.1 drinks.</a:t>
            </a:r>
          </a:p>
          <a:p>
            <a:r>
              <a:rPr lang="en-US" sz="2400" dirty="0" smtClean="0"/>
              <a:t>Those mixed alcohol with energy drinks (AMEDS) also report not noticing the signs of intoxication (dizziness, fatigue, headache, and trouble walking).</a:t>
            </a:r>
          </a:p>
          <a:p>
            <a:r>
              <a:rPr lang="en-US" sz="2400" dirty="0" smtClean="0"/>
              <a:t>They are more likely to experience alcohol-related consequences, which include being taken advantage of, riding with a drunk driver, being hurt or injured, or needing medical treatment.</a:t>
            </a:r>
            <a:endParaRPr lang="en-US" sz="2400" dirty="0"/>
          </a:p>
        </p:txBody>
      </p:sp>
      <p:sp>
        <p:nvSpPr>
          <p:cNvPr id="5" name="Footer Placeholder 4"/>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86558436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1"/>
          <p:cNvSpPr>
            <a:spLocks noGrp="1" noChangeArrowheads="1"/>
          </p:cNvSpPr>
          <p:nvPr>
            <p:ph type="title"/>
          </p:nvPr>
        </p:nvSpPr>
        <p:spPr/>
        <p:txBody>
          <a:bodyPr/>
          <a:lstStyle/>
          <a:p>
            <a:r>
              <a:rPr lang="en-US" dirty="0" smtClean="0"/>
              <a:t>Blood Alcohol Concentration</a:t>
            </a:r>
            <a:endParaRPr lang="en-US" dirty="0"/>
          </a:p>
        </p:txBody>
      </p:sp>
      <p:sp>
        <p:nvSpPr>
          <p:cNvPr id="14340" name="Rectangle 12"/>
          <p:cNvSpPr>
            <a:spLocks noGrp="1" noChangeArrowheads="1"/>
          </p:cNvSpPr>
          <p:nvPr>
            <p:ph type="body" idx="1"/>
          </p:nvPr>
        </p:nvSpPr>
        <p:spPr/>
        <p:txBody>
          <a:bodyPr/>
          <a:lstStyle/>
          <a:p>
            <a:r>
              <a:rPr lang="en-US" dirty="0" smtClean="0"/>
              <a:t>Blood alcohol concentration (BAC) is the ratio of alcohol to total blood volume.</a:t>
            </a:r>
          </a:p>
          <a:p>
            <a:r>
              <a:rPr lang="en-US" dirty="0" smtClean="0"/>
              <a:t>Despite differences among individuals, alcohol produces some general behavioral effects depending on the person's BAC.</a:t>
            </a:r>
          </a:p>
          <a:p>
            <a:r>
              <a:rPr lang="en-US" dirty="0" smtClean="0"/>
              <a:t>Heavier people have larger body surfaces through which to diffuse alcohol; therefore, they have lower concentrations of alcohol in their blood than do thin people after drinking the same amount.</a:t>
            </a:r>
            <a:endParaRPr lang="en-US" dirty="0"/>
          </a:p>
        </p:txBody>
      </p:sp>
      <p:sp>
        <p:nvSpPr>
          <p:cNvPr id="4" name="Footer Placeholder 3"/>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394450965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10"/>
          <p:cNvSpPr>
            <a:spLocks noGrp="1" noChangeArrowheads="1"/>
          </p:cNvSpPr>
          <p:nvPr>
            <p:ph type="title"/>
          </p:nvPr>
        </p:nvSpPr>
        <p:spPr/>
        <p:txBody>
          <a:bodyPr/>
          <a:lstStyle/>
          <a:p>
            <a:r>
              <a:rPr lang="en-US" dirty="0" smtClean="0"/>
              <a:t>Why Do People Feel the Effects of Alcohol Differently?</a:t>
            </a:r>
            <a:endParaRPr lang="en-US" dirty="0"/>
          </a:p>
        </p:txBody>
      </p:sp>
      <p:sp>
        <p:nvSpPr>
          <p:cNvPr id="15364" name="Rectangle 11"/>
          <p:cNvSpPr>
            <a:spLocks noGrp="1" noChangeArrowheads="1"/>
          </p:cNvSpPr>
          <p:nvPr>
            <p:ph type="body" idx="1"/>
          </p:nvPr>
        </p:nvSpPr>
        <p:spPr>
          <a:xfrm>
            <a:off x="365125" y="4114583"/>
            <a:ext cx="8229600" cy="2133817"/>
          </a:xfrm>
        </p:spPr>
        <p:txBody>
          <a:bodyPr/>
          <a:lstStyle/>
          <a:p>
            <a:r>
              <a:rPr lang="en-US" dirty="0" smtClean="0"/>
              <a:t>Many factors influence how rapidly a person's body absorbs alcohol and thus how quickly that person feels the effects of alcohol. For example, eating while drinking slows down the absorption of alcohol into your bloodstream. </a:t>
            </a:r>
            <a:endParaRPr lang="en-US" dirty="0"/>
          </a:p>
        </p:txBody>
      </p:sp>
      <p:sp>
        <p:nvSpPr>
          <p:cNvPr id="4" name="Footer Placeholder 3"/>
          <p:cNvSpPr>
            <a:spLocks noGrp="1"/>
          </p:cNvSpPr>
          <p:nvPr>
            <p:ph type="ftr" sz="quarter" idx="10"/>
          </p:nvPr>
        </p:nvSpPr>
        <p:spPr/>
        <p:txBody>
          <a:bodyPr/>
          <a:lstStyle/>
          <a:p>
            <a:r>
              <a:rPr lang="en-GB" dirty="0" smtClean="0"/>
              <a:t>© 2016 Pearson Education, Inc.</a:t>
            </a:r>
            <a:endParaRPr lang="en-GB" dirty="0"/>
          </a:p>
        </p:txBody>
      </p:sp>
      <p:pic>
        <p:nvPicPr>
          <p:cNvPr id="5" name="Picture 4" descr="misc_10_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7987" y="1098647"/>
            <a:ext cx="4468026" cy="3014572"/>
          </a:xfrm>
          <a:prstGeom prst="rect">
            <a:avLst/>
          </a:prstGeom>
        </p:spPr>
      </p:pic>
    </p:spTree>
    <p:extLst>
      <p:ext uri="{BB962C8B-B14F-4D97-AF65-F5344CB8AC3E}">
        <p14:creationId xmlns:p14="http://schemas.microsoft.com/office/powerpoint/2010/main" val="201970630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9"/>
          <p:cNvSpPr>
            <a:spLocks noGrp="1" noChangeArrowheads="1"/>
          </p:cNvSpPr>
          <p:nvPr>
            <p:ph type="title"/>
          </p:nvPr>
        </p:nvSpPr>
        <p:spPr/>
        <p:txBody>
          <a:bodyPr/>
          <a:lstStyle/>
          <a:p>
            <a:r>
              <a:rPr lang="en-US" dirty="0" smtClean="0"/>
              <a:t>Blood Alcohol Concentration and Gender</a:t>
            </a:r>
            <a:endParaRPr lang="en-US" dirty="0"/>
          </a:p>
        </p:txBody>
      </p:sp>
      <p:sp>
        <p:nvSpPr>
          <p:cNvPr id="16388" name="Rectangle 10"/>
          <p:cNvSpPr>
            <a:spLocks noGrp="1" noChangeArrowheads="1"/>
          </p:cNvSpPr>
          <p:nvPr>
            <p:ph type="body" idx="1"/>
          </p:nvPr>
        </p:nvSpPr>
        <p:spPr/>
        <p:txBody>
          <a:bodyPr/>
          <a:lstStyle/>
          <a:p>
            <a:r>
              <a:rPr lang="en-US" dirty="0" smtClean="0"/>
              <a:t>Because women tend to have more body fat and less water in their tissues than men of the same weight, they will become more intoxicated after drinking the same amount of alcohol.</a:t>
            </a:r>
          </a:p>
          <a:p>
            <a:r>
              <a:rPr lang="en-US" dirty="0" smtClean="0"/>
              <a:t>Women have half as much </a:t>
            </a:r>
            <a:r>
              <a:rPr lang="en-US" i="1" dirty="0" smtClean="0"/>
              <a:t>alcohol dehydrogenase</a:t>
            </a:r>
            <a:r>
              <a:rPr lang="en-US" dirty="0" smtClean="0"/>
              <a:t>, the enzyme that breaks down alcohol in the stomach before it reaches the bloodstream and the brain, as men.</a:t>
            </a:r>
          </a:p>
          <a:p>
            <a:r>
              <a:rPr lang="en-US" dirty="0" smtClean="0"/>
              <a:t>In learned behavioral tolerance, a person learns to modify his or her behavior in order to appear sober despite a high BAC.</a:t>
            </a:r>
            <a:endParaRPr lang="en-US" dirty="0"/>
          </a:p>
        </p:txBody>
      </p:sp>
      <p:sp>
        <p:nvSpPr>
          <p:cNvPr id="4" name="Footer Placeholder 3"/>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360151463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
          <p:cNvSpPr>
            <a:spLocks noGrp="1" noChangeArrowheads="1"/>
          </p:cNvSpPr>
          <p:nvPr>
            <p:ph type="title"/>
          </p:nvPr>
        </p:nvSpPr>
        <p:spPr/>
        <p:txBody>
          <a:bodyPr/>
          <a:lstStyle/>
          <a:p>
            <a:r>
              <a:rPr lang="en-US" dirty="0" smtClean="0"/>
              <a:t>The Psychological and Physical Effects of Alcohol</a:t>
            </a:r>
            <a:endParaRPr lang="en-US" dirty="0"/>
          </a:p>
        </p:txBody>
      </p:sp>
      <p:sp>
        <p:nvSpPr>
          <p:cNvPr id="4" name="Footer Placeholder 3"/>
          <p:cNvSpPr>
            <a:spLocks noGrp="1"/>
          </p:cNvSpPr>
          <p:nvPr>
            <p:ph type="ftr" sz="quarter" idx="10"/>
          </p:nvPr>
        </p:nvSpPr>
        <p:spPr/>
        <p:txBody>
          <a:bodyPr/>
          <a:lstStyle/>
          <a:p>
            <a:r>
              <a:rPr lang="en-GB" dirty="0" smtClean="0"/>
              <a:t>© 2016 Pearson Education, Inc.</a:t>
            </a:r>
            <a:endParaRPr lang="en-GB" dirty="0"/>
          </a:p>
        </p:txBody>
      </p:sp>
      <p:pic>
        <p:nvPicPr>
          <p:cNvPr id="5" name="Picture 4" descr="figure_10_02_labeled.jpg"/>
          <p:cNvPicPr>
            <a:picLocks noChangeAspect="1"/>
          </p:cNvPicPr>
          <p:nvPr/>
        </p:nvPicPr>
        <p:blipFill rotWithShape="1">
          <a:blip r:embed="rId3">
            <a:extLst>
              <a:ext uri="{28A0092B-C50C-407E-A947-70E740481C1C}">
                <a14:useLocalDpi xmlns:a14="http://schemas.microsoft.com/office/drawing/2010/main" val="0"/>
              </a:ext>
            </a:extLst>
          </a:blip>
          <a:srcRect b="2804"/>
          <a:stretch/>
        </p:blipFill>
        <p:spPr>
          <a:xfrm>
            <a:off x="1259632" y="1099668"/>
            <a:ext cx="6624736" cy="5447634"/>
          </a:xfrm>
          <a:prstGeom prst="rect">
            <a:avLst/>
          </a:prstGeom>
        </p:spPr>
      </p:pic>
    </p:spTree>
    <p:extLst>
      <p:ext uri="{BB962C8B-B14F-4D97-AF65-F5344CB8AC3E}">
        <p14:creationId xmlns:p14="http://schemas.microsoft.com/office/powerpoint/2010/main" val="334681766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2"/>
          <p:cNvSpPr>
            <a:spLocks noGrp="1" noChangeArrowheads="1"/>
          </p:cNvSpPr>
          <p:nvPr>
            <p:ph type="title"/>
          </p:nvPr>
        </p:nvSpPr>
        <p:spPr/>
        <p:txBody>
          <a:bodyPr/>
          <a:lstStyle/>
          <a:p>
            <a:r>
              <a:rPr lang="en-US" dirty="0" smtClean="0"/>
              <a:t>Approximate Blood Alcohol Concentration (BAC) and the Physiological and Behavioral Effects</a:t>
            </a:r>
            <a:endParaRPr lang="en-US" dirty="0"/>
          </a:p>
        </p:txBody>
      </p:sp>
      <p:sp>
        <p:nvSpPr>
          <p:cNvPr id="4" name="Footer Placeholder 3"/>
          <p:cNvSpPr>
            <a:spLocks noGrp="1"/>
          </p:cNvSpPr>
          <p:nvPr>
            <p:ph type="ftr" sz="quarter" idx="10"/>
          </p:nvPr>
        </p:nvSpPr>
        <p:spPr/>
        <p:txBody>
          <a:bodyPr/>
          <a:lstStyle/>
          <a:p>
            <a:r>
              <a:rPr lang="en-GB" dirty="0" smtClean="0"/>
              <a:t>© 2016 Pearson Education, Inc.</a:t>
            </a:r>
            <a:endParaRPr lang="en-GB" dirty="0"/>
          </a:p>
        </p:txBody>
      </p:sp>
      <p:pic>
        <p:nvPicPr>
          <p:cNvPr id="5" name="Picture 4" descr="figure_10_03_labeled.jpg"/>
          <p:cNvPicPr>
            <a:picLocks noChangeAspect="1"/>
          </p:cNvPicPr>
          <p:nvPr/>
        </p:nvPicPr>
        <p:blipFill rotWithShape="1">
          <a:blip r:embed="rId3">
            <a:extLst>
              <a:ext uri="{28A0092B-C50C-407E-A947-70E740481C1C}">
                <a14:useLocalDpi xmlns:a14="http://schemas.microsoft.com/office/drawing/2010/main" val="0"/>
              </a:ext>
            </a:extLst>
          </a:blip>
          <a:srcRect b="5514"/>
          <a:stretch/>
        </p:blipFill>
        <p:spPr>
          <a:xfrm>
            <a:off x="271272" y="1996764"/>
            <a:ext cx="8601456" cy="3081528"/>
          </a:xfrm>
          <a:prstGeom prst="rect">
            <a:avLst/>
          </a:prstGeom>
        </p:spPr>
      </p:pic>
    </p:spTree>
    <p:extLst>
      <p:ext uri="{BB962C8B-B14F-4D97-AF65-F5344CB8AC3E}">
        <p14:creationId xmlns:p14="http://schemas.microsoft.com/office/powerpoint/2010/main" val="402839593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3"/>
          <p:cNvSpPr>
            <a:spLocks noGrp="1" noChangeArrowheads="1"/>
          </p:cNvSpPr>
          <p:nvPr>
            <p:ph type="title"/>
          </p:nvPr>
        </p:nvSpPr>
        <p:spPr/>
        <p:txBody>
          <a:bodyPr/>
          <a:lstStyle/>
          <a:p>
            <a:r>
              <a:rPr lang="en-US" dirty="0" smtClean="0"/>
              <a:t>Alcohol and Your Health</a:t>
            </a:r>
            <a:endParaRPr lang="en-US" dirty="0"/>
          </a:p>
        </p:txBody>
      </p:sp>
      <p:sp>
        <p:nvSpPr>
          <p:cNvPr id="19460" name="Rectangle 14"/>
          <p:cNvSpPr>
            <a:spLocks noGrp="1" noChangeArrowheads="1"/>
          </p:cNvSpPr>
          <p:nvPr>
            <p:ph type="body" idx="1"/>
          </p:nvPr>
        </p:nvSpPr>
        <p:spPr/>
        <p:txBody>
          <a:bodyPr/>
          <a:lstStyle/>
          <a:p>
            <a:r>
              <a:rPr lang="en-US" dirty="0" smtClean="0"/>
              <a:t>Short-term effects of alcohol</a:t>
            </a:r>
          </a:p>
          <a:p>
            <a:pPr lvl="1"/>
            <a:r>
              <a:rPr lang="en-US" dirty="0" smtClean="0"/>
              <a:t>Drinking depresses the central nervous system (CNS).</a:t>
            </a:r>
          </a:p>
          <a:p>
            <a:pPr lvl="1"/>
            <a:r>
              <a:rPr lang="en-US" dirty="0" smtClean="0"/>
              <a:t>Drinking leads to dehydration and headache. Drinkers may suffer symptoms that include the "morning-after" effects.</a:t>
            </a:r>
          </a:p>
          <a:p>
            <a:pPr lvl="1"/>
            <a:r>
              <a:rPr lang="en-US" dirty="0" smtClean="0"/>
              <a:t>Alcohol irritates the gastrointestinal system.</a:t>
            </a:r>
          </a:p>
          <a:p>
            <a:pPr lvl="1"/>
            <a:r>
              <a:rPr lang="en-US" dirty="0" smtClean="0"/>
              <a:t>Excessive drinking can lead to a hangover.</a:t>
            </a:r>
          </a:p>
          <a:p>
            <a:pPr lvl="2"/>
            <a:r>
              <a:rPr lang="en-US" dirty="0" smtClean="0"/>
              <a:t>Congeners play a role in the development of hangovers.</a:t>
            </a:r>
            <a:endParaRPr lang="en-US" dirty="0"/>
          </a:p>
        </p:txBody>
      </p:sp>
      <p:sp>
        <p:nvSpPr>
          <p:cNvPr id="4" name="Footer Placeholder 3"/>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143020161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2"/>
          <p:cNvSpPr>
            <a:spLocks noGrp="1" noChangeArrowheads="1"/>
          </p:cNvSpPr>
          <p:nvPr>
            <p:ph type="title"/>
          </p:nvPr>
        </p:nvSpPr>
        <p:spPr/>
        <p:txBody>
          <a:bodyPr/>
          <a:lstStyle/>
          <a:p>
            <a:r>
              <a:rPr lang="en-US" dirty="0" smtClean="0"/>
              <a:t>Effects of Alcohol on the Body and Health</a:t>
            </a:r>
            <a:endParaRPr lang="en-US" dirty="0"/>
          </a:p>
        </p:txBody>
      </p:sp>
      <p:sp>
        <p:nvSpPr>
          <p:cNvPr id="4" name="Footer Placeholder 3"/>
          <p:cNvSpPr>
            <a:spLocks noGrp="1"/>
          </p:cNvSpPr>
          <p:nvPr>
            <p:ph type="ftr" sz="quarter" idx="10"/>
          </p:nvPr>
        </p:nvSpPr>
        <p:spPr/>
        <p:txBody>
          <a:bodyPr/>
          <a:lstStyle/>
          <a:p>
            <a:r>
              <a:rPr lang="en-GB" dirty="0" smtClean="0"/>
              <a:t>© 2016 Pearson Education, Inc.</a:t>
            </a:r>
            <a:endParaRPr lang="en-GB" dirty="0"/>
          </a:p>
        </p:txBody>
      </p:sp>
      <p:pic>
        <p:nvPicPr>
          <p:cNvPr id="5" name="Picture 4" descr="figure_10_04_labeled.jpg"/>
          <p:cNvPicPr>
            <a:picLocks noChangeAspect="1"/>
          </p:cNvPicPr>
          <p:nvPr/>
        </p:nvPicPr>
        <p:blipFill rotWithShape="1">
          <a:blip r:embed="rId3">
            <a:extLst>
              <a:ext uri="{28A0092B-C50C-407E-A947-70E740481C1C}">
                <a14:useLocalDpi xmlns:a14="http://schemas.microsoft.com/office/drawing/2010/main" val="0"/>
              </a:ext>
            </a:extLst>
          </a:blip>
          <a:srcRect b="2804"/>
          <a:stretch/>
        </p:blipFill>
        <p:spPr>
          <a:xfrm>
            <a:off x="971600" y="620299"/>
            <a:ext cx="7200800" cy="5930566"/>
          </a:xfrm>
          <a:prstGeom prst="rect">
            <a:avLst/>
          </a:prstGeom>
        </p:spPr>
      </p:pic>
    </p:spTree>
    <p:extLst>
      <p:ext uri="{BB962C8B-B14F-4D97-AF65-F5344CB8AC3E}">
        <p14:creationId xmlns:p14="http://schemas.microsoft.com/office/powerpoint/2010/main" val="391774372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9"/>
          <p:cNvSpPr>
            <a:spLocks noGrp="1" noChangeArrowheads="1"/>
          </p:cNvSpPr>
          <p:nvPr>
            <p:ph type="title"/>
          </p:nvPr>
        </p:nvSpPr>
        <p:spPr/>
        <p:txBody>
          <a:bodyPr/>
          <a:lstStyle/>
          <a:p>
            <a:r>
              <a:rPr lang="en-US" dirty="0" smtClean="0"/>
              <a:t>Alcohol and Your Health</a:t>
            </a:r>
            <a:endParaRPr lang="en-US" dirty="0"/>
          </a:p>
        </p:txBody>
      </p:sp>
      <p:sp>
        <p:nvSpPr>
          <p:cNvPr id="38916" name="Rectangle 10"/>
          <p:cNvSpPr>
            <a:spLocks noGrp="1" noChangeArrowheads="1"/>
          </p:cNvSpPr>
          <p:nvPr>
            <p:ph type="body" idx="1"/>
          </p:nvPr>
        </p:nvSpPr>
        <p:spPr/>
        <p:txBody>
          <a:bodyPr/>
          <a:lstStyle/>
          <a:p>
            <a:r>
              <a:rPr lang="en-US" altLang="en-US" sz="2400" dirty="0" smtClean="0"/>
              <a:t>Short-term effects of alcohol</a:t>
            </a:r>
          </a:p>
          <a:p>
            <a:pPr lvl="1"/>
            <a:r>
              <a:rPr lang="en-US" altLang="en-US" sz="2400" dirty="0" smtClean="0"/>
              <a:t>Alcohol use plays a significant role in the types of injuries people experience. </a:t>
            </a:r>
          </a:p>
          <a:p>
            <a:pPr lvl="1"/>
            <a:r>
              <a:rPr lang="en-US" altLang="en-US" sz="2400" dirty="0" smtClean="0"/>
              <a:t>Alcohol influences one's ability to make good decisions about sex because it lowers inhibitions. </a:t>
            </a:r>
          </a:p>
          <a:p>
            <a:pPr lvl="1"/>
            <a:r>
              <a:rPr lang="en-US" altLang="en-US" sz="2400" dirty="0" smtClean="0"/>
              <a:t>Alcohol is a key factor in many rapes and in domestic violence.</a:t>
            </a:r>
          </a:p>
          <a:p>
            <a:pPr lvl="1"/>
            <a:r>
              <a:rPr lang="en-US" altLang="en-US" sz="2400" dirty="0" smtClean="0"/>
              <a:t>Alcohol contributes to weight gain; </a:t>
            </a:r>
            <a:r>
              <a:rPr lang="en-US" altLang="en-US" sz="2400" b="1" i="1" dirty="0" smtClean="0"/>
              <a:t>the freshman 15</a:t>
            </a:r>
            <a:r>
              <a:rPr lang="en-US" altLang="en-US" sz="2400" b="1" dirty="0" smtClean="0"/>
              <a:t>.</a:t>
            </a:r>
          </a:p>
          <a:p>
            <a:pPr lvl="1"/>
            <a:r>
              <a:rPr lang="en-US" altLang="en-US" sz="2400" dirty="0" smtClean="0"/>
              <a:t>Alcohol, used either alone or in combination with other drugs, can lead to alcohol poisoning (also known as acute alcohol intoxication).</a:t>
            </a:r>
          </a:p>
        </p:txBody>
      </p:sp>
      <p:sp>
        <p:nvSpPr>
          <p:cNvPr id="4" name="Footer Placeholder 3"/>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5064475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3"/>
          <p:cNvSpPr>
            <a:spLocks noGrp="1" noChangeArrowheads="1"/>
          </p:cNvSpPr>
          <p:nvPr>
            <p:ph type="title"/>
          </p:nvPr>
        </p:nvSpPr>
        <p:spPr/>
        <p:txBody>
          <a:bodyPr/>
          <a:lstStyle/>
          <a:p>
            <a:r>
              <a:rPr lang="en-US" dirty="0" smtClean="0"/>
              <a:t>Did you </a:t>
            </a:r>
            <a:r>
              <a:rPr lang="en-US" i="1" dirty="0" smtClean="0"/>
              <a:t>PREPARE</a:t>
            </a:r>
            <a:r>
              <a:rPr lang="en-US" dirty="0" smtClean="0"/>
              <a:t> and did you </a:t>
            </a:r>
            <a:r>
              <a:rPr lang="en-US" i="1" dirty="0" smtClean="0"/>
              <a:t>LEARN</a:t>
            </a:r>
            <a:r>
              <a:rPr lang="en-US" dirty="0" smtClean="0"/>
              <a:t>?</a:t>
            </a:r>
            <a:endParaRPr lang="en-US" dirty="0"/>
          </a:p>
        </p:txBody>
      </p:sp>
      <p:sp>
        <p:nvSpPr>
          <p:cNvPr id="6148" name="Rectangle 14"/>
          <p:cNvSpPr>
            <a:spLocks noGrp="1" noChangeArrowheads="1"/>
          </p:cNvSpPr>
          <p:nvPr>
            <p:ph type="body" idx="1"/>
          </p:nvPr>
        </p:nvSpPr>
        <p:spPr/>
        <p:txBody>
          <a:bodyPr/>
          <a:lstStyle/>
          <a:p>
            <a:r>
              <a:rPr lang="en-US" altLang="en-US" dirty="0" smtClean="0"/>
              <a:t>Explain the physiological and behavioral effects of alcohol, including absorption, metabolism, and blood alcohol concentration.</a:t>
            </a:r>
          </a:p>
          <a:p>
            <a:r>
              <a:rPr lang="en-US" altLang="en-US" dirty="0" smtClean="0"/>
              <a:t>Identify short- and long-term effects of alcohol consumption.</a:t>
            </a:r>
          </a:p>
          <a:p>
            <a:r>
              <a:rPr lang="en-US" altLang="en-US" dirty="0" smtClean="0"/>
              <a:t>Describe alcohol use patterns of college students, practical strategies for drinking responsibly, and ways to cope with campus and societal pressures to drink.</a:t>
            </a:r>
          </a:p>
          <a:p>
            <a:r>
              <a:rPr lang="en-US" altLang="en-US" dirty="0" smtClean="0"/>
              <a:t>Describe the impact of drinking and driving on society.</a:t>
            </a:r>
            <a:endParaRPr lang="en-US" altLang="en-US" dirty="0"/>
          </a:p>
        </p:txBody>
      </p:sp>
      <p:sp>
        <p:nvSpPr>
          <p:cNvPr id="4" name="Footer Placeholder 3"/>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5769778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14"/>
          <p:cNvSpPr>
            <a:spLocks noGrp="1" noChangeArrowheads="1"/>
          </p:cNvSpPr>
          <p:nvPr>
            <p:ph type="title"/>
          </p:nvPr>
        </p:nvSpPr>
        <p:spPr/>
        <p:txBody>
          <a:bodyPr/>
          <a:lstStyle/>
          <a:p>
            <a:r>
              <a:rPr lang="en-US" dirty="0" smtClean="0"/>
              <a:t>Is There Any Cure for a Hangover?</a:t>
            </a:r>
            <a:endParaRPr lang="en-US" dirty="0"/>
          </a:p>
        </p:txBody>
      </p:sp>
      <p:sp>
        <p:nvSpPr>
          <p:cNvPr id="5" name="Content Placeholder 4"/>
          <p:cNvSpPr>
            <a:spLocks noGrp="1"/>
          </p:cNvSpPr>
          <p:nvPr>
            <p:ph sz="half" idx="2"/>
          </p:nvPr>
        </p:nvSpPr>
        <p:spPr/>
        <p:txBody>
          <a:bodyPr/>
          <a:lstStyle/>
          <a:p>
            <a:r>
              <a:rPr lang="en-US" dirty="0"/>
              <a:t>The only cure for a hangover is abstaining from excessive alcohol consumption</a:t>
            </a:r>
            <a:r>
              <a:rPr lang="en-US" dirty="0" smtClean="0"/>
              <a:t>.</a:t>
            </a:r>
            <a:endParaRPr lang="en-US" dirty="0"/>
          </a:p>
        </p:txBody>
      </p:sp>
      <p:sp>
        <p:nvSpPr>
          <p:cNvPr id="4" name="Footer Placeholder 3"/>
          <p:cNvSpPr>
            <a:spLocks noGrp="1"/>
          </p:cNvSpPr>
          <p:nvPr>
            <p:ph type="ftr" sz="quarter" idx="10"/>
          </p:nvPr>
        </p:nvSpPr>
        <p:spPr/>
        <p:txBody>
          <a:bodyPr/>
          <a:lstStyle/>
          <a:p>
            <a:r>
              <a:rPr lang="en-GB" dirty="0" smtClean="0"/>
              <a:t>© 2016 Pearson Education, Inc.</a:t>
            </a:r>
            <a:endParaRPr lang="en-GB" dirty="0"/>
          </a:p>
        </p:txBody>
      </p:sp>
      <p:pic>
        <p:nvPicPr>
          <p:cNvPr id="7" name="Picture 6" descr="misc_10_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042" y="981772"/>
            <a:ext cx="4042000" cy="5504000"/>
          </a:xfrm>
          <a:prstGeom prst="rect">
            <a:avLst/>
          </a:prstGeom>
        </p:spPr>
      </p:pic>
    </p:spTree>
    <p:extLst>
      <p:ext uri="{BB962C8B-B14F-4D97-AF65-F5344CB8AC3E}">
        <p14:creationId xmlns:p14="http://schemas.microsoft.com/office/powerpoint/2010/main" val="425876593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13"/>
          <p:cNvSpPr>
            <a:spLocks noGrp="1" noChangeArrowheads="1"/>
          </p:cNvSpPr>
          <p:nvPr>
            <p:ph type="title"/>
          </p:nvPr>
        </p:nvSpPr>
        <p:spPr/>
        <p:txBody>
          <a:bodyPr/>
          <a:lstStyle/>
          <a:p>
            <a:r>
              <a:rPr lang="en-US" dirty="0" smtClean="0"/>
              <a:t>Alcohol and Your Health</a:t>
            </a:r>
            <a:endParaRPr lang="en-US" dirty="0"/>
          </a:p>
        </p:txBody>
      </p:sp>
      <p:sp>
        <p:nvSpPr>
          <p:cNvPr id="23556" name="Rectangle 14"/>
          <p:cNvSpPr>
            <a:spLocks noGrp="1" noChangeArrowheads="1"/>
          </p:cNvSpPr>
          <p:nvPr>
            <p:ph type="body" idx="1"/>
          </p:nvPr>
        </p:nvSpPr>
        <p:spPr/>
        <p:txBody>
          <a:bodyPr/>
          <a:lstStyle/>
          <a:p>
            <a:r>
              <a:rPr lang="en-US" dirty="0" smtClean="0"/>
              <a:t>Long-term effects of alcohol</a:t>
            </a:r>
          </a:p>
          <a:p>
            <a:pPr lvl="1"/>
            <a:r>
              <a:rPr lang="en-US" dirty="0" smtClean="0"/>
              <a:t>Even moderate drinking can have negative effects on the nervous system.</a:t>
            </a:r>
          </a:p>
          <a:p>
            <a:pPr lvl="1"/>
            <a:r>
              <a:rPr lang="en-US" dirty="0" smtClean="0"/>
              <a:t>Alcohol affects the cardiovascular system.</a:t>
            </a:r>
          </a:p>
          <a:p>
            <a:pPr lvl="2"/>
            <a:r>
              <a:rPr lang="en-US" dirty="0" smtClean="0"/>
              <a:t>Antithrombotic effect</a:t>
            </a:r>
          </a:p>
          <a:p>
            <a:pPr lvl="1"/>
            <a:r>
              <a:rPr lang="en-US" dirty="0" smtClean="0"/>
              <a:t>One of the most common diseases related to alcohol abuse is liver disease. </a:t>
            </a:r>
          </a:p>
          <a:p>
            <a:pPr lvl="2"/>
            <a:r>
              <a:rPr lang="en-US" dirty="0" smtClean="0"/>
              <a:t>Cirrhosis</a:t>
            </a:r>
          </a:p>
          <a:p>
            <a:pPr lvl="2"/>
            <a:r>
              <a:rPr lang="en-US" dirty="0" smtClean="0"/>
              <a:t>Alcoholic hepatitis</a:t>
            </a:r>
            <a:endParaRPr lang="en-US" dirty="0"/>
          </a:p>
        </p:txBody>
      </p:sp>
      <p:sp>
        <p:nvSpPr>
          <p:cNvPr id="4" name="Footer Placeholder 3"/>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173510638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15"/>
          <p:cNvSpPr>
            <a:spLocks noGrp="1" noChangeArrowheads="1"/>
          </p:cNvSpPr>
          <p:nvPr>
            <p:ph type="title"/>
          </p:nvPr>
        </p:nvSpPr>
        <p:spPr/>
        <p:txBody>
          <a:bodyPr/>
          <a:lstStyle/>
          <a:p>
            <a:r>
              <a:rPr lang="en-US" dirty="0" smtClean="0"/>
              <a:t>Alcohol and Your Health</a:t>
            </a:r>
            <a:endParaRPr lang="en-US" dirty="0"/>
          </a:p>
        </p:txBody>
      </p:sp>
      <p:sp>
        <p:nvSpPr>
          <p:cNvPr id="24580" name="Rectangle 16"/>
          <p:cNvSpPr>
            <a:spLocks noGrp="1" noChangeArrowheads="1"/>
          </p:cNvSpPr>
          <p:nvPr>
            <p:ph type="body" idx="1"/>
          </p:nvPr>
        </p:nvSpPr>
        <p:spPr/>
        <p:txBody>
          <a:bodyPr/>
          <a:lstStyle/>
          <a:p>
            <a:r>
              <a:rPr lang="en-US" dirty="0" smtClean="0"/>
              <a:t>Long-term effects of alcohol</a:t>
            </a:r>
          </a:p>
          <a:p>
            <a:pPr lvl="1"/>
            <a:r>
              <a:rPr lang="en-US" dirty="0" smtClean="0"/>
              <a:t>Alcohol is considered a carcinogen; that is, it can lead to cancer.</a:t>
            </a:r>
          </a:p>
          <a:p>
            <a:pPr lvl="1"/>
            <a:r>
              <a:rPr lang="en-US" dirty="0" smtClean="0"/>
              <a:t>Alcohol abuse also leads to:</a:t>
            </a:r>
          </a:p>
          <a:p>
            <a:pPr lvl="2"/>
            <a:r>
              <a:rPr lang="en-US" dirty="0" smtClean="0"/>
              <a:t>Inflammation of the pancreas</a:t>
            </a:r>
          </a:p>
          <a:p>
            <a:pPr lvl="2"/>
            <a:r>
              <a:rPr lang="en-US" dirty="0" smtClean="0"/>
              <a:t>Interference with immunity</a:t>
            </a:r>
          </a:p>
          <a:p>
            <a:pPr lvl="2"/>
            <a:r>
              <a:rPr lang="en-US" dirty="0" smtClean="0"/>
              <a:t>Affects sleep</a:t>
            </a:r>
          </a:p>
          <a:p>
            <a:pPr lvl="2"/>
            <a:r>
              <a:rPr lang="en-US" dirty="0" smtClean="0"/>
              <a:t>Blocked absorption of calcium</a:t>
            </a:r>
            <a:endParaRPr lang="en-US" dirty="0"/>
          </a:p>
        </p:txBody>
      </p:sp>
      <p:sp>
        <p:nvSpPr>
          <p:cNvPr id="4" name="Footer Placeholder 3"/>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354942911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12"/>
          <p:cNvSpPr>
            <a:spLocks noGrp="1" noChangeArrowheads="1"/>
          </p:cNvSpPr>
          <p:nvPr>
            <p:ph type="title"/>
          </p:nvPr>
        </p:nvSpPr>
        <p:spPr/>
        <p:txBody>
          <a:bodyPr/>
          <a:lstStyle/>
          <a:p>
            <a:r>
              <a:rPr lang="en-US" dirty="0" smtClean="0"/>
              <a:t>Comparison of a Healthy Liver with a Cirrhotic Liver</a:t>
            </a:r>
            <a:endParaRPr lang="en-US" dirty="0"/>
          </a:p>
        </p:txBody>
      </p:sp>
      <p:sp>
        <p:nvSpPr>
          <p:cNvPr id="4" name="Footer Placeholder 3"/>
          <p:cNvSpPr>
            <a:spLocks noGrp="1"/>
          </p:cNvSpPr>
          <p:nvPr>
            <p:ph type="ftr" sz="quarter" idx="10"/>
          </p:nvPr>
        </p:nvSpPr>
        <p:spPr/>
        <p:txBody>
          <a:bodyPr/>
          <a:lstStyle/>
          <a:p>
            <a:r>
              <a:rPr lang="en-GB" dirty="0" smtClean="0"/>
              <a:t>© 2016 Pearson Education, Inc.</a:t>
            </a:r>
            <a:endParaRPr lang="en-GB" dirty="0"/>
          </a:p>
        </p:txBody>
      </p:sp>
      <p:pic>
        <p:nvPicPr>
          <p:cNvPr id="6" name="Picture 5" descr="figure_10_05a_labeled.jpg"/>
          <p:cNvPicPr>
            <a:picLocks noChangeAspect="1"/>
          </p:cNvPicPr>
          <p:nvPr/>
        </p:nvPicPr>
        <p:blipFill rotWithShape="1">
          <a:blip r:embed="rId3">
            <a:extLst>
              <a:ext uri="{28A0092B-C50C-407E-A947-70E740481C1C}">
                <a14:useLocalDpi xmlns:a14="http://schemas.microsoft.com/office/drawing/2010/main" val="0"/>
              </a:ext>
            </a:extLst>
          </a:blip>
          <a:srcRect b="2804"/>
          <a:stretch/>
        </p:blipFill>
        <p:spPr>
          <a:xfrm>
            <a:off x="110956" y="1751553"/>
            <a:ext cx="4347414" cy="3722556"/>
          </a:xfrm>
          <a:prstGeom prst="rect">
            <a:avLst/>
          </a:prstGeom>
        </p:spPr>
      </p:pic>
      <p:pic>
        <p:nvPicPr>
          <p:cNvPr id="7" name="Picture 6" descr="figure_10_05b_labeled.jpg"/>
          <p:cNvPicPr>
            <a:picLocks noChangeAspect="1"/>
          </p:cNvPicPr>
          <p:nvPr/>
        </p:nvPicPr>
        <p:blipFill rotWithShape="1">
          <a:blip r:embed="rId4">
            <a:extLst>
              <a:ext uri="{28A0092B-C50C-407E-A947-70E740481C1C}">
                <a14:useLocalDpi xmlns:a14="http://schemas.microsoft.com/office/drawing/2010/main" val="0"/>
              </a:ext>
            </a:extLst>
          </a:blip>
          <a:srcRect b="2804"/>
          <a:stretch/>
        </p:blipFill>
        <p:spPr>
          <a:xfrm>
            <a:off x="4592944" y="1751553"/>
            <a:ext cx="4460488" cy="3645234"/>
          </a:xfrm>
          <a:prstGeom prst="rect">
            <a:avLst/>
          </a:prstGeom>
        </p:spPr>
      </p:pic>
    </p:spTree>
    <p:extLst>
      <p:ext uri="{BB962C8B-B14F-4D97-AF65-F5344CB8AC3E}">
        <p14:creationId xmlns:p14="http://schemas.microsoft.com/office/powerpoint/2010/main" val="261262792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7"/>
          <p:cNvSpPr>
            <a:spLocks noGrp="1" noChangeArrowheads="1"/>
          </p:cNvSpPr>
          <p:nvPr>
            <p:ph type="title"/>
          </p:nvPr>
        </p:nvSpPr>
        <p:spPr/>
        <p:txBody>
          <a:bodyPr/>
          <a:lstStyle/>
          <a:p>
            <a:r>
              <a:rPr lang="en-US" dirty="0" smtClean="0"/>
              <a:t>Alcohol and Pregnancy</a:t>
            </a:r>
            <a:endParaRPr lang="en-US" dirty="0"/>
          </a:p>
        </p:txBody>
      </p:sp>
      <p:sp>
        <p:nvSpPr>
          <p:cNvPr id="28676" name="Rectangle 18"/>
          <p:cNvSpPr>
            <a:spLocks noGrp="1" noChangeArrowheads="1"/>
          </p:cNvSpPr>
          <p:nvPr>
            <p:ph type="body" idx="1"/>
          </p:nvPr>
        </p:nvSpPr>
        <p:spPr/>
        <p:txBody>
          <a:bodyPr/>
          <a:lstStyle/>
          <a:p>
            <a:r>
              <a:rPr lang="en-US" dirty="0" smtClean="0"/>
              <a:t>Fetal alcohol syndrome (FAS) is associated with alcohol consumption during the first trimester, which may affect organ development; alcohol consumed during the last trimester may affect CNS development.</a:t>
            </a:r>
          </a:p>
          <a:p>
            <a:r>
              <a:rPr lang="en-US" dirty="0" smtClean="0"/>
              <a:t>FAS, partial fetal alcohol syndrome (PFAS), and alcohol-related neurodevelopment disorder (ARND) are all classified as fetal alcohol spectrum disorders (FASDs). An estimated 40,000 infants in the United States are affected by FASDs each year.</a:t>
            </a:r>
            <a:endParaRPr lang="en-US" dirty="0"/>
          </a:p>
        </p:txBody>
      </p:sp>
      <p:sp>
        <p:nvSpPr>
          <p:cNvPr id="4" name="Footer Placeholder 3"/>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8398048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1"/>
          <p:cNvSpPr>
            <a:spLocks noGrp="1" noChangeArrowheads="1"/>
          </p:cNvSpPr>
          <p:nvPr>
            <p:ph type="title"/>
          </p:nvPr>
        </p:nvSpPr>
        <p:spPr/>
        <p:txBody>
          <a:bodyPr/>
          <a:lstStyle/>
          <a:p>
            <a:r>
              <a:rPr lang="en-US" dirty="0" smtClean="0"/>
              <a:t>Alcohol Use in College</a:t>
            </a:r>
            <a:endParaRPr lang="en-US" dirty="0"/>
          </a:p>
        </p:txBody>
      </p:sp>
      <p:sp>
        <p:nvSpPr>
          <p:cNvPr id="29700" name="Rectangle 12"/>
          <p:cNvSpPr>
            <a:spLocks noGrp="1" noChangeArrowheads="1"/>
          </p:cNvSpPr>
          <p:nvPr>
            <p:ph type="body" idx="1"/>
          </p:nvPr>
        </p:nvSpPr>
        <p:spPr/>
        <p:txBody>
          <a:bodyPr/>
          <a:lstStyle/>
          <a:p>
            <a:r>
              <a:rPr lang="en-US" dirty="0" smtClean="0"/>
              <a:t>Large numbers of college students report having consumed alcohol in the past 30 days.</a:t>
            </a:r>
          </a:p>
          <a:p>
            <a:r>
              <a:rPr lang="en-US" dirty="0" smtClean="0"/>
              <a:t>About 40 percent of all college students engage in heavy episodic (binge) drinking.</a:t>
            </a:r>
          </a:p>
          <a:p>
            <a:r>
              <a:rPr lang="en-US" dirty="0" smtClean="0"/>
              <a:t>A significant number of students experience negative consequences as a result of their alcohol consumption.</a:t>
            </a:r>
          </a:p>
          <a:p>
            <a:r>
              <a:rPr lang="en-US" dirty="0" smtClean="0"/>
              <a:t>35 percent of students report having done something they regret after drinking.</a:t>
            </a:r>
            <a:endParaRPr lang="en-US" dirty="0"/>
          </a:p>
        </p:txBody>
      </p:sp>
      <p:sp>
        <p:nvSpPr>
          <p:cNvPr id="4" name="Footer Placeholder 3"/>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338299789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8"/>
          <p:cNvSpPr>
            <a:spLocks noGrp="1" noChangeArrowheads="1"/>
          </p:cNvSpPr>
          <p:nvPr>
            <p:ph type="title"/>
          </p:nvPr>
        </p:nvSpPr>
        <p:spPr/>
        <p:txBody>
          <a:bodyPr/>
          <a:lstStyle/>
          <a:p>
            <a:r>
              <a:rPr lang="en-US" dirty="0" smtClean="0"/>
              <a:t>College Students' Patterns of Alcohol Use in the Past 30 Days</a:t>
            </a:r>
            <a:endParaRPr lang="en-US" dirty="0"/>
          </a:p>
        </p:txBody>
      </p:sp>
      <p:sp>
        <p:nvSpPr>
          <p:cNvPr id="5" name="Footer Placeholder 4"/>
          <p:cNvSpPr>
            <a:spLocks noGrp="1"/>
          </p:cNvSpPr>
          <p:nvPr>
            <p:ph type="ftr" sz="quarter" idx="10"/>
          </p:nvPr>
        </p:nvSpPr>
        <p:spPr/>
        <p:txBody>
          <a:bodyPr/>
          <a:lstStyle/>
          <a:p>
            <a:r>
              <a:rPr lang="en-GB" dirty="0" smtClean="0"/>
              <a:t>© 2016 Pearson Education, Inc.</a:t>
            </a:r>
            <a:endParaRPr lang="en-GB" dirty="0"/>
          </a:p>
        </p:txBody>
      </p:sp>
      <p:pic>
        <p:nvPicPr>
          <p:cNvPr id="2" name="Picture 1" descr="figure_10_06_labeled.jpg"/>
          <p:cNvPicPr>
            <a:picLocks noChangeAspect="1"/>
          </p:cNvPicPr>
          <p:nvPr/>
        </p:nvPicPr>
        <p:blipFill rotWithShape="1">
          <a:blip r:embed="rId3">
            <a:extLst>
              <a:ext uri="{28A0092B-C50C-407E-A947-70E740481C1C}">
                <a14:useLocalDpi xmlns:a14="http://schemas.microsoft.com/office/drawing/2010/main" val="0"/>
              </a:ext>
            </a:extLst>
          </a:blip>
          <a:srcRect b="6420"/>
          <a:stretch/>
        </p:blipFill>
        <p:spPr>
          <a:xfrm>
            <a:off x="271272" y="2051304"/>
            <a:ext cx="8601456" cy="2578493"/>
          </a:xfrm>
          <a:prstGeom prst="rect">
            <a:avLst/>
          </a:prstGeom>
        </p:spPr>
      </p:pic>
    </p:spTree>
    <p:extLst>
      <p:ext uri="{BB962C8B-B14F-4D97-AF65-F5344CB8AC3E}">
        <p14:creationId xmlns:p14="http://schemas.microsoft.com/office/powerpoint/2010/main" val="267859030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9"/>
          <p:cNvSpPr>
            <a:spLocks noGrp="1" noChangeArrowheads="1"/>
          </p:cNvSpPr>
          <p:nvPr>
            <p:ph type="title"/>
          </p:nvPr>
        </p:nvSpPr>
        <p:spPr/>
        <p:txBody>
          <a:bodyPr/>
          <a:lstStyle/>
          <a:p>
            <a:r>
              <a:rPr lang="en-US" dirty="0" smtClean="0"/>
              <a:t>High-Risk Drinking and College Students</a:t>
            </a:r>
            <a:endParaRPr lang="en-US" dirty="0"/>
          </a:p>
        </p:txBody>
      </p:sp>
      <p:sp>
        <p:nvSpPr>
          <p:cNvPr id="31748" name="Rectangle 10"/>
          <p:cNvSpPr>
            <a:spLocks noGrp="1" noChangeArrowheads="1"/>
          </p:cNvSpPr>
          <p:nvPr>
            <p:ph type="body" idx="1"/>
          </p:nvPr>
        </p:nvSpPr>
        <p:spPr/>
        <p:txBody>
          <a:bodyPr/>
          <a:lstStyle/>
          <a:p>
            <a:r>
              <a:rPr lang="en-US" dirty="0" smtClean="0"/>
              <a:t>According to a recent study, 1,825 college students die each year due to alcohol-related unintentional injuries.</a:t>
            </a:r>
          </a:p>
          <a:p>
            <a:r>
              <a:rPr lang="en-US" dirty="0" smtClean="0"/>
              <a:t>Unintentional injuries are the leading cause of death among 18- to 24-year-olds, and alcohol is the leading contributor to those deaths.</a:t>
            </a:r>
          </a:p>
          <a:p>
            <a:r>
              <a:rPr lang="en-US" dirty="0" smtClean="0"/>
              <a:t>Consumption of alcohol is the number one cause of preventable death among college students.</a:t>
            </a:r>
            <a:endParaRPr lang="en-US" dirty="0"/>
          </a:p>
        </p:txBody>
      </p:sp>
      <p:sp>
        <p:nvSpPr>
          <p:cNvPr id="4" name="Footer Placeholder 3"/>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287097753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8"/>
          <p:cNvSpPr>
            <a:spLocks noGrp="1" noChangeArrowheads="1"/>
          </p:cNvSpPr>
          <p:nvPr>
            <p:ph type="title"/>
          </p:nvPr>
        </p:nvSpPr>
        <p:spPr>
          <a:xfrm>
            <a:off x="0" y="-1"/>
            <a:ext cx="9144000" cy="1565803"/>
          </a:xfrm>
        </p:spPr>
        <p:txBody>
          <a:bodyPr/>
          <a:lstStyle/>
          <a:p>
            <a:r>
              <a:rPr lang="en-US" dirty="0" smtClean="0"/>
              <a:t>Prevalence of Negative Consequences of Drinking among College Students, Past Year</a:t>
            </a:r>
            <a:endParaRPr lang="en-US" dirty="0"/>
          </a:p>
        </p:txBody>
      </p:sp>
      <p:sp>
        <p:nvSpPr>
          <p:cNvPr id="5" name="Footer Placeholder 4"/>
          <p:cNvSpPr>
            <a:spLocks noGrp="1"/>
          </p:cNvSpPr>
          <p:nvPr>
            <p:ph type="ftr" sz="quarter" idx="10"/>
          </p:nvPr>
        </p:nvSpPr>
        <p:spPr/>
        <p:txBody>
          <a:bodyPr/>
          <a:lstStyle/>
          <a:p>
            <a:r>
              <a:rPr lang="en-GB" dirty="0" smtClean="0"/>
              <a:t>© 2016 Pearson Education, Inc.</a:t>
            </a:r>
            <a:endParaRPr lang="en-GB" dirty="0"/>
          </a:p>
        </p:txBody>
      </p:sp>
      <p:pic>
        <p:nvPicPr>
          <p:cNvPr id="2" name="Picture 1" descr="figure_10_07_labeled.jpg"/>
          <p:cNvPicPr>
            <a:picLocks noChangeAspect="1"/>
          </p:cNvPicPr>
          <p:nvPr/>
        </p:nvPicPr>
        <p:blipFill rotWithShape="1">
          <a:blip r:embed="rId3">
            <a:extLst>
              <a:ext uri="{28A0092B-C50C-407E-A947-70E740481C1C}">
                <a14:useLocalDpi xmlns:a14="http://schemas.microsoft.com/office/drawing/2010/main" val="0"/>
              </a:ext>
            </a:extLst>
          </a:blip>
          <a:srcRect b="2603"/>
          <a:stretch/>
        </p:blipFill>
        <p:spPr>
          <a:xfrm>
            <a:off x="2287260" y="1191996"/>
            <a:ext cx="4569481" cy="5338680"/>
          </a:xfrm>
          <a:prstGeom prst="rect">
            <a:avLst/>
          </a:prstGeom>
        </p:spPr>
      </p:pic>
    </p:spTree>
    <p:extLst>
      <p:ext uri="{BB962C8B-B14F-4D97-AF65-F5344CB8AC3E}">
        <p14:creationId xmlns:p14="http://schemas.microsoft.com/office/powerpoint/2010/main" val="206198853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8"/>
          <p:cNvSpPr>
            <a:spLocks noGrp="1" noChangeArrowheads="1"/>
          </p:cNvSpPr>
          <p:nvPr>
            <p:ph type="title"/>
          </p:nvPr>
        </p:nvSpPr>
        <p:spPr/>
        <p:txBody>
          <a:bodyPr/>
          <a:lstStyle/>
          <a:p>
            <a:r>
              <a:rPr lang="en-US" dirty="0" smtClean="0"/>
              <a:t>Tips for Drinking Responsibly</a:t>
            </a:r>
            <a:endParaRPr lang="en-US" dirty="0"/>
          </a:p>
        </p:txBody>
      </p:sp>
      <p:sp>
        <p:nvSpPr>
          <p:cNvPr id="4" name="Footer Placeholder 3"/>
          <p:cNvSpPr>
            <a:spLocks noGrp="1"/>
          </p:cNvSpPr>
          <p:nvPr>
            <p:ph type="ftr" sz="quarter" idx="10"/>
          </p:nvPr>
        </p:nvSpPr>
        <p:spPr/>
        <p:txBody>
          <a:bodyPr/>
          <a:lstStyle/>
          <a:p>
            <a:r>
              <a:rPr lang="en-GB" dirty="0" smtClean="0"/>
              <a:t>© 2016 Pearson Education, Inc.</a:t>
            </a:r>
            <a:endParaRPr lang="en-GB" dirty="0"/>
          </a:p>
        </p:txBody>
      </p:sp>
      <p:pic>
        <p:nvPicPr>
          <p:cNvPr id="5" name="Picture 4" descr="Skills.jpg"/>
          <p:cNvPicPr>
            <a:picLocks noChangeAspect="1"/>
          </p:cNvPicPr>
          <p:nvPr/>
        </p:nvPicPr>
        <p:blipFill rotWithShape="1">
          <a:blip r:embed="rId3">
            <a:extLst>
              <a:ext uri="{28A0092B-C50C-407E-A947-70E740481C1C}">
                <a14:useLocalDpi xmlns:a14="http://schemas.microsoft.com/office/drawing/2010/main" val="0"/>
              </a:ext>
            </a:extLst>
          </a:blip>
          <a:srcRect b="2804"/>
          <a:stretch/>
        </p:blipFill>
        <p:spPr>
          <a:xfrm>
            <a:off x="1772235" y="782493"/>
            <a:ext cx="5599530" cy="5699232"/>
          </a:xfrm>
          <a:prstGeom prst="rect">
            <a:avLst/>
          </a:prstGeom>
        </p:spPr>
      </p:pic>
    </p:spTree>
    <p:extLst>
      <p:ext uri="{BB962C8B-B14F-4D97-AF65-F5344CB8AC3E}">
        <p14:creationId xmlns:p14="http://schemas.microsoft.com/office/powerpoint/2010/main" val="33783519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9"/>
          <p:cNvSpPr>
            <a:spLocks noGrp="1" noChangeArrowheads="1"/>
          </p:cNvSpPr>
          <p:nvPr>
            <p:ph type="title"/>
          </p:nvPr>
        </p:nvSpPr>
        <p:spPr/>
        <p:txBody>
          <a:bodyPr/>
          <a:lstStyle/>
          <a:p>
            <a:r>
              <a:rPr lang="en-US" dirty="0"/>
              <a:t>Did you </a:t>
            </a:r>
            <a:r>
              <a:rPr lang="en-US" i="1" dirty="0"/>
              <a:t>PREPARE</a:t>
            </a:r>
            <a:r>
              <a:rPr lang="en-US" dirty="0"/>
              <a:t> and did you </a:t>
            </a:r>
            <a:r>
              <a:rPr lang="en-US" i="1" dirty="0"/>
              <a:t>LEARN</a:t>
            </a:r>
            <a:r>
              <a:rPr lang="en-US" dirty="0"/>
              <a:t>?</a:t>
            </a:r>
          </a:p>
        </p:txBody>
      </p:sp>
      <p:sp>
        <p:nvSpPr>
          <p:cNvPr id="5124" name="Rectangle 10"/>
          <p:cNvSpPr>
            <a:spLocks noGrp="1" noChangeArrowheads="1"/>
          </p:cNvSpPr>
          <p:nvPr>
            <p:ph type="body" idx="1"/>
          </p:nvPr>
        </p:nvSpPr>
        <p:spPr/>
        <p:txBody>
          <a:bodyPr/>
          <a:lstStyle/>
          <a:p>
            <a:r>
              <a:rPr lang="en-US" dirty="0" smtClean="0"/>
              <a:t>Compare the differences in alcohol consumption and abuse among various ethnic and racial minority groups.</a:t>
            </a:r>
          </a:p>
          <a:p>
            <a:r>
              <a:rPr lang="en-US" dirty="0" smtClean="0"/>
              <a:t>Explain the risk factors associated with alcoholism, its symptoms, its costs to society, and its effects on family members.</a:t>
            </a:r>
          </a:p>
          <a:p>
            <a:r>
              <a:rPr lang="en-US" dirty="0" smtClean="0"/>
              <a:t>Describe the various types of treatment programs for alcoholism and their effectiveness and explore the concepts of relapse and recovery.</a:t>
            </a:r>
            <a:endParaRPr lang="en-US" dirty="0"/>
          </a:p>
        </p:txBody>
      </p:sp>
      <p:sp>
        <p:nvSpPr>
          <p:cNvPr id="4" name="Footer Placeholder 3"/>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81489497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9"/>
          <p:cNvSpPr>
            <a:spLocks noGrp="1" noChangeArrowheads="1"/>
          </p:cNvSpPr>
          <p:nvPr>
            <p:ph type="title"/>
          </p:nvPr>
        </p:nvSpPr>
        <p:spPr/>
        <p:txBody>
          <a:bodyPr/>
          <a:lstStyle/>
          <a:p>
            <a:r>
              <a:rPr lang="en-US" dirty="0" smtClean="0"/>
              <a:t>Who Drinks and Why Do College Students Drink So Much?</a:t>
            </a:r>
            <a:endParaRPr lang="en-US" dirty="0"/>
          </a:p>
        </p:txBody>
      </p:sp>
      <p:sp>
        <p:nvSpPr>
          <p:cNvPr id="34820" name="Rectangle 10"/>
          <p:cNvSpPr>
            <a:spLocks noGrp="1" noChangeArrowheads="1"/>
          </p:cNvSpPr>
          <p:nvPr>
            <p:ph type="body" idx="1"/>
          </p:nvPr>
        </p:nvSpPr>
        <p:spPr/>
        <p:txBody>
          <a:bodyPr/>
          <a:lstStyle/>
          <a:p>
            <a:r>
              <a:rPr lang="en-US" dirty="0" smtClean="0"/>
              <a:t>Most students are likely to drink in college, especially if drinking is approved of by parents and if they drank in high school.</a:t>
            </a:r>
          </a:p>
          <a:p>
            <a:r>
              <a:rPr lang="en-US" dirty="0" smtClean="0"/>
              <a:t>Many college functions support the use of alcohol.</a:t>
            </a:r>
          </a:p>
          <a:p>
            <a:r>
              <a:rPr lang="en-US" dirty="0" smtClean="0"/>
              <a:t>Alcohol advertising and promotion target students.</a:t>
            </a:r>
          </a:p>
          <a:p>
            <a:r>
              <a:rPr lang="en-US" dirty="0" smtClean="0"/>
              <a:t>College students are vulnerable to peer influence.</a:t>
            </a:r>
            <a:endParaRPr lang="en-US" dirty="0"/>
          </a:p>
        </p:txBody>
      </p:sp>
      <p:sp>
        <p:nvSpPr>
          <p:cNvPr id="4" name="Footer Placeholder 3"/>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313643939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9"/>
          <p:cNvSpPr>
            <a:spLocks noGrp="1" noChangeArrowheads="1"/>
          </p:cNvSpPr>
          <p:nvPr>
            <p:ph type="title"/>
          </p:nvPr>
        </p:nvSpPr>
        <p:spPr/>
        <p:txBody>
          <a:bodyPr/>
          <a:lstStyle/>
          <a:p>
            <a:r>
              <a:rPr lang="en-US" dirty="0" smtClean="0"/>
              <a:t>Who Drinks and Why Do College Students Drink So Much?</a:t>
            </a:r>
            <a:endParaRPr lang="en-US" dirty="0"/>
          </a:p>
        </p:txBody>
      </p:sp>
      <p:sp>
        <p:nvSpPr>
          <p:cNvPr id="65540" name="Rectangle 10"/>
          <p:cNvSpPr>
            <a:spLocks noGrp="1" noChangeArrowheads="1"/>
          </p:cNvSpPr>
          <p:nvPr>
            <p:ph type="body" idx="1"/>
          </p:nvPr>
        </p:nvSpPr>
        <p:spPr/>
        <p:txBody>
          <a:bodyPr/>
          <a:lstStyle/>
          <a:p>
            <a:r>
              <a:rPr lang="en-US" altLang="en-US" dirty="0" smtClean="0"/>
              <a:t>Drink specials enable students to consume large amounts of alcohol cheaply.</a:t>
            </a:r>
          </a:p>
          <a:p>
            <a:r>
              <a:rPr lang="en-US" altLang="en-US" dirty="0" smtClean="0"/>
              <a:t>College administrators often deny that alcohol problems exist on their campus.</a:t>
            </a:r>
          </a:p>
          <a:p>
            <a:r>
              <a:rPr lang="en-US" altLang="en-US" dirty="0" smtClean="0"/>
              <a:t>Students believe that alcohol will make them feel better, less stressed, more sociable, and less self-conscious.</a:t>
            </a:r>
          </a:p>
          <a:p>
            <a:r>
              <a:rPr lang="en-US" altLang="en-US" dirty="0" smtClean="0"/>
              <a:t>More than 80 percent of students drink alcohol to celebrate their twenty-first birthday, and they consume an average of nearly 13 drinks.</a:t>
            </a:r>
          </a:p>
        </p:txBody>
      </p:sp>
      <p:sp>
        <p:nvSpPr>
          <p:cNvPr id="4" name="Footer Placeholder 3"/>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40299933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7"/>
          <p:cNvSpPr>
            <a:spLocks noGrp="1" noChangeArrowheads="1"/>
          </p:cNvSpPr>
          <p:nvPr>
            <p:ph type="title"/>
          </p:nvPr>
        </p:nvSpPr>
        <p:spPr/>
        <p:txBody>
          <a:bodyPr/>
          <a:lstStyle/>
          <a:p>
            <a:r>
              <a:rPr lang="en-US" dirty="0" smtClean="0"/>
              <a:t>College Student Drinking Behavior and the Impact of Student Drinking</a:t>
            </a:r>
            <a:endParaRPr lang="en-US" dirty="0"/>
          </a:p>
        </p:txBody>
      </p:sp>
      <p:sp>
        <p:nvSpPr>
          <p:cNvPr id="36868" name="Rectangle 8"/>
          <p:cNvSpPr>
            <a:spLocks noGrp="1" noChangeArrowheads="1"/>
          </p:cNvSpPr>
          <p:nvPr>
            <p:ph type="body" idx="1"/>
          </p:nvPr>
        </p:nvSpPr>
        <p:spPr/>
        <p:txBody>
          <a:bodyPr/>
          <a:lstStyle/>
          <a:p>
            <a:r>
              <a:rPr lang="en-US" dirty="0" smtClean="0"/>
              <a:t>Pre-gaming is a strategy of drinking heavily at home before going out to an event or other location; it has become increasingly common on college campuses.</a:t>
            </a:r>
          </a:p>
          <a:p>
            <a:r>
              <a:rPr lang="en-US" dirty="0" smtClean="0"/>
              <a:t>Recent studies confirm that drinkers and binge drinkers cause problems not only for themselves but also for those around them.</a:t>
            </a:r>
          </a:p>
          <a:p>
            <a:r>
              <a:rPr lang="en-US" dirty="0" smtClean="0"/>
              <a:t>There is significant evidence that campus rape is linked to binge drinking as well as sleep disruptions, vandalism, negative academic consequences, etc.</a:t>
            </a:r>
            <a:endParaRPr lang="en-US" dirty="0"/>
          </a:p>
        </p:txBody>
      </p:sp>
      <p:sp>
        <p:nvSpPr>
          <p:cNvPr id="4" name="Footer Placeholder 3"/>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67048977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kills2.jpg"/>
          <p:cNvPicPr>
            <a:picLocks noChangeAspect="1"/>
          </p:cNvPicPr>
          <p:nvPr/>
        </p:nvPicPr>
        <p:blipFill rotWithShape="1">
          <a:blip r:embed="rId3">
            <a:extLst>
              <a:ext uri="{28A0092B-C50C-407E-A947-70E740481C1C}">
                <a14:useLocalDpi xmlns:a14="http://schemas.microsoft.com/office/drawing/2010/main" val="0"/>
              </a:ext>
            </a:extLst>
          </a:blip>
          <a:srcRect b="2804"/>
          <a:stretch/>
        </p:blipFill>
        <p:spPr>
          <a:xfrm>
            <a:off x="2081076" y="703236"/>
            <a:ext cx="4981848" cy="5926102"/>
          </a:xfrm>
          <a:prstGeom prst="rect">
            <a:avLst/>
          </a:prstGeom>
        </p:spPr>
      </p:pic>
      <p:sp>
        <p:nvSpPr>
          <p:cNvPr id="37891" name="Rectangle 8"/>
          <p:cNvSpPr>
            <a:spLocks noGrp="1" noChangeArrowheads="1"/>
          </p:cNvSpPr>
          <p:nvPr>
            <p:ph type="title"/>
          </p:nvPr>
        </p:nvSpPr>
        <p:spPr/>
        <p:txBody>
          <a:bodyPr/>
          <a:lstStyle/>
          <a:p>
            <a:r>
              <a:rPr lang="en-US" dirty="0" smtClean="0"/>
              <a:t>Dealing with an Alcohol Emergency</a:t>
            </a:r>
            <a:endParaRPr lang="en-US" dirty="0"/>
          </a:p>
        </p:txBody>
      </p:sp>
      <p:sp>
        <p:nvSpPr>
          <p:cNvPr id="4" name="Footer Placeholder 3"/>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381820184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9"/>
          <p:cNvSpPr>
            <a:spLocks noGrp="1" noChangeArrowheads="1"/>
          </p:cNvSpPr>
          <p:nvPr>
            <p:ph type="title"/>
          </p:nvPr>
        </p:nvSpPr>
        <p:spPr/>
        <p:txBody>
          <a:bodyPr/>
          <a:lstStyle/>
          <a:p>
            <a:r>
              <a:rPr lang="en-US" dirty="0" smtClean="0"/>
              <a:t>Efforts to Reduce Student Drinking</a:t>
            </a:r>
            <a:endParaRPr lang="en-US" dirty="0"/>
          </a:p>
        </p:txBody>
      </p:sp>
      <p:sp>
        <p:nvSpPr>
          <p:cNvPr id="73732" name="Rectangle 10"/>
          <p:cNvSpPr>
            <a:spLocks noGrp="1" noChangeArrowheads="1"/>
          </p:cNvSpPr>
          <p:nvPr>
            <p:ph type="body" idx="1"/>
          </p:nvPr>
        </p:nvSpPr>
        <p:spPr/>
        <p:txBody>
          <a:bodyPr/>
          <a:lstStyle/>
          <a:p>
            <a:r>
              <a:rPr lang="en-US" altLang="en-US" sz="2400" dirty="0" smtClean="0"/>
              <a:t>Most fraternities have elected to have "dry" houses.</a:t>
            </a:r>
          </a:p>
          <a:p>
            <a:r>
              <a:rPr lang="en-US" altLang="en-US" sz="2400" dirty="0" smtClean="0"/>
              <a:t>Programs that include cognitive behavior skills training and motivational interviewing have proven to be effective.</a:t>
            </a:r>
          </a:p>
          <a:p>
            <a:r>
              <a:rPr lang="en-US" altLang="en-US" sz="2400" dirty="0" smtClean="0"/>
              <a:t>(BASICS) as an effective program for students who drink heavily and have experienced or are at risk for alcohol-related problems.</a:t>
            </a:r>
          </a:p>
          <a:p>
            <a:r>
              <a:rPr lang="en-US" altLang="en-US" sz="2400" dirty="0" smtClean="0"/>
              <a:t>E-Interventions and web interventions also show promise</a:t>
            </a:r>
          </a:p>
          <a:p>
            <a:r>
              <a:rPr lang="en-US" altLang="en-US" sz="2400" dirty="0" smtClean="0"/>
              <a:t>Schools are trying a "social norms" approach in an effort to reduce alcohol consumption.</a:t>
            </a:r>
          </a:p>
        </p:txBody>
      </p:sp>
      <p:sp>
        <p:nvSpPr>
          <p:cNvPr id="4" name="Footer Placeholder 3"/>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357187601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2"/>
          <p:cNvSpPr>
            <a:spLocks noGrp="1" noChangeArrowheads="1"/>
          </p:cNvSpPr>
          <p:nvPr>
            <p:ph type="title"/>
          </p:nvPr>
        </p:nvSpPr>
        <p:spPr>
          <a:xfrm>
            <a:off x="1188720" y="0"/>
            <a:ext cx="7955280" cy="584776"/>
          </a:xfrm>
        </p:spPr>
        <p:txBody>
          <a:bodyPr/>
          <a:lstStyle/>
          <a:p>
            <a:r>
              <a:rPr lang="en-US" dirty="0"/>
              <a:t>See It! Video: Sloppy Spring </a:t>
            </a:r>
            <a:r>
              <a:rPr lang="en-US" dirty="0" smtClean="0"/>
              <a:t>Breaker</a:t>
            </a:r>
            <a:endParaRPr lang="en-US" dirty="0"/>
          </a:p>
        </p:txBody>
      </p:sp>
      <p:sp>
        <p:nvSpPr>
          <p:cNvPr id="40965" name="Rectangle 23"/>
          <p:cNvSpPr>
            <a:spLocks noGrp="1" noChangeArrowheads="1"/>
          </p:cNvSpPr>
          <p:nvPr>
            <p:ph idx="1"/>
          </p:nvPr>
        </p:nvSpPr>
        <p:spPr/>
        <p:txBody>
          <a:bodyPr/>
          <a:lstStyle/>
          <a:p>
            <a:pPr marL="0" indent="0">
              <a:buNone/>
            </a:pPr>
            <a:r>
              <a:rPr lang="en-US" sz="2400" b="1" dirty="0"/>
              <a:t>Discussion Questions</a:t>
            </a:r>
          </a:p>
          <a:p>
            <a:r>
              <a:rPr lang="en-US" sz="2400" dirty="0" smtClean="0"/>
              <a:t>Who </a:t>
            </a:r>
            <a:r>
              <a:rPr lang="en-US" sz="2400" dirty="0"/>
              <a:t>should be held responsible in a potentially dangerous situation that involves a visually intoxicated woman and a male who attempts to take advantage of her? (i.e., the bartender, her friends, herself)?</a:t>
            </a:r>
          </a:p>
          <a:p>
            <a:r>
              <a:rPr lang="en-US" sz="2400" dirty="0" smtClean="0"/>
              <a:t>Would </a:t>
            </a:r>
            <a:r>
              <a:rPr lang="en-US" sz="2400" dirty="0"/>
              <a:t>you feel responsible for helping a visually intoxicated woman who is seemingly being taken advantage of by a male patron at the bar? How would you react in a similar situation to the ones in the video?</a:t>
            </a:r>
          </a:p>
          <a:p>
            <a:r>
              <a:rPr lang="en-US" sz="2400" dirty="0" smtClean="0"/>
              <a:t>Discuss </a:t>
            </a:r>
            <a:r>
              <a:rPr lang="en-US" sz="2400" dirty="0"/>
              <a:t>ground rules or ways to keep friends safe while on spring break if one of your friends gets intoxicated. </a:t>
            </a:r>
          </a:p>
        </p:txBody>
      </p:sp>
      <p:sp>
        <p:nvSpPr>
          <p:cNvPr id="4" name="Footer Placeholder 3"/>
          <p:cNvSpPr>
            <a:spLocks noGrp="1"/>
          </p:cNvSpPr>
          <p:nvPr>
            <p:ph type="ftr" sz="quarter" idx="3"/>
          </p:nvPr>
        </p:nvSpPr>
        <p:spPr/>
        <p:txBody>
          <a:bodyPr/>
          <a:lstStyle/>
          <a:p>
            <a:r>
              <a:rPr lang="en-GB" dirty="0" smtClean="0"/>
              <a:t>© 2016 Pearson Education, Inc.</a:t>
            </a:r>
            <a:endParaRPr lang="en-GB" dirty="0"/>
          </a:p>
        </p:txBody>
      </p:sp>
      <p:pic>
        <p:nvPicPr>
          <p:cNvPr id="10" name="Picture 9" descr="ABCNewswht7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973" y="131064"/>
            <a:ext cx="12477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PlayVideo-01">
            <a:hlinkClick r:id="rId5" action="ppaction://hlinkfi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829" y="533400"/>
            <a:ext cx="125571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019576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11"/>
          <p:cNvSpPr>
            <a:spLocks noGrp="1" noChangeArrowheads="1"/>
          </p:cNvSpPr>
          <p:nvPr>
            <p:ph type="title"/>
          </p:nvPr>
        </p:nvSpPr>
        <p:spPr/>
        <p:txBody>
          <a:bodyPr/>
          <a:lstStyle/>
          <a:p>
            <a:r>
              <a:rPr lang="en-US" dirty="0" smtClean="0"/>
              <a:t>Drinking and Driving</a:t>
            </a:r>
            <a:endParaRPr lang="en-US" dirty="0"/>
          </a:p>
        </p:txBody>
      </p:sp>
      <p:sp>
        <p:nvSpPr>
          <p:cNvPr id="41988" name="Rectangle 12"/>
          <p:cNvSpPr>
            <a:spLocks noGrp="1" noChangeArrowheads="1"/>
          </p:cNvSpPr>
          <p:nvPr>
            <p:ph type="body" idx="1"/>
          </p:nvPr>
        </p:nvSpPr>
        <p:spPr/>
        <p:txBody>
          <a:bodyPr/>
          <a:lstStyle/>
          <a:p>
            <a:r>
              <a:rPr lang="en-US" dirty="0" smtClean="0"/>
              <a:t>Traffic accidents are the leading cause of accidental death for all age groups from 5 to 65 years old.</a:t>
            </a:r>
          </a:p>
          <a:p>
            <a:r>
              <a:rPr lang="en-US" dirty="0" smtClean="0"/>
              <a:t>Approximately 1 of 3 crash deaths, or nearly 11,000 fatalities each year, are alcohol-related.</a:t>
            </a:r>
          </a:p>
          <a:p>
            <a:r>
              <a:rPr lang="en-US" dirty="0" smtClean="0"/>
              <a:t>A recent survey showed that 23 percent of college students reported that they had driven under the influence of alcohol.</a:t>
            </a:r>
            <a:endParaRPr lang="en-US" dirty="0"/>
          </a:p>
        </p:txBody>
      </p:sp>
      <p:sp>
        <p:nvSpPr>
          <p:cNvPr id="4" name="Footer Placeholder 3"/>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402177908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10"/>
          <p:cNvSpPr>
            <a:spLocks noGrp="1" noChangeArrowheads="1"/>
          </p:cNvSpPr>
          <p:nvPr>
            <p:ph type="title"/>
          </p:nvPr>
        </p:nvSpPr>
        <p:spPr>
          <a:xfrm>
            <a:off x="0" y="-1"/>
            <a:ext cx="9144000" cy="1504911"/>
          </a:xfrm>
        </p:spPr>
        <p:txBody>
          <a:bodyPr/>
          <a:lstStyle/>
          <a:p>
            <a:r>
              <a:rPr lang="en-US" dirty="0" smtClean="0"/>
              <a:t>Percentage of Fatally Injured Drivers with BACs &gt; 0.08 Percent, by Driver Age, 1982–2012</a:t>
            </a:r>
            <a:endParaRPr lang="en-US" dirty="0"/>
          </a:p>
        </p:txBody>
      </p:sp>
      <p:sp>
        <p:nvSpPr>
          <p:cNvPr id="5" name="Footer Placeholder 4"/>
          <p:cNvSpPr>
            <a:spLocks noGrp="1"/>
          </p:cNvSpPr>
          <p:nvPr>
            <p:ph type="ftr" sz="quarter" idx="10"/>
          </p:nvPr>
        </p:nvSpPr>
        <p:spPr/>
        <p:txBody>
          <a:bodyPr/>
          <a:lstStyle/>
          <a:p>
            <a:r>
              <a:rPr lang="en-GB" dirty="0" smtClean="0"/>
              <a:t>© 2016 Pearson Education, Inc.</a:t>
            </a:r>
            <a:endParaRPr lang="en-GB" dirty="0"/>
          </a:p>
        </p:txBody>
      </p:sp>
      <p:pic>
        <p:nvPicPr>
          <p:cNvPr id="6" name="Picture 5" descr="figure_10_08_labeled.jpg"/>
          <p:cNvPicPr>
            <a:picLocks noChangeAspect="1"/>
          </p:cNvPicPr>
          <p:nvPr/>
        </p:nvPicPr>
        <p:blipFill rotWithShape="1">
          <a:blip r:embed="rId3">
            <a:extLst>
              <a:ext uri="{28A0092B-C50C-407E-A947-70E740481C1C}">
                <a14:useLocalDpi xmlns:a14="http://schemas.microsoft.com/office/drawing/2010/main" val="0"/>
              </a:ext>
            </a:extLst>
          </a:blip>
          <a:srcRect b="2804"/>
          <a:stretch/>
        </p:blipFill>
        <p:spPr>
          <a:xfrm>
            <a:off x="1455838" y="1490128"/>
            <a:ext cx="6336704" cy="5030830"/>
          </a:xfrm>
          <a:prstGeom prst="rect">
            <a:avLst/>
          </a:prstGeom>
        </p:spPr>
      </p:pic>
    </p:spTree>
    <p:extLst>
      <p:ext uri="{BB962C8B-B14F-4D97-AF65-F5344CB8AC3E}">
        <p14:creationId xmlns:p14="http://schemas.microsoft.com/office/powerpoint/2010/main" val="139188456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11"/>
          <p:cNvSpPr>
            <a:spLocks noGrp="1" noChangeArrowheads="1"/>
          </p:cNvSpPr>
          <p:nvPr>
            <p:ph type="title"/>
          </p:nvPr>
        </p:nvSpPr>
        <p:spPr/>
        <p:txBody>
          <a:bodyPr/>
          <a:lstStyle/>
          <a:p>
            <a:r>
              <a:rPr lang="en-US" dirty="0" smtClean="0"/>
              <a:t>Ethnic Differences</a:t>
            </a:r>
            <a:endParaRPr lang="en-US" dirty="0"/>
          </a:p>
        </p:txBody>
      </p:sp>
      <p:sp>
        <p:nvSpPr>
          <p:cNvPr id="44036" name="Rectangle 12"/>
          <p:cNvSpPr>
            <a:spLocks noGrp="1" noChangeArrowheads="1"/>
          </p:cNvSpPr>
          <p:nvPr>
            <p:ph type="body" idx="1"/>
          </p:nvPr>
        </p:nvSpPr>
        <p:spPr>
          <a:xfrm>
            <a:off x="365125" y="1141413"/>
            <a:ext cx="8229600" cy="5408863"/>
          </a:xfrm>
        </p:spPr>
        <p:txBody>
          <a:bodyPr/>
          <a:lstStyle/>
          <a:p>
            <a:r>
              <a:rPr lang="en-US" sz="2400" dirty="0" smtClean="0"/>
              <a:t>Native American populations: </a:t>
            </a:r>
          </a:p>
          <a:p>
            <a:pPr lvl="1"/>
            <a:r>
              <a:rPr lang="en-US" sz="2400" dirty="0" smtClean="0"/>
              <a:t>Their rates of alcoholism are two to three times higher than the national average.</a:t>
            </a:r>
          </a:p>
          <a:p>
            <a:r>
              <a:rPr lang="en-US" sz="2400" dirty="0" smtClean="0"/>
              <a:t>African American populations:</a:t>
            </a:r>
          </a:p>
          <a:p>
            <a:pPr lvl="1"/>
            <a:r>
              <a:rPr lang="en-US" sz="2400" dirty="0" smtClean="0"/>
              <a:t>Their rates of drinking are lower than those of white Americans, but those who do drink tend to drink heavily.</a:t>
            </a:r>
          </a:p>
          <a:p>
            <a:r>
              <a:rPr lang="en-US" sz="2400" dirty="0" smtClean="0"/>
              <a:t>Latino populations:</a:t>
            </a:r>
          </a:p>
          <a:p>
            <a:pPr lvl="1"/>
            <a:r>
              <a:rPr lang="en-US" sz="2400" dirty="0" smtClean="0"/>
              <a:t>The rates of alcohol abuse and alcoholism among men are high, though many Latinas abstain.</a:t>
            </a:r>
          </a:p>
          <a:p>
            <a:r>
              <a:rPr lang="en-US" sz="2400" dirty="0" smtClean="0"/>
              <a:t>Asian American populations:</a:t>
            </a:r>
          </a:p>
          <a:p>
            <a:pPr lvl="1"/>
            <a:r>
              <a:rPr lang="en-US" sz="2400" dirty="0" smtClean="0"/>
              <a:t>Their rates of alcoholism are lower than those of the other groups.</a:t>
            </a:r>
            <a:endParaRPr lang="en-US" sz="2400" dirty="0"/>
          </a:p>
        </p:txBody>
      </p:sp>
      <p:sp>
        <p:nvSpPr>
          <p:cNvPr id="4" name="Footer Placeholder 3"/>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179424215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GB" dirty="0" smtClean="0"/>
              <a:t>© 2016 Pearson Education, Inc.</a:t>
            </a:r>
            <a:endParaRPr lang="en-GB" dirty="0"/>
          </a:p>
        </p:txBody>
      </p:sp>
      <p:pic>
        <p:nvPicPr>
          <p:cNvPr id="6" name="Picture 5" descr="table_10_01.jpg"/>
          <p:cNvPicPr>
            <a:picLocks noChangeAspect="1"/>
          </p:cNvPicPr>
          <p:nvPr/>
        </p:nvPicPr>
        <p:blipFill rotWithShape="1">
          <a:blip r:embed="rId3">
            <a:extLst>
              <a:ext uri="{28A0092B-C50C-407E-A947-70E740481C1C}">
                <a14:useLocalDpi xmlns:a14="http://schemas.microsoft.com/office/drawing/2010/main" val="0"/>
              </a:ext>
            </a:extLst>
          </a:blip>
          <a:srcRect b="2804"/>
          <a:stretch/>
        </p:blipFill>
        <p:spPr>
          <a:xfrm>
            <a:off x="1374648" y="104387"/>
            <a:ext cx="6394704" cy="6446520"/>
          </a:xfrm>
          <a:prstGeom prst="rect">
            <a:avLst/>
          </a:prstGeom>
        </p:spPr>
      </p:pic>
    </p:spTree>
    <p:extLst>
      <p:ext uri="{BB962C8B-B14F-4D97-AF65-F5344CB8AC3E}">
        <p14:creationId xmlns:p14="http://schemas.microsoft.com/office/powerpoint/2010/main" val="2169825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Patterns of Consumption</a:t>
            </a:r>
            <a:endParaRPr lang="en-US" dirty="0"/>
          </a:p>
        </p:txBody>
      </p:sp>
      <p:sp>
        <p:nvSpPr>
          <p:cNvPr id="6147" name="Content Placeholder 2"/>
          <p:cNvSpPr>
            <a:spLocks noGrp="1"/>
          </p:cNvSpPr>
          <p:nvPr>
            <p:ph idx="1"/>
          </p:nvPr>
        </p:nvSpPr>
        <p:spPr/>
        <p:txBody>
          <a:bodyPr/>
          <a:lstStyle/>
          <a:p>
            <a:r>
              <a:rPr lang="en-US" i="1" dirty="0" smtClean="0"/>
              <a:t>Binge drinking</a:t>
            </a:r>
            <a:r>
              <a:rPr lang="en-US" dirty="0" smtClean="0"/>
              <a:t>: A pattern of drinking alcohol that brings BAC to 0.08 gram-percent or above; corresponds to consuming five or more drinks (adult male) or four or more drinks (adult female) in 2 hours.</a:t>
            </a:r>
            <a:endParaRPr lang="en-US" dirty="0"/>
          </a:p>
        </p:txBody>
      </p:sp>
      <p:sp>
        <p:nvSpPr>
          <p:cNvPr id="4" name="Footer Placeholder 3"/>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314250565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13"/>
          <p:cNvSpPr>
            <a:spLocks noGrp="1" noChangeArrowheads="1"/>
          </p:cNvSpPr>
          <p:nvPr>
            <p:ph type="title"/>
          </p:nvPr>
        </p:nvSpPr>
        <p:spPr/>
        <p:txBody>
          <a:bodyPr/>
          <a:lstStyle/>
          <a:p>
            <a:r>
              <a:rPr lang="en-US" dirty="0" smtClean="0"/>
              <a:t>Abuse and Dependence</a:t>
            </a:r>
            <a:endParaRPr lang="en-US" dirty="0"/>
          </a:p>
        </p:txBody>
      </p:sp>
      <p:sp>
        <p:nvSpPr>
          <p:cNvPr id="46084" name="Rectangle 14"/>
          <p:cNvSpPr>
            <a:spLocks noGrp="1" noChangeArrowheads="1"/>
          </p:cNvSpPr>
          <p:nvPr>
            <p:ph type="body" idx="1"/>
          </p:nvPr>
        </p:nvSpPr>
        <p:spPr/>
        <p:txBody>
          <a:bodyPr/>
          <a:lstStyle/>
          <a:p>
            <a:r>
              <a:rPr lang="en-US" dirty="0" smtClean="0"/>
              <a:t>Alcohol abuse is drinking that interferes with work, school, social and family relationships, or entails violation of the law.</a:t>
            </a:r>
          </a:p>
          <a:p>
            <a:r>
              <a:rPr lang="en-US" dirty="0" smtClean="0"/>
              <a:t>Alcoholism, or alcohol dependence, is the condition that results when personal and health problems related to alcohol use are severe and stopping alcohol use causes withdrawal symptoms.</a:t>
            </a:r>
            <a:endParaRPr lang="en-US" dirty="0"/>
          </a:p>
        </p:txBody>
      </p:sp>
      <p:sp>
        <p:nvSpPr>
          <p:cNvPr id="4" name="Footer Placeholder 3"/>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13886491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3"/>
          <p:cNvSpPr>
            <a:spLocks noGrp="1" noChangeArrowheads="1"/>
          </p:cNvSpPr>
          <p:nvPr>
            <p:ph type="title"/>
          </p:nvPr>
        </p:nvSpPr>
        <p:spPr/>
        <p:txBody>
          <a:bodyPr/>
          <a:lstStyle/>
          <a:p>
            <a:r>
              <a:rPr lang="en-US" dirty="0" smtClean="0"/>
              <a:t>Identifying an Alcoholic</a:t>
            </a:r>
            <a:endParaRPr lang="en-US" dirty="0"/>
          </a:p>
        </p:txBody>
      </p:sp>
      <p:sp>
        <p:nvSpPr>
          <p:cNvPr id="47108" name="Rectangle 14"/>
          <p:cNvSpPr>
            <a:spLocks noGrp="1" noChangeArrowheads="1"/>
          </p:cNvSpPr>
          <p:nvPr>
            <p:ph type="body" idx="1"/>
          </p:nvPr>
        </p:nvSpPr>
        <p:spPr/>
        <p:txBody>
          <a:bodyPr/>
          <a:lstStyle/>
          <a:p>
            <a:r>
              <a:rPr lang="en-US" dirty="0" smtClean="0"/>
              <a:t>Alcoholics can be found at all socioeconomic levels and in all professions, ethnic groups, geographical locations, religions, and races.</a:t>
            </a:r>
          </a:p>
          <a:p>
            <a:r>
              <a:rPr lang="en-US" dirty="0" smtClean="0"/>
              <a:t>Data indicates that about 15 percent of people in the United States are problem drinkers.</a:t>
            </a:r>
          </a:p>
          <a:p>
            <a:r>
              <a:rPr lang="en-US" dirty="0" smtClean="0"/>
              <a:t>Recognizing and admitting the existence of an alcohol problem is often difficult.</a:t>
            </a:r>
            <a:endParaRPr lang="en-US" dirty="0"/>
          </a:p>
        </p:txBody>
      </p:sp>
      <p:sp>
        <p:nvSpPr>
          <p:cNvPr id="4" name="Footer Placeholder 3"/>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22669390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18"/>
          <p:cNvSpPr>
            <a:spLocks noGrp="1" noChangeArrowheads="1"/>
          </p:cNvSpPr>
          <p:nvPr>
            <p:ph type="title"/>
          </p:nvPr>
        </p:nvSpPr>
        <p:spPr/>
        <p:txBody>
          <a:bodyPr/>
          <a:lstStyle/>
          <a:p>
            <a:r>
              <a:rPr lang="en-US" dirty="0" smtClean="0"/>
              <a:t>Alcohol and Prescription Drug Abuse</a:t>
            </a:r>
            <a:endParaRPr lang="en-US" dirty="0"/>
          </a:p>
        </p:txBody>
      </p:sp>
      <p:sp>
        <p:nvSpPr>
          <p:cNvPr id="5" name="Content Placeholder 4"/>
          <p:cNvSpPr>
            <a:spLocks noGrp="1"/>
          </p:cNvSpPr>
          <p:nvPr>
            <p:ph sz="half" idx="2"/>
          </p:nvPr>
        </p:nvSpPr>
        <p:spPr>
          <a:xfrm>
            <a:off x="4556125" y="1141413"/>
            <a:ext cx="4063807" cy="5106987"/>
          </a:xfrm>
        </p:spPr>
        <p:txBody>
          <a:bodyPr/>
          <a:lstStyle/>
          <a:p>
            <a:r>
              <a:rPr lang="en-US" dirty="0"/>
              <a:t>Recent studies have shown that men and women with alcohol use disorders are 18 times more likely to report nonmedical use of prescription drugs than people who do not drink at all. </a:t>
            </a:r>
          </a:p>
        </p:txBody>
      </p:sp>
      <p:sp>
        <p:nvSpPr>
          <p:cNvPr id="4" name="Footer Placeholder 3"/>
          <p:cNvSpPr>
            <a:spLocks noGrp="1"/>
          </p:cNvSpPr>
          <p:nvPr>
            <p:ph type="ftr" sz="quarter" idx="10"/>
          </p:nvPr>
        </p:nvSpPr>
        <p:spPr/>
        <p:txBody>
          <a:bodyPr/>
          <a:lstStyle/>
          <a:p>
            <a:r>
              <a:rPr lang="en-GB" dirty="0" smtClean="0"/>
              <a:t>© 2016 Pearson Education, Inc.</a:t>
            </a:r>
            <a:endParaRPr lang="en-GB" dirty="0"/>
          </a:p>
        </p:txBody>
      </p:sp>
      <p:pic>
        <p:nvPicPr>
          <p:cNvPr id="6" name="Picture 5" descr="misc_10_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678" y="1035888"/>
            <a:ext cx="3988298" cy="5478874"/>
          </a:xfrm>
          <a:prstGeom prst="rect">
            <a:avLst/>
          </a:prstGeom>
        </p:spPr>
      </p:pic>
    </p:spTree>
    <p:extLst>
      <p:ext uri="{BB962C8B-B14F-4D97-AF65-F5344CB8AC3E}">
        <p14:creationId xmlns:p14="http://schemas.microsoft.com/office/powerpoint/2010/main" val="413581376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9"/>
          <p:cNvSpPr>
            <a:spLocks noGrp="1" noChangeArrowheads="1"/>
          </p:cNvSpPr>
          <p:nvPr>
            <p:ph type="title"/>
          </p:nvPr>
        </p:nvSpPr>
        <p:spPr/>
        <p:txBody>
          <a:bodyPr/>
          <a:lstStyle/>
          <a:p>
            <a:r>
              <a:rPr lang="en-US" dirty="0" smtClean="0"/>
              <a:t>The Causes of Alcohol Abuse and Alcoholism</a:t>
            </a:r>
            <a:endParaRPr lang="en-US" dirty="0"/>
          </a:p>
        </p:txBody>
      </p:sp>
      <p:sp>
        <p:nvSpPr>
          <p:cNvPr id="49156" name="Rectangle 10"/>
          <p:cNvSpPr>
            <a:spLocks noGrp="1" noChangeArrowheads="1"/>
          </p:cNvSpPr>
          <p:nvPr>
            <p:ph type="body" idx="1"/>
          </p:nvPr>
        </p:nvSpPr>
        <p:spPr/>
        <p:txBody>
          <a:bodyPr/>
          <a:lstStyle/>
          <a:p>
            <a:r>
              <a:rPr lang="en-US" dirty="0" smtClean="0"/>
              <a:t>Biological and family factors:</a:t>
            </a:r>
          </a:p>
          <a:p>
            <a:pPr lvl="1"/>
            <a:r>
              <a:rPr lang="en-US" dirty="0" smtClean="0"/>
              <a:t>Alcoholism is 4 to 8 times more common among individuals who have a family history of alcoholism.</a:t>
            </a:r>
          </a:p>
          <a:p>
            <a:r>
              <a:rPr lang="en-US" dirty="0" smtClean="0"/>
              <a:t>Social and cultural factors:</a:t>
            </a:r>
          </a:p>
          <a:p>
            <a:pPr lvl="1"/>
            <a:r>
              <a:rPr lang="en-US" dirty="0" smtClean="0"/>
              <a:t>Social pressure</a:t>
            </a:r>
          </a:p>
          <a:p>
            <a:pPr lvl="1"/>
            <a:r>
              <a:rPr lang="en-US" dirty="0" smtClean="0"/>
              <a:t>Family attitude toward drinking</a:t>
            </a:r>
            <a:endParaRPr lang="en-US" dirty="0"/>
          </a:p>
        </p:txBody>
      </p:sp>
      <p:sp>
        <p:nvSpPr>
          <p:cNvPr id="4" name="Footer Placeholder 3"/>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142809038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11"/>
          <p:cNvSpPr>
            <a:spLocks noGrp="1" noChangeArrowheads="1"/>
          </p:cNvSpPr>
          <p:nvPr>
            <p:ph type="title"/>
          </p:nvPr>
        </p:nvSpPr>
        <p:spPr/>
        <p:txBody>
          <a:bodyPr/>
          <a:lstStyle/>
          <a:p>
            <a:r>
              <a:rPr lang="en-US" dirty="0" smtClean="0"/>
              <a:t>Women and Alcoholism</a:t>
            </a:r>
            <a:endParaRPr lang="en-US" dirty="0"/>
          </a:p>
        </p:txBody>
      </p:sp>
      <p:sp>
        <p:nvSpPr>
          <p:cNvPr id="52228" name="Rectangle 12"/>
          <p:cNvSpPr>
            <a:spLocks noGrp="1" noChangeArrowheads="1"/>
          </p:cNvSpPr>
          <p:nvPr>
            <p:ph type="body" idx="1"/>
          </p:nvPr>
        </p:nvSpPr>
        <p:spPr/>
        <p:txBody>
          <a:bodyPr/>
          <a:lstStyle/>
          <a:p>
            <a:r>
              <a:rPr lang="en-US" dirty="0" smtClean="0"/>
              <a:t>The trend is for women, especially college-age women, to drink more heavily at a later age than males do.</a:t>
            </a:r>
          </a:p>
          <a:p>
            <a:r>
              <a:rPr lang="en-US" dirty="0" smtClean="0"/>
              <a:t>Women become addicted faster with less alcohol.</a:t>
            </a:r>
          </a:p>
          <a:p>
            <a:r>
              <a:rPr lang="en-US" dirty="0" smtClean="0"/>
              <a:t>Women alcoholics have greater risks for cirrhosis; excessive memory loss and shrinkage of the brain; heart disease; and cancers of the mouth, throat, esophagus, liver, and colon than do male alcoholics.</a:t>
            </a:r>
            <a:endParaRPr lang="en-US" dirty="0"/>
          </a:p>
        </p:txBody>
      </p:sp>
      <p:sp>
        <p:nvSpPr>
          <p:cNvPr id="4" name="Footer Placeholder 3"/>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392638980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11"/>
          <p:cNvSpPr>
            <a:spLocks noGrp="1" noChangeArrowheads="1"/>
          </p:cNvSpPr>
          <p:nvPr>
            <p:ph type="title"/>
          </p:nvPr>
        </p:nvSpPr>
        <p:spPr/>
        <p:txBody>
          <a:bodyPr/>
          <a:lstStyle/>
          <a:p>
            <a:r>
              <a:rPr lang="en-US" dirty="0" smtClean="0"/>
              <a:t>Effects of Alcoholism on Family and Friends</a:t>
            </a:r>
            <a:endParaRPr lang="en-US" dirty="0"/>
          </a:p>
        </p:txBody>
      </p:sp>
      <p:sp>
        <p:nvSpPr>
          <p:cNvPr id="53252" name="Rectangle 12"/>
          <p:cNvSpPr>
            <a:spLocks noGrp="1" noChangeArrowheads="1"/>
          </p:cNvSpPr>
          <p:nvPr>
            <p:ph type="body" idx="1"/>
          </p:nvPr>
        </p:nvSpPr>
        <p:spPr/>
        <p:txBody>
          <a:bodyPr/>
          <a:lstStyle/>
          <a:p>
            <a:r>
              <a:rPr lang="en-US" dirty="0" smtClean="0"/>
              <a:t>Alcohol abusers and alcoholics hurt more than just themselves.</a:t>
            </a:r>
          </a:p>
          <a:p>
            <a:r>
              <a:rPr lang="en-US" dirty="0" smtClean="0"/>
              <a:t>Children in alcoholic dysfunctional families generally assume at least one of the following roles:</a:t>
            </a:r>
          </a:p>
          <a:p>
            <a:pPr lvl="1"/>
            <a:r>
              <a:rPr lang="en-US" dirty="0" smtClean="0"/>
              <a:t>Family hero</a:t>
            </a:r>
          </a:p>
          <a:p>
            <a:pPr lvl="1"/>
            <a:r>
              <a:rPr lang="en-US" dirty="0" smtClean="0"/>
              <a:t>Scapegoat</a:t>
            </a:r>
          </a:p>
          <a:p>
            <a:pPr lvl="1"/>
            <a:r>
              <a:rPr lang="en-US" dirty="0" smtClean="0"/>
              <a:t>Lost child</a:t>
            </a:r>
          </a:p>
          <a:p>
            <a:pPr lvl="1"/>
            <a:r>
              <a:rPr lang="en-US" dirty="0" smtClean="0"/>
              <a:t>Mascot</a:t>
            </a:r>
            <a:endParaRPr lang="en-US" dirty="0"/>
          </a:p>
        </p:txBody>
      </p:sp>
      <p:sp>
        <p:nvSpPr>
          <p:cNvPr id="4" name="Footer Placeholder 3"/>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416062025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9"/>
          <p:cNvSpPr>
            <a:spLocks noGrp="1" noChangeArrowheads="1"/>
          </p:cNvSpPr>
          <p:nvPr>
            <p:ph type="title"/>
          </p:nvPr>
        </p:nvSpPr>
        <p:spPr/>
        <p:txBody>
          <a:bodyPr/>
          <a:lstStyle/>
          <a:p>
            <a:r>
              <a:rPr lang="en-US" dirty="0" smtClean="0"/>
              <a:t>Costs to Society</a:t>
            </a:r>
            <a:endParaRPr lang="en-US" dirty="0"/>
          </a:p>
        </p:txBody>
      </p:sp>
      <p:sp>
        <p:nvSpPr>
          <p:cNvPr id="54276" name="Rectangle 10"/>
          <p:cNvSpPr>
            <a:spLocks noGrp="1" noChangeArrowheads="1"/>
          </p:cNvSpPr>
          <p:nvPr>
            <p:ph type="body" idx="1"/>
          </p:nvPr>
        </p:nvSpPr>
        <p:spPr/>
        <p:txBody>
          <a:bodyPr/>
          <a:lstStyle/>
          <a:p>
            <a:r>
              <a:rPr lang="en-US" dirty="0" smtClean="0"/>
              <a:t>Alcohol-related costs to society are estimated to be well over $223.5 billion annually when health insurance costs, criminal justice costs, treatment costs, and lost productivity are factored in.</a:t>
            </a:r>
          </a:p>
          <a:p>
            <a:r>
              <a:rPr lang="en-US" dirty="0" smtClean="0"/>
              <a:t>Most people with alcohol problems are employed. It is estimated that alcohol problems contribute to 500 million lost workdays annually.</a:t>
            </a:r>
          </a:p>
          <a:p>
            <a:r>
              <a:rPr lang="en-US" dirty="0" smtClean="0"/>
              <a:t>A recent study suggests that underage drinking costs society $62 billion annually or $2,070 per underage person.</a:t>
            </a:r>
            <a:endParaRPr lang="en-US" dirty="0"/>
          </a:p>
        </p:txBody>
      </p:sp>
      <p:sp>
        <p:nvSpPr>
          <p:cNvPr id="4" name="Footer Placeholder 3"/>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221735371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17"/>
          <p:cNvSpPr>
            <a:spLocks noGrp="1" noChangeArrowheads="1"/>
          </p:cNvSpPr>
          <p:nvPr>
            <p:ph type="title"/>
          </p:nvPr>
        </p:nvSpPr>
        <p:spPr/>
        <p:txBody>
          <a:bodyPr/>
          <a:lstStyle/>
          <a:p>
            <a:r>
              <a:rPr lang="en-US" dirty="0" smtClean="0"/>
              <a:t>Treatment and Recovery</a:t>
            </a:r>
            <a:endParaRPr lang="en-US" dirty="0"/>
          </a:p>
        </p:txBody>
      </p:sp>
      <p:sp>
        <p:nvSpPr>
          <p:cNvPr id="57348" name="Rectangle 18"/>
          <p:cNvSpPr>
            <a:spLocks noGrp="1" noChangeArrowheads="1"/>
          </p:cNvSpPr>
          <p:nvPr>
            <p:ph type="body" idx="1"/>
          </p:nvPr>
        </p:nvSpPr>
        <p:spPr/>
        <p:txBody>
          <a:bodyPr/>
          <a:lstStyle/>
          <a:p>
            <a:r>
              <a:rPr lang="en-US" sz="2400" dirty="0" smtClean="0"/>
              <a:t>Alcohol withdrawal can result in a severe syndrome known as delirium tremens (DTs), which is characterized by confusion, delusions, agitated behavior, and hallucinations.</a:t>
            </a:r>
          </a:p>
          <a:p>
            <a:r>
              <a:rPr lang="en-US" sz="2400" dirty="0" smtClean="0"/>
              <a:t>Family members sometimes take action before the alcoholic does. Intervention is an effective method of helping an alcoholic to confront the disease.</a:t>
            </a:r>
          </a:p>
          <a:p>
            <a:r>
              <a:rPr lang="en-US" sz="2400" dirty="0" smtClean="0"/>
              <a:t>Treatment programs:</a:t>
            </a:r>
          </a:p>
          <a:p>
            <a:pPr lvl="1"/>
            <a:r>
              <a:rPr lang="en-US" sz="2400" dirty="0" smtClean="0"/>
              <a:t>Private treatment facilities</a:t>
            </a:r>
          </a:p>
          <a:p>
            <a:pPr lvl="1"/>
            <a:r>
              <a:rPr lang="en-US" sz="2400" dirty="0" smtClean="0"/>
              <a:t>Family therapy, individual therapy, and group therapy</a:t>
            </a:r>
          </a:p>
          <a:p>
            <a:pPr lvl="1"/>
            <a:r>
              <a:rPr lang="en-US" sz="2400" dirty="0" smtClean="0"/>
              <a:t>Pharmacological treatment </a:t>
            </a:r>
          </a:p>
          <a:p>
            <a:pPr lvl="1"/>
            <a:r>
              <a:rPr lang="en-US" sz="2400" dirty="0" smtClean="0"/>
              <a:t>Support groups</a:t>
            </a:r>
            <a:endParaRPr lang="en-US" sz="2400" dirty="0"/>
          </a:p>
        </p:txBody>
      </p:sp>
      <p:sp>
        <p:nvSpPr>
          <p:cNvPr id="4" name="Footer Placeholder 3"/>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306553669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11"/>
          <p:cNvSpPr>
            <a:spLocks noGrp="1" noChangeArrowheads="1"/>
          </p:cNvSpPr>
          <p:nvPr>
            <p:ph type="title"/>
          </p:nvPr>
        </p:nvSpPr>
        <p:spPr/>
        <p:txBody>
          <a:bodyPr/>
          <a:lstStyle/>
          <a:p>
            <a:r>
              <a:rPr lang="en-US" dirty="0" smtClean="0"/>
              <a:t>Treatment Programs</a:t>
            </a:r>
            <a:endParaRPr lang="en-US" dirty="0"/>
          </a:p>
        </p:txBody>
      </p:sp>
      <p:sp>
        <p:nvSpPr>
          <p:cNvPr id="58372" name="Rectangle 12"/>
          <p:cNvSpPr>
            <a:spLocks noGrp="1" noChangeArrowheads="1"/>
          </p:cNvSpPr>
          <p:nvPr>
            <p:ph type="body" idx="1"/>
          </p:nvPr>
        </p:nvSpPr>
        <p:spPr/>
        <p:txBody>
          <a:bodyPr/>
          <a:lstStyle/>
          <a:p>
            <a:r>
              <a:rPr lang="en-US" sz="2400" dirty="0" smtClean="0"/>
              <a:t>Pharmacological treatments:</a:t>
            </a:r>
          </a:p>
          <a:p>
            <a:pPr lvl="1"/>
            <a:r>
              <a:rPr lang="en-US" sz="2400" dirty="0" smtClean="0"/>
              <a:t>Disulfiram (Antabuse)</a:t>
            </a:r>
          </a:p>
          <a:p>
            <a:pPr lvl="1"/>
            <a:r>
              <a:rPr lang="en-US" sz="2400" dirty="0" smtClean="0"/>
              <a:t>Naltrexone</a:t>
            </a:r>
          </a:p>
          <a:p>
            <a:pPr lvl="1"/>
            <a:r>
              <a:rPr lang="en-US" sz="2400" dirty="0" smtClean="0"/>
              <a:t>Acamprosate (Campral)</a:t>
            </a:r>
          </a:p>
          <a:p>
            <a:r>
              <a:rPr lang="en-US" sz="2400" dirty="0" smtClean="0"/>
              <a:t>Support groups: </a:t>
            </a:r>
          </a:p>
          <a:p>
            <a:pPr lvl="1"/>
            <a:r>
              <a:rPr lang="en-US" sz="2400" dirty="0" smtClean="0"/>
              <a:t>Alcoholics Anonymous (AA) </a:t>
            </a:r>
          </a:p>
          <a:p>
            <a:pPr lvl="1"/>
            <a:r>
              <a:rPr lang="en-US" sz="2400" dirty="0" smtClean="0"/>
              <a:t>Al-Anon, which helps adult relatives and friends of an alcoholic</a:t>
            </a:r>
          </a:p>
          <a:p>
            <a:pPr lvl="1"/>
            <a:r>
              <a:rPr lang="en-US" sz="2400" dirty="0" smtClean="0"/>
              <a:t>Alateen, designed, for teens living with alcoholic parents</a:t>
            </a:r>
          </a:p>
          <a:p>
            <a:pPr lvl="1"/>
            <a:r>
              <a:rPr lang="en-US" sz="2400" dirty="0" smtClean="0"/>
              <a:t>Women for Sobriety </a:t>
            </a:r>
          </a:p>
          <a:p>
            <a:pPr lvl="1"/>
            <a:r>
              <a:rPr lang="en-US" sz="2400" dirty="0" smtClean="0"/>
              <a:t>Secular Organizations for Sobriety (SOS)</a:t>
            </a:r>
            <a:endParaRPr lang="en-US" sz="2400" dirty="0"/>
          </a:p>
        </p:txBody>
      </p:sp>
      <p:sp>
        <p:nvSpPr>
          <p:cNvPr id="4" name="Footer Placeholder 3"/>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411548978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9"/>
          <p:cNvSpPr>
            <a:spLocks noGrp="1" noChangeArrowheads="1"/>
          </p:cNvSpPr>
          <p:nvPr>
            <p:ph type="title"/>
          </p:nvPr>
        </p:nvSpPr>
        <p:spPr/>
        <p:txBody>
          <a:bodyPr/>
          <a:lstStyle/>
          <a:p>
            <a:r>
              <a:rPr lang="en-US" dirty="0" smtClean="0"/>
              <a:t>Relapse</a:t>
            </a:r>
            <a:endParaRPr lang="en-US" dirty="0"/>
          </a:p>
        </p:txBody>
      </p:sp>
      <p:sp>
        <p:nvSpPr>
          <p:cNvPr id="59396" name="Rectangle 10"/>
          <p:cNvSpPr>
            <a:spLocks noGrp="1" noChangeArrowheads="1"/>
          </p:cNvSpPr>
          <p:nvPr>
            <p:ph type="body" idx="1"/>
          </p:nvPr>
        </p:nvSpPr>
        <p:spPr/>
        <p:txBody>
          <a:bodyPr/>
          <a:lstStyle/>
          <a:p>
            <a:r>
              <a:rPr lang="en-US" dirty="0" smtClean="0"/>
              <a:t>Over half of alcoholics relapse within the first 3 months of treatment.</a:t>
            </a:r>
          </a:p>
          <a:p>
            <a:r>
              <a:rPr lang="en-US" dirty="0" smtClean="0"/>
              <a:t>Treating an addiction requires more than getting the addict to stop using a substance; it also requires getting the person to break a pattern of behavior that has dominated his or her life.</a:t>
            </a:r>
          </a:p>
          <a:p>
            <a:r>
              <a:rPr lang="en-US" dirty="0" smtClean="0"/>
              <a:t>Many alcoholics refer to themselves as "recovering" throughout their lifetime rather than "cured."</a:t>
            </a:r>
            <a:endParaRPr lang="en-US" dirty="0"/>
          </a:p>
        </p:txBody>
      </p:sp>
      <p:sp>
        <p:nvSpPr>
          <p:cNvPr id="4" name="Footer Placeholder 3"/>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12643299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9"/>
          <p:cNvSpPr>
            <a:spLocks noGrp="1" noChangeArrowheads="1"/>
          </p:cNvSpPr>
          <p:nvPr>
            <p:ph type="title"/>
          </p:nvPr>
        </p:nvSpPr>
        <p:spPr/>
        <p:txBody>
          <a:bodyPr/>
          <a:lstStyle/>
          <a:p>
            <a:r>
              <a:rPr lang="en-US" dirty="0" smtClean="0"/>
              <a:t>Alcohol in the Body</a:t>
            </a:r>
            <a:endParaRPr lang="en-US" dirty="0"/>
          </a:p>
        </p:txBody>
      </p:sp>
      <p:sp>
        <p:nvSpPr>
          <p:cNvPr id="10244" name="Rectangle 10"/>
          <p:cNvSpPr>
            <a:spLocks noGrp="1" noChangeArrowheads="1"/>
          </p:cNvSpPr>
          <p:nvPr>
            <p:ph type="body" idx="1"/>
          </p:nvPr>
        </p:nvSpPr>
        <p:spPr/>
        <p:txBody>
          <a:bodyPr/>
          <a:lstStyle/>
          <a:p>
            <a:r>
              <a:rPr lang="en-US" altLang="en-US" i="1" dirty="0" smtClean="0"/>
              <a:t>Ethyl alcohol</a:t>
            </a:r>
            <a:r>
              <a:rPr lang="en-US" altLang="en-US" dirty="0" smtClean="0"/>
              <a:t> (</a:t>
            </a:r>
            <a:r>
              <a:rPr lang="en-US" altLang="en-US" i="1" dirty="0" smtClean="0"/>
              <a:t>ethanol</a:t>
            </a:r>
            <a:r>
              <a:rPr lang="en-US" altLang="en-US" dirty="0" smtClean="0"/>
              <a:t>): Process in which yeast organisms break down plant sugars to yield ethanol.</a:t>
            </a:r>
          </a:p>
          <a:p>
            <a:r>
              <a:rPr lang="en-US" altLang="en-US" i="1" dirty="0" smtClean="0"/>
              <a:t>Fermentation</a:t>
            </a:r>
            <a:r>
              <a:rPr lang="en-US" altLang="en-US" dirty="0" smtClean="0"/>
              <a:t>: The process whereby yeast organisms break down plant sugars to yield ethanol.</a:t>
            </a:r>
          </a:p>
          <a:p>
            <a:r>
              <a:rPr lang="en-US" altLang="en-US" i="1" dirty="0" smtClean="0"/>
              <a:t>Distillation</a:t>
            </a:r>
            <a:r>
              <a:rPr lang="en-US" altLang="en-US" dirty="0" smtClean="0"/>
              <a:t>: Process in which alcohol vapors are condensed and mixed with water to make hard liquor</a:t>
            </a:r>
          </a:p>
        </p:txBody>
      </p:sp>
      <p:sp>
        <p:nvSpPr>
          <p:cNvPr id="4" name="Footer Placeholder 3"/>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139731816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11"/>
          <p:cNvSpPr>
            <a:spLocks noGrp="1" noChangeArrowheads="1"/>
          </p:cNvSpPr>
          <p:nvPr>
            <p:ph type="title"/>
          </p:nvPr>
        </p:nvSpPr>
        <p:spPr/>
        <p:txBody>
          <a:bodyPr/>
          <a:lstStyle/>
          <a:p>
            <a:r>
              <a:rPr lang="en-US" dirty="0" smtClean="0"/>
              <a:t>Assessing Yourself—A Personal Inventory</a:t>
            </a:r>
            <a:endParaRPr lang="en-US" dirty="0"/>
          </a:p>
        </p:txBody>
      </p:sp>
      <p:sp>
        <p:nvSpPr>
          <p:cNvPr id="60420" name="Rectangle 12"/>
          <p:cNvSpPr>
            <a:spLocks noGrp="1" noChangeArrowheads="1"/>
          </p:cNvSpPr>
          <p:nvPr>
            <p:ph type="body" idx="1"/>
          </p:nvPr>
        </p:nvSpPr>
        <p:spPr/>
        <p:txBody>
          <a:bodyPr/>
          <a:lstStyle/>
          <a:p>
            <a:r>
              <a:rPr lang="en-US" dirty="0" smtClean="0"/>
              <a:t>Go online to MasteringHealth to take the "What's Your Risk of Alcohol Abuse?" assessment.</a:t>
            </a:r>
          </a:p>
          <a:p>
            <a:r>
              <a:rPr lang="en-US" dirty="0" smtClean="0"/>
              <a:t>Do you ever make a rule to reduce or not drink and then break that rule?</a:t>
            </a:r>
          </a:p>
          <a:p>
            <a:r>
              <a:rPr lang="en-US" dirty="0" smtClean="0"/>
              <a:t>Do you ever wish you could enjoy life as much without alcohol?</a:t>
            </a:r>
          </a:p>
          <a:p>
            <a:r>
              <a:rPr lang="en-US" dirty="0" smtClean="0"/>
              <a:t>Consider your use of alcohol and rank it at either 1, 2, 4, or 5, where 5 indicates a potential alcoholism problem.</a:t>
            </a:r>
          </a:p>
          <a:p>
            <a:r>
              <a:rPr lang="en-US" dirty="0" smtClean="0"/>
              <a:t>Are you ready to commit to a change?</a:t>
            </a:r>
            <a:endParaRPr lang="en-US" dirty="0"/>
          </a:p>
        </p:txBody>
      </p:sp>
      <p:sp>
        <p:nvSpPr>
          <p:cNvPr id="4" name="Footer Placeholder 3"/>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35034070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3"/>
          <p:cNvSpPr>
            <a:spLocks noGrp="1" noChangeArrowheads="1"/>
          </p:cNvSpPr>
          <p:nvPr>
            <p:ph type="title"/>
          </p:nvPr>
        </p:nvSpPr>
        <p:spPr/>
        <p:txBody>
          <a:bodyPr/>
          <a:lstStyle/>
          <a:p>
            <a:r>
              <a:rPr lang="en-US" dirty="0" smtClean="0"/>
              <a:t>The Chemistry and Potency of Alcohol </a:t>
            </a:r>
            <a:endParaRPr lang="en-US" dirty="0"/>
          </a:p>
        </p:txBody>
      </p:sp>
      <p:sp>
        <p:nvSpPr>
          <p:cNvPr id="8196" name="Rectangle 14"/>
          <p:cNvSpPr>
            <a:spLocks noGrp="1" noChangeArrowheads="1"/>
          </p:cNvSpPr>
          <p:nvPr>
            <p:ph type="body" idx="1"/>
          </p:nvPr>
        </p:nvSpPr>
        <p:spPr/>
        <p:txBody>
          <a:bodyPr/>
          <a:lstStyle/>
          <a:p>
            <a:r>
              <a:rPr lang="en-US" i="1" dirty="0" smtClean="0"/>
              <a:t>Proof</a:t>
            </a:r>
            <a:r>
              <a:rPr lang="en-US" dirty="0" smtClean="0"/>
              <a:t>: A measure of the percentage of alcohol in a beverage.</a:t>
            </a:r>
          </a:p>
          <a:p>
            <a:r>
              <a:rPr lang="en-US" i="1" dirty="0" smtClean="0"/>
              <a:t>Standard drink</a:t>
            </a:r>
            <a:r>
              <a:rPr lang="en-US" dirty="0" smtClean="0"/>
              <a:t>: Amount of any beverage that contains about 14 grams of pure alcohol.</a:t>
            </a:r>
            <a:endParaRPr lang="en-US" dirty="0"/>
          </a:p>
        </p:txBody>
      </p:sp>
      <p:sp>
        <p:nvSpPr>
          <p:cNvPr id="4" name="Footer Placeholder 3"/>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346841086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1"/>
          <p:cNvSpPr>
            <a:spLocks noGrp="1" noChangeArrowheads="1"/>
          </p:cNvSpPr>
          <p:nvPr>
            <p:ph type="title"/>
          </p:nvPr>
        </p:nvSpPr>
        <p:spPr/>
        <p:txBody>
          <a:bodyPr/>
          <a:lstStyle/>
          <a:p>
            <a:r>
              <a:rPr lang="en-US" dirty="0" smtClean="0"/>
              <a:t>Absorption and Metabolism</a:t>
            </a:r>
            <a:endParaRPr lang="en-US" dirty="0"/>
          </a:p>
        </p:txBody>
      </p:sp>
      <p:sp>
        <p:nvSpPr>
          <p:cNvPr id="9220" name="Rectangle 12"/>
          <p:cNvSpPr>
            <a:spLocks noGrp="1" noChangeArrowheads="1"/>
          </p:cNvSpPr>
          <p:nvPr>
            <p:ph type="body" idx="1"/>
          </p:nvPr>
        </p:nvSpPr>
        <p:spPr/>
        <p:txBody>
          <a:bodyPr/>
          <a:lstStyle/>
          <a:p>
            <a:r>
              <a:rPr lang="en-US" dirty="0" smtClean="0"/>
              <a:t>About 20 percent of alcohol diffuses through the stomach lining into the bloodstream.</a:t>
            </a:r>
          </a:p>
          <a:p>
            <a:r>
              <a:rPr lang="en-US" dirty="0" smtClean="0"/>
              <a:t>The other 80 percent passes through the lining of the upper third of the small intestine.</a:t>
            </a:r>
          </a:p>
          <a:p>
            <a:r>
              <a:rPr lang="en-US" dirty="0" smtClean="0"/>
              <a:t>The concentration of the alcohol; quantity consumed; amount of food in stomach; pylorospasm (spasm of the pyloric valve in the digestive system); your metabolism, weight, and BMI; and your mood all affect the absorption of alcohol.</a:t>
            </a:r>
            <a:endParaRPr lang="en-US" dirty="0"/>
          </a:p>
        </p:txBody>
      </p:sp>
      <p:sp>
        <p:nvSpPr>
          <p:cNvPr id="4" name="Footer Placeholder 3"/>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15034775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0"/>
          <p:cNvSpPr>
            <a:spLocks noGrp="1" noChangeArrowheads="1"/>
          </p:cNvSpPr>
          <p:nvPr>
            <p:ph type="title"/>
          </p:nvPr>
        </p:nvSpPr>
        <p:spPr/>
        <p:txBody>
          <a:bodyPr/>
          <a:lstStyle/>
          <a:p>
            <a:r>
              <a:rPr lang="en-US" dirty="0" smtClean="0"/>
              <a:t>What Is a Standard Drink?</a:t>
            </a:r>
            <a:endParaRPr lang="en-US" dirty="0"/>
          </a:p>
        </p:txBody>
      </p:sp>
      <p:pic>
        <p:nvPicPr>
          <p:cNvPr id="4" name="Picture 3" descr="figure_10_01_labeled.jpg"/>
          <p:cNvPicPr>
            <a:picLocks noChangeAspect="1"/>
          </p:cNvPicPr>
          <p:nvPr/>
        </p:nvPicPr>
        <p:blipFill rotWithShape="1">
          <a:blip r:embed="rId3">
            <a:extLst>
              <a:ext uri="{28A0092B-C50C-407E-A947-70E740481C1C}">
                <a14:useLocalDpi xmlns:a14="http://schemas.microsoft.com/office/drawing/2010/main" val="0"/>
              </a:ext>
            </a:extLst>
          </a:blip>
          <a:srcRect b="2804"/>
          <a:stretch/>
        </p:blipFill>
        <p:spPr>
          <a:xfrm>
            <a:off x="2392231" y="620688"/>
            <a:ext cx="4359538" cy="6010706"/>
          </a:xfrm>
          <a:prstGeom prst="rect">
            <a:avLst/>
          </a:prstGeom>
        </p:spPr>
      </p:pic>
      <p:sp>
        <p:nvSpPr>
          <p:cNvPr id="5" name="Footer Placeholder 4"/>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36873105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9"/>
          <p:cNvSpPr>
            <a:spLocks noGrp="1" noChangeArrowheads="1"/>
          </p:cNvSpPr>
          <p:nvPr>
            <p:ph type="title"/>
          </p:nvPr>
        </p:nvSpPr>
        <p:spPr/>
        <p:txBody>
          <a:bodyPr/>
          <a:lstStyle/>
          <a:p>
            <a:r>
              <a:rPr lang="en-US" dirty="0" smtClean="0"/>
              <a:t>Absorption and Metabolism</a:t>
            </a:r>
            <a:endParaRPr lang="en-US" dirty="0"/>
          </a:p>
        </p:txBody>
      </p:sp>
      <p:sp>
        <p:nvSpPr>
          <p:cNvPr id="11268" name="Rectangle 10"/>
          <p:cNvSpPr>
            <a:spLocks noGrp="1" noChangeArrowheads="1"/>
          </p:cNvSpPr>
          <p:nvPr>
            <p:ph type="body" idx="1"/>
          </p:nvPr>
        </p:nvSpPr>
        <p:spPr/>
        <p:txBody>
          <a:bodyPr/>
          <a:lstStyle/>
          <a:p>
            <a:r>
              <a:rPr lang="en-US" dirty="0" smtClean="0"/>
              <a:t>Wine and beer are absorbed more slowly than distilled beverages.</a:t>
            </a:r>
          </a:p>
          <a:p>
            <a:r>
              <a:rPr lang="en-US" dirty="0" smtClean="0"/>
              <a:t>Champagne and carbonated drinks are absorbed more rapidly. </a:t>
            </a:r>
          </a:p>
          <a:p>
            <a:r>
              <a:rPr lang="en-US" dirty="0" smtClean="0"/>
              <a:t>The more alcohol you consume, the longer it takes to absorb it. Alcohol also irritates the digestive system.</a:t>
            </a:r>
            <a:endParaRPr lang="en-US" dirty="0"/>
          </a:p>
        </p:txBody>
      </p:sp>
      <p:sp>
        <p:nvSpPr>
          <p:cNvPr id="4" name="Footer Placeholder 3"/>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1406813407"/>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943</TotalTime>
  <Words>4095</Words>
  <Application>Microsoft Macintosh PowerPoint</Application>
  <PresentationFormat>On-screen Show (4:3)</PresentationFormat>
  <Paragraphs>340</Paragraphs>
  <Slides>50</Slides>
  <Notes>49</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HA5Lect_template</vt:lpstr>
      <vt:lpstr>Chapter 10:  Drinking Alcohol Responsibly</vt:lpstr>
      <vt:lpstr>Did you PREPARE and did you LEARN?</vt:lpstr>
      <vt:lpstr>Did you PREPARE and did you LEARN?</vt:lpstr>
      <vt:lpstr>Patterns of Consumption</vt:lpstr>
      <vt:lpstr>Alcohol in the Body</vt:lpstr>
      <vt:lpstr>The Chemistry and Potency of Alcohol </vt:lpstr>
      <vt:lpstr>Absorption and Metabolism</vt:lpstr>
      <vt:lpstr>What Is a Standard Drink?</vt:lpstr>
      <vt:lpstr>Absorption and Metabolism</vt:lpstr>
      <vt:lpstr>Absorption and Metabolism</vt:lpstr>
      <vt:lpstr>Alcohol and Energy Drinks: A Dangerous Mix</vt:lpstr>
      <vt:lpstr>Blood Alcohol Concentration</vt:lpstr>
      <vt:lpstr>Why Do People Feel the Effects of Alcohol Differently?</vt:lpstr>
      <vt:lpstr>Blood Alcohol Concentration and Gender</vt:lpstr>
      <vt:lpstr>The Psychological and Physical Effects of Alcohol</vt:lpstr>
      <vt:lpstr>Approximate Blood Alcohol Concentration (BAC) and the Physiological and Behavioral Effects</vt:lpstr>
      <vt:lpstr>Alcohol and Your Health</vt:lpstr>
      <vt:lpstr>Effects of Alcohol on the Body and Health</vt:lpstr>
      <vt:lpstr>Alcohol and Your Health</vt:lpstr>
      <vt:lpstr>Is There Any Cure for a Hangover?</vt:lpstr>
      <vt:lpstr>Alcohol and Your Health</vt:lpstr>
      <vt:lpstr>Alcohol and Your Health</vt:lpstr>
      <vt:lpstr>Comparison of a Healthy Liver with a Cirrhotic Liver</vt:lpstr>
      <vt:lpstr>Alcohol and Pregnancy</vt:lpstr>
      <vt:lpstr>Alcohol Use in College</vt:lpstr>
      <vt:lpstr>College Students' Patterns of Alcohol Use in the Past 30 Days</vt:lpstr>
      <vt:lpstr>High-Risk Drinking and College Students</vt:lpstr>
      <vt:lpstr>Prevalence of Negative Consequences of Drinking among College Students, Past Year</vt:lpstr>
      <vt:lpstr>Tips for Drinking Responsibly</vt:lpstr>
      <vt:lpstr>Who Drinks and Why Do College Students Drink So Much?</vt:lpstr>
      <vt:lpstr>Who Drinks and Why Do College Students Drink So Much?</vt:lpstr>
      <vt:lpstr>College Student Drinking Behavior and the Impact of Student Drinking</vt:lpstr>
      <vt:lpstr>Dealing with an Alcohol Emergency</vt:lpstr>
      <vt:lpstr>Efforts to Reduce Student Drinking</vt:lpstr>
      <vt:lpstr>See It! Video: Sloppy Spring Breaker</vt:lpstr>
      <vt:lpstr>Drinking and Driving</vt:lpstr>
      <vt:lpstr>Percentage of Fatally Injured Drivers with BACs &gt; 0.08 Percent, by Driver Age, 1982–2012</vt:lpstr>
      <vt:lpstr>Ethnic Differences</vt:lpstr>
      <vt:lpstr>PowerPoint Presentation</vt:lpstr>
      <vt:lpstr>Abuse and Dependence</vt:lpstr>
      <vt:lpstr>Identifying an Alcoholic</vt:lpstr>
      <vt:lpstr>Alcohol and Prescription Drug Abuse</vt:lpstr>
      <vt:lpstr>The Causes of Alcohol Abuse and Alcoholism</vt:lpstr>
      <vt:lpstr>Women and Alcoholism</vt:lpstr>
      <vt:lpstr>Effects of Alcoholism on Family and Friends</vt:lpstr>
      <vt:lpstr>Costs to Society</vt:lpstr>
      <vt:lpstr>Treatment and Recovery</vt:lpstr>
      <vt:lpstr>Treatment Programs</vt:lpstr>
      <vt:lpstr>Relapse</vt:lpstr>
      <vt:lpstr>Assessing Yourself—A Personal Inventory</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Srinivasan G</cp:lastModifiedBy>
  <cp:revision>143</cp:revision>
  <dcterms:created xsi:type="dcterms:W3CDTF">2007-09-26T05:29:17Z</dcterms:created>
  <dcterms:modified xsi:type="dcterms:W3CDTF">2015-02-25T15:21:30Z</dcterms:modified>
</cp:coreProperties>
</file>