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0"/>
  </p:notesMasterIdLst>
  <p:handoutMasterIdLst>
    <p:handoutMasterId r:id="rId71"/>
  </p:handoutMasterIdLst>
  <p:sldIdLst>
    <p:sldId id="256" r:id="rId2"/>
    <p:sldId id="260" r:id="rId3"/>
    <p:sldId id="262" r:id="rId4"/>
    <p:sldId id="263" r:id="rId5"/>
    <p:sldId id="264" r:id="rId6"/>
    <p:sldId id="265" r:id="rId7"/>
    <p:sldId id="266" r:id="rId8"/>
    <p:sldId id="267" r:id="rId9"/>
    <p:sldId id="268" r:id="rId10"/>
    <p:sldId id="269" r:id="rId11"/>
    <p:sldId id="270" r:id="rId12"/>
    <p:sldId id="271" r:id="rId13"/>
    <p:sldId id="272" r:id="rId14"/>
    <p:sldId id="273" r:id="rId15"/>
    <p:sldId id="322" r:id="rId16"/>
    <p:sldId id="323" r:id="rId17"/>
    <p:sldId id="274" r:id="rId18"/>
    <p:sldId id="275" r:id="rId19"/>
    <p:sldId id="276" r:id="rId20"/>
    <p:sldId id="277" r:id="rId21"/>
    <p:sldId id="278" r:id="rId22"/>
    <p:sldId id="279" r:id="rId23"/>
    <p:sldId id="324" r:id="rId24"/>
    <p:sldId id="280" r:id="rId25"/>
    <p:sldId id="281" r:id="rId26"/>
    <p:sldId id="325" r:id="rId27"/>
    <p:sldId id="282" r:id="rId28"/>
    <p:sldId id="283" r:id="rId29"/>
    <p:sldId id="284" r:id="rId30"/>
    <p:sldId id="285" r:id="rId31"/>
    <p:sldId id="286" r:id="rId32"/>
    <p:sldId id="287" r:id="rId33"/>
    <p:sldId id="326" r:id="rId34"/>
    <p:sldId id="288" r:id="rId35"/>
    <p:sldId id="289" r:id="rId36"/>
    <p:sldId id="319" r:id="rId37"/>
    <p:sldId id="290" r:id="rId38"/>
    <p:sldId id="291" r:id="rId39"/>
    <p:sldId id="292" r:id="rId40"/>
    <p:sldId id="293" r:id="rId41"/>
    <p:sldId id="294" r:id="rId42"/>
    <p:sldId id="295" r:id="rId43"/>
    <p:sldId id="320" r:id="rId44"/>
    <p:sldId id="296" r:id="rId45"/>
    <p:sldId id="321"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27" r:id="rId62"/>
    <p:sldId id="312" r:id="rId63"/>
    <p:sldId id="313" r:id="rId64"/>
    <p:sldId id="314" r:id="rId65"/>
    <p:sldId id="315" r:id="rId66"/>
    <p:sldId id="316" r:id="rId67"/>
    <p:sldId id="317" r:id="rId68"/>
    <p:sldId id="318"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93900" autoAdjust="0"/>
  </p:normalViewPr>
  <p:slideViewPr>
    <p:cSldViewPr snapToGrid="0">
      <p:cViewPr varScale="1">
        <p:scale>
          <a:sx n="135" d="100"/>
          <a:sy n="135" d="100"/>
        </p:scale>
        <p:origin x="-2360"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30/01/15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556E268E-4298-4440-B595-ABAB7DBD3393}" type="slidenum">
              <a:rPr lang="en-US" sz="1400">
                <a:solidFill>
                  <a:srgbClr val="000000"/>
                </a:solidFill>
                <a:cs typeface="Arial" charset="0"/>
              </a:rPr>
              <a:pPr hangingPunct="0">
                <a:lnSpc>
                  <a:spcPct val="93000"/>
                </a:lnSpc>
                <a:buClr>
                  <a:srgbClr val="000000"/>
                </a:buClr>
                <a:buSzPct val="100000"/>
                <a:buFont typeface="Arial" charset="0"/>
                <a:buNone/>
              </a:pPr>
              <a:t>10</a:t>
            </a:fld>
            <a:endParaRPr lang="en-US" sz="1400" dirty="0">
              <a:solidFill>
                <a:srgbClr val="000000"/>
              </a:solidFill>
              <a:cs typeface="Arial" charset="0"/>
            </a:endParaRPr>
          </a:p>
        </p:txBody>
      </p:sp>
      <p:sp>
        <p:nvSpPr>
          <p:cNvPr id="36867"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F660C953-F6EA-C74C-A9DF-B982D8F75D63}" type="slidenum">
              <a:rPr lang="en-US" sz="1800">
                <a:solidFill>
                  <a:srgbClr val="000000"/>
                </a:solidFill>
              </a:rPr>
              <a:pPr eaLnBrk="1" hangingPunct="1">
                <a:lnSpc>
                  <a:spcPct val="112000"/>
                </a:lnSpc>
                <a:buClr>
                  <a:srgbClr val="000000"/>
                </a:buClr>
                <a:buSzPct val="100000"/>
                <a:buFont typeface="Arial" charset="0"/>
                <a:buNone/>
              </a:pPr>
              <a:t>10</a:t>
            </a:fld>
            <a:fld id="{635C1E5F-D34D-B24D-BABC-AA9ADF08E531}" type="slidenum">
              <a:rPr lang="en-US" sz="1800">
                <a:solidFill>
                  <a:srgbClr val="000000"/>
                </a:solidFill>
              </a:rPr>
              <a:pPr eaLnBrk="1" hangingPunct="1">
                <a:lnSpc>
                  <a:spcPct val="112000"/>
                </a:lnSpc>
                <a:buClr>
                  <a:srgbClr val="000000"/>
                </a:buClr>
                <a:buSzPct val="100000"/>
                <a:buFont typeface="Arial" charset="0"/>
                <a:buNone/>
              </a:pPr>
              <a:t>10</a:t>
            </a:fld>
            <a:endParaRPr lang="en-US" sz="1800" dirty="0">
              <a:solidFill>
                <a:srgbClr val="000000"/>
              </a:solidFill>
            </a:endParaRPr>
          </a:p>
        </p:txBody>
      </p:sp>
      <p:sp>
        <p:nvSpPr>
          <p:cNvPr id="36868" name="Rectangle 6"/>
          <p:cNvSpPr>
            <a:spLocks noGrp="1" noRot="1" noChangeAspect="1" noTextEdit="1"/>
          </p:cNvSpPr>
          <p:nvPr>
            <p:ph type="sldImg"/>
          </p:nvPr>
        </p:nvSpPr>
        <p:spPr>
          <a:ln/>
        </p:spPr>
      </p:sp>
      <p:sp>
        <p:nvSpPr>
          <p:cNvPr id="36869"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A85D210F-3A29-5046-B41B-911EBA3DC336}" type="slidenum">
              <a:rPr lang="en-US" sz="1400">
                <a:solidFill>
                  <a:srgbClr val="000000"/>
                </a:solidFill>
                <a:cs typeface="Arial" charset="0"/>
              </a:rPr>
              <a:pPr hangingPunct="0">
                <a:lnSpc>
                  <a:spcPct val="93000"/>
                </a:lnSpc>
                <a:buClr>
                  <a:srgbClr val="000000"/>
                </a:buClr>
                <a:buSzPct val="100000"/>
                <a:buFont typeface="Arial" charset="0"/>
                <a:buNone/>
              </a:pPr>
              <a:t>11</a:t>
            </a:fld>
            <a:endParaRPr lang="en-US" sz="1400" dirty="0">
              <a:solidFill>
                <a:srgbClr val="000000"/>
              </a:solidFill>
              <a:cs typeface="Arial" charset="0"/>
            </a:endParaRPr>
          </a:p>
        </p:txBody>
      </p:sp>
      <p:sp>
        <p:nvSpPr>
          <p:cNvPr id="38914" name="Rectangle 4"/>
          <p:cNvSpPr>
            <a:spLocks noGrp="1" noRot="1" noChangeAspect="1" noTextEdit="1"/>
          </p:cNvSpPr>
          <p:nvPr>
            <p:ph type="sldImg"/>
          </p:nvPr>
        </p:nvSpPr>
        <p:spPr>
          <a:ln/>
        </p:spPr>
      </p:sp>
      <p:sp>
        <p:nvSpPr>
          <p:cNvPr id="3891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average American consumes 100 grams of protein each day—twice the recommended daily amount.</a:t>
            </a:r>
          </a:p>
          <a:p>
            <a:r>
              <a:rPr lang="en-US" dirty="0">
                <a:ea typeface="ＭＳ Ｐゴシック" charset="0"/>
                <a:cs typeface="ＭＳ Ｐゴシック" charset="0"/>
              </a:rPr>
              <a:t>Proteins are also key elements of enzymes that control the chemical activities of hormones by which our body functions are regulated. Antibodies are proteins that protect us from disease.</a:t>
            </a:r>
          </a:p>
          <a:p>
            <a:endParaRPr lang="en-US" dirty="0">
              <a:ea typeface="ＭＳ Ｐゴシック" charset="0"/>
              <a:cs typeface="ＭＳ Ｐゴシック" charset="0"/>
            </a:endParaRPr>
          </a:p>
          <a:p>
            <a:r>
              <a:rPr lang="en-US" dirty="0">
                <a:ea typeface="ＭＳ Ｐゴシック" charset="0"/>
                <a:cs typeface="ＭＳ Ｐゴシック" charset="0"/>
              </a:rPr>
              <a:t>Ask students to list what protein-containing foods they ate yesterday Create lists on the board to show that protein is found not only in meats and other animal products, but also in many other foods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B2358965-A856-0D4B-9FF8-901D4FD15461}" type="slidenum">
              <a:rPr lang="en-US" sz="1400">
                <a:solidFill>
                  <a:srgbClr val="000000"/>
                </a:solidFill>
                <a:cs typeface="Arial" charset="0"/>
              </a:rPr>
              <a:pPr hangingPunct="0">
                <a:lnSpc>
                  <a:spcPct val="93000"/>
                </a:lnSpc>
                <a:buClr>
                  <a:srgbClr val="000000"/>
                </a:buClr>
                <a:buSzPct val="100000"/>
                <a:buFont typeface="Arial" charset="0"/>
                <a:buNone/>
              </a:pPr>
              <a:t>12</a:t>
            </a:fld>
            <a:endParaRPr lang="en-US" sz="1400" dirty="0">
              <a:solidFill>
                <a:srgbClr val="000000"/>
              </a:solidFill>
              <a:cs typeface="Arial" charset="0"/>
            </a:endParaRPr>
          </a:p>
        </p:txBody>
      </p:sp>
      <p:sp>
        <p:nvSpPr>
          <p:cNvPr id="40963"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75071AA7-EFEA-044C-B3F3-4E1F95DA2CB4}" type="slidenum">
              <a:rPr lang="en-US" sz="1800">
                <a:solidFill>
                  <a:srgbClr val="000000"/>
                </a:solidFill>
              </a:rPr>
              <a:pPr eaLnBrk="1" hangingPunct="1">
                <a:lnSpc>
                  <a:spcPct val="112000"/>
                </a:lnSpc>
                <a:buClr>
                  <a:srgbClr val="000000"/>
                </a:buClr>
                <a:buSzPct val="100000"/>
                <a:buFont typeface="Arial" charset="0"/>
                <a:buNone/>
              </a:pPr>
              <a:t>12</a:t>
            </a:fld>
            <a:fld id="{9FA058D3-B15A-7B4F-8036-DED3771F0B4B}" type="slidenum">
              <a:rPr lang="en-US" sz="1800">
                <a:solidFill>
                  <a:srgbClr val="000000"/>
                </a:solidFill>
              </a:rPr>
              <a:pPr eaLnBrk="1" hangingPunct="1">
                <a:lnSpc>
                  <a:spcPct val="112000"/>
                </a:lnSpc>
                <a:buClr>
                  <a:srgbClr val="000000"/>
                </a:buClr>
                <a:buSzPct val="100000"/>
                <a:buFont typeface="Arial" charset="0"/>
                <a:buNone/>
              </a:pPr>
              <a:t>12</a:t>
            </a:fld>
            <a:endParaRPr lang="en-US" sz="1800" dirty="0">
              <a:solidFill>
                <a:srgbClr val="000000"/>
              </a:solidFill>
            </a:endParaRPr>
          </a:p>
        </p:txBody>
      </p:sp>
      <p:sp>
        <p:nvSpPr>
          <p:cNvPr id="40964" name="Rectangle 6"/>
          <p:cNvSpPr>
            <a:spLocks noGrp="1" noRot="1" noChangeAspect="1" noTextEdit="1"/>
          </p:cNvSpPr>
          <p:nvPr>
            <p:ph type="sldImg"/>
          </p:nvPr>
        </p:nvSpPr>
        <p:spPr>
          <a:ln/>
        </p:spPr>
      </p:sp>
      <p:sp>
        <p:nvSpPr>
          <p:cNvPr id="4096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body breaks down proteins into molecules called amino acids.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Rot="1" noChangeAspect="1" noTextEdit="1"/>
          </p:cNvSpPr>
          <p:nvPr>
            <p:ph type="sldImg"/>
          </p:nvPr>
        </p:nvSpPr>
        <p:spPr>
          <a:ln/>
        </p:spPr>
      </p:sp>
      <p:sp>
        <p:nvSpPr>
          <p:cNvPr id="4301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15F1B44-3AD3-F743-BD52-389FF94AFBE3}" type="slidenum">
              <a:rPr lang="en-US" sz="1400">
                <a:solidFill>
                  <a:srgbClr val="000000"/>
                </a:solidFill>
                <a:cs typeface="Arial" charset="0"/>
              </a:rPr>
              <a:pPr hangingPunct="0">
                <a:lnSpc>
                  <a:spcPct val="93000"/>
                </a:lnSpc>
                <a:buClr>
                  <a:srgbClr val="000000"/>
                </a:buClr>
                <a:buSzPct val="100000"/>
                <a:buFont typeface="Arial" charset="0"/>
                <a:buNone/>
              </a:pPr>
              <a:t>14</a:t>
            </a:fld>
            <a:endParaRPr lang="en-US" sz="1400" dirty="0">
              <a:solidFill>
                <a:srgbClr val="000000"/>
              </a:solidFill>
              <a:cs typeface="Arial" charset="0"/>
            </a:endParaRPr>
          </a:p>
        </p:txBody>
      </p:sp>
      <p:sp>
        <p:nvSpPr>
          <p:cNvPr id="45059"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14A5B04F-1972-5B4B-996D-1F6C8B3F6C08}" type="slidenum">
              <a:rPr lang="en-US" sz="1800">
                <a:solidFill>
                  <a:srgbClr val="000000"/>
                </a:solidFill>
              </a:rPr>
              <a:pPr eaLnBrk="1" hangingPunct="1">
                <a:lnSpc>
                  <a:spcPct val="112000"/>
                </a:lnSpc>
                <a:buClr>
                  <a:srgbClr val="000000"/>
                </a:buClr>
                <a:buSzPct val="100000"/>
                <a:buFont typeface="Arial" charset="0"/>
                <a:buNone/>
              </a:pPr>
              <a:t>14</a:t>
            </a:fld>
            <a:fld id="{B85DB659-A39E-084F-A3A5-2FDC6BF1F7F4}" type="slidenum">
              <a:rPr lang="en-US" sz="1800">
                <a:solidFill>
                  <a:srgbClr val="000000"/>
                </a:solidFill>
              </a:rPr>
              <a:pPr eaLnBrk="1" hangingPunct="1">
                <a:lnSpc>
                  <a:spcPct val="112000"/>
                </a:lnSpc>
                <a:buClr>
                  <a:srgbClr val="000000"/>
                </a:buClr>
                <a:buSzPct val="100000"/>
                <a:buFont typeface="Arial" charset="0"/>
                <a:buNone/>
              </a:pPr>
              <a:t>14</a:t>
            </a:fld>
            <a:endParaRPr lang="en-US" sz="1800" dirty="0">
              <a:solidFill>
                <a:srgbClr val="000000"/>
              </a:solidFill>
            </a:endParaRPr>
          </a:p>
        </p:txBody>
      </p:sp>
      <p:sp>
        <p:nvSpPr>
          <p:cNvPr id="45060" name="Rectangle 6"/>
          <p:cNvSpPr>
            <a:spLocks noGrp="1" noRot="1" noChangeAspect="1" noTextEdit="1"/>
          </p:cNvSpPr>
          <p:nvPr>
            <p:ph type="sldImg"/>
          </p:nvPr>
        </p:nvSpPr>
        <p:spPr>
          <a:ln/>
        </p:spPr>
      </p:sp>
      <p:sp>
        <p:nvSpPr>
          <p:cNvPr id="4506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15F1B44-3AD3-F743-BD52-389FF94AFBE3}" type="slidenum">
              <a:rPr lang="en-US" sz="1400">
                <a:solidFill>
                  <a:srgbClr val="000000"/>
                </a:solidFill>
                <a:cs typeface="Arial" charset="0"/>
              </a:rPr>
              <a:pPr hangingPunct="0">
                <a:lnSpc>
                  <a:spcPct val="93000"/>
                </a:lnSpc>
                <a:buClr>
                  <a:srgbClr val="000000"/>
                </a:buClr>
                <a:buSzPct val="100000"/>
                <a:buFont typeface="Arial" charset="0"/>
                <a:buNone/>
              </a:pPr>
              <a:t>15</a:t>
            </a:fld>
            <a:endParaRPr lang="en-US" sz="1400" dirty="0">
              <a:solidFill>
                <a:srgbClr val="000000"/>
              </a:solidFill>
              <a:cs typeface="Arial" charset="0"/>
            </a:endParaRPr>
          </a:p>
        </p:txBody>
      </p:sp>
      <p:sp>
        <p:nvSpPr>
          <p:cNvPr id="45059"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14A5B04F-1972-5B4B-996D-1F6C8B3F6C08}" type="slidenum">
              <a:rPr lang="en-US" sz="1800">
                <a:solidFill>
                  <a:srgbClr val="000000"/>
                </a:solidFill>
              </a:rPr>
              <a:pPr eaLnBrk="1" hangingPunct="1">
                <a:lnSpc>
                  <a:spcPct val="112000"/>
                </a:lnSpc>
                <a:buClr>
                  <a:srgbClr val="000000"/>
                </a:buClr>
                <a:buSzPct val="100000"/>
                <a:buFont typeface="Arial" charset="0"/>
                <a:buNone/>
              </a:pPr>
              <a:t>15</a:t>
            </a:fld>
            <a:fld id="{B85DB659-A39E-084F-A3A5-2FDC6BF1F7F4}" type="slidenum">
              <a:rPr lang="en-US" sz="1800">
                <a:solidFill>
                  <a:srgbClr val="000000"/>
                </a:solidFill>
              </a:rPr>
              <a:pPr eaLnBrk="1" hangingPunct="1">
                <a:lnSpc>
                  <a:spcPct val="112000"/>
                </a:lnSpc>
                <a:buClr>
                  <a:srgbClr val="000000"/>
                </a:buClr>
                <a:buSzPct val="100000"/>
                <a:buFont typeface="Arial" charset="0"/>
                <a:buNone/>
              </a:pPr>
              <a:t>15</a:t>
            </a:fld>
            <a:endParaRPr lang="en-US" sz="1800" dirty="0">
              <a:solidFill>
                <a:srgbClr val="000000"/>
              </a:solidFill>
            </a:endParaRPr>
          </a:p>
        </p:txBody>
      </p:sp>
      <p:sp>
        <p:nvSpPr>
          <p:cNvPr id="45060" name="Rectangle 6"/>
          <p:cNvSpPr>
            <a:spLocks noGrp="1" noRot="1" noChangeAspect="1" noTextEdit="1"/>
          </p:cNvSpPr>
          <p:nvPr>
            <p:ph type="sldImg"/>
          </p:nvPr>
        </p:nvSpPr>
        <p:spPr>
          <a:ln/>
        </p:spPr>
      </p:sp>
      <p:sp>
        <p:nvSpPr>
          <p:cNvPr id="4506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15F1B44-3AD3-F743-BD52-389FF94AFBE3}" type="slidenum">
              <a:rPr lang="en-US" sz="1400">
                <a:solidFill>
                  <a:srgbClr val="000000"/>
                </a:solidFill>
                <a:cs typeface="Arial" charset="0"/>
              </a:rPr>
              <a:pPr hangingPunct="0">
                <a:lnSpc>
                  <a:spcPct val="93000"/>
                </a:lnSpc>
                <a:buClr>
                  <a:srgbClr val="000000"/>
                </a:buClr>
                <a:buSzPct val="100000"/>
                <a:buFont typeface="Arial" charset="0"/>
                <a:buNone/>
              </a:pPr>
              <a:t>16</a:t>
            </a:fld>
            <a:endParaRPr lang="en-US" sz="1400" dirty="0">
              <a:solidFill>
                <a:srgbClr val="000000"/>
              </a:solidFill>
              <a:cs typeface="Arial" charset="0"/>
            </a:endParaRPr>
          </a:p>
        </p:txBody>
      </p:sp>
      <p:sp>
        <p:nvSpPr>
          <p:cNvPr id="45059"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14A5B04F-1972-5B4B-996D-1F6C8B3F6C08}" type="slidenum">
              <a:rPr lang="en-US" sz="1800">
                <a:solidFill>
                  <a:srgbClr val="000000"/>
                </a:solidFill>
              </a:rPr>
              <a:pPr eaLnBrk="1" hangingPunct="1">
                <a:lnSpc>
                  <a:spcPct val="112000"/>
                </a:lnSpc>
                <a:buClr>
                  <a:srgbClr val="000000"/>
                </a:buClr>
                <a:buSzPct val="100000"/>
                <a:buFont typeface="Arial" charset="0"/>
                <a:buNone/>
              </a:pPr>
              <a:t>16</a:t>
            </a:fld>
            <a:fld id="{B85DB659-A39E-084F-A3A5-2FDC6BF1F7F4}" type="slidenum">
              <a:rPr lang="en-US" sz="1800">
                <a:solidFill>
                  <a:srgbClr val="000000"/>
                </a:solidFill>
              </a:rPr>
              <a:pPr eaLnBrk="1" hangingPunct="1">
                <a:lnSpc>
                  <a:spcPct val="112000"/>
                </a:lnSpc>
                <a:buClr>
                  <a:srgbClr val="000000"/>
                </a:buClr>
                <a:buSzPct val="100000"/>
                <a:buFont typeface="Arial" charset="0"/>
                <a:buNone/>
              </a:pPr>
              <a:t>16</a:t>
            </a:fld>
            <a:endParaRPr lang="en-US" sz="1800" dirty="0">
              <a:solidFill>
                <a:srgbClr val="000000"/>
              </a:solidFill>
            </a:endParaRPr>
          </a:p>
        </p:txBody>
      </p:sp>
      <p:sp>
        <p:nvSpPr>
          <p:cNvPr id="45060" name="Rectangle 6"/>
          <p:cNvSpPr>
            <a:spLocks noGrp="1" noRot="1" noChangeAspect="1" noTextEdit="1"/>
          </p:cNvSpPr>
          <p:nvPr>
            <p:ph type="sldImg"/>
          </p:nvPr>
        </p:nvSpPr>
        <p:spPr>
          <a:ln/>
        </p:spPr>
      </p:sp>
      <p:sp>
        <p:nvSpPr>
          <p:cNvPr id="4506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4EE38377-0CCE-7C46-815A-32D5A563D812}" type="slidenum">
              <a:rPr lang="en-US" sz="1400">
                <a:solidFill>
                  <a:srgbClr val="000000"/>
                </a:solidFill>
                <a:cs typeface="Arial" charset="0"/>
              </a:rPr>
              <a:pPr hangingPunct="0">
                <a:lnSpc>
                  <a:spcPct val="93000"/>
                </a:lnSpc>
                <a:buClr>
                  <a:srgbClr val="000000"/>
                </a:buClr>
                <a:buSzPct val="100000"/>
                <a:buFont typeface="Arial" charset="0"/>
                <a:buNone/>
              </a:pPr>
              <a:t>17</a:t>
            </a:fld>
            <a:endParaRPr lang="en-US" sz="1400" dirty="0">
              <a:solidFill>
                <a:srgbClr val="000000"/>
              </a:solidFill>
              <a:cs typeface="Arial" charset="0"/>
            </a:endParaRPr>
          </a:p>
        </p:txBody>
      </p:sp>
      <p:sp>
        <p:nvSpPr>
          <p:cNvPr id="47106" name="Rectangle 4"/>
          <p:cNvSpPr>
            <a:spLocks noGrp="1" noRot="1" noChangeAspect="1" noTextEdit="1"/>
          </p:cNvSpPr>
          <p:nvPr>
            <p:ph type="sldImg"/>
          </p:nvPr>
        </p:nvSpPr>
        <p:spPr>
          <a:ln/>
        </p:spPr>
      </p:sp>
      <p:sp>
        <p:nvSpPr>
          <p:cNvPr id="4710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Carbs are converted to glucose—the fuel for body cells. They play an important role in the functioning of internal organs, the nervous system, and muscles. They are the best fuel for endurance activities.</a:t>
            </a:r>
          </a:p>
          <a:p>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Rot="1" noChangeAspect="1" noTextEdit="1"/>
          </p:cNvSpPr>
          <p:nvPr>
            <p:ph type="sldImg"/>
          </p:nvPr>
        </p:nvSpPr>
        <p:spPr>
          <a:ln/>
        </p:spPr>
      </p:sp>
      <p:sp>
        <p:nvSpPr>
          <p:cNvPr id="4915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Rot="1" noChangeAspect="1" noTextEdit="1"/>
          </p:cNvSpPr>
          <p:nvPr>
            <p:ph type="sldImg"/>
          </p:nvPr>
        </p:nvSpPr>
        <p:spPr>
          <a:ln/>
        </p:spPr>
      </p:sp>
      <p:sp>
        <p:nvSpPr>
          <p:cNvPr id="5120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Rot="1" noChangeAspect="1" noTextEdit="1"/>
          </p:cNvSpPr>
          <p:nvPr>
            <p:ph type="sldImg"/>
          </p:nvPr>
        </p:nvSpPr>
        <p:spPr>
          <a:ln/>
        </p:spPr>
      </p:sp>
      <p:sp>
        <p:nvSpPr>
          <p:cNvPr id="1843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Rot="1" noChangeAspect="1" noTextEdit="1"/>
          </p:cNvSpPr>
          <p:nvPr>
            <p:ph type="sldImg"/>
          </p:nvPr>
        </p:nvSpPr>
        <p:spPr>
          <a:ln/>
        </p:spPr>
      </p:sp>
      <p:sp>
        <p:nvSpPr>
          <p:cNvPr id="5325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Rot="1" noChangeAspect="1" noTextEdit="1"/>
          </p:cNvSpPr>
          <p:nvPr>
            <p:ph type="sldImg"/>
          </p:nvPr>
        </p:nvSpPr>
        <p:spPr>
          <a:ln/>
        </p:spPr>
      </p:sp>
      <p:sp>
        <p:nvSpPr>
          <p:cNvPr id="5529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Rot="1" noChangeAspect="1" noTextEdit="1"/>
          </p:cNvSpPr>
          <p:nvPr>
            <p:ph type="sldImg"/>
          </p:nvPr>
        </p:nvSpPr>
        <p:spPr>
          <a:ln/>
        </p:spPr>
      </p:sp>
      <p:sp>
        <p:nvSpPr>
          <p:cNvPr id="5734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15F1B44-3AD3-F743-BD52-389FF94AFBE3}" type="slidenum">
              <a:rPr lang="en-US" sz="1400">
                <a:solidFill>
                  <a:srgbClr val="000000"/>
                </a:solidFill>
                <a:cs typeface="Arial" charset="0"/>
              </a:rPr>
              <a:pPr hangingPunct="0">
                <a:lnSpc>
                  <a:spcPct val="93000"/>
                </a:lnSpc>
                <a:buClr>
                  <a:srgbClr val="000000"/>
                </a:buClr>
                <a:buSzPct val="100000"/>
                <a:buFont typeface="Arial" charset="0"/>
                <a:buNone/>
              </a:pPr>
              <a:t>23</a:t>
            </a:fld>
            <a:endParaRPr lang="en-US" sz="1400" dirty="0">
              <a:solidFill>
                <a:srgbClr val="000000"/>
              </a:solidFill>
              <a:cs typeface="Arial" charset="0"/>
            </a:endParaRPr>
          </a:p>
        </p:txBody>
      </p:sp>
      <p:sp>
        <p:nvSpPr>
          <p:cNvPr id="45059"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14A5B04F-1972-5B4B-996D-1F6C8B3F6C08}" type="slidenum">
              <a:rPr lang="en-US" sz="1800">
                <a:solidFill>
                  <a:srgbClr val="000000"/>
                </a:solidFill>
              </a:rPr>
              <a:pPr eaLnBrk="1" hangingPunct="1">
                <a:lnSpc>
                  <a:spcPct val="112000"/>
                </a:lnSpc>
                <a:buClr>
                  <a:srgbClr val="000000"/>
                </a:buClr>
                <a:buSzPct val="100000"/>
                <a:buFont typeface="Arial" charset="0"/>
                <a:buNone/>
              </a:pPr>
              <a:t>23</a:t>
            </a:fld>
            <a:fld id="{B85DB659-A39E-084F-A3A5-2FDC6BF1F7F4}" type="slidenum">
              <a:rPr lang="en-US" sz="1800">
                <a:solidFill>
                  <a:srgbClr val="000000"/>
                </a:solidFill>
              </a:rPr>
              <a:pPr eaLnBrk="1" hangingPunct="1">
                <a:lnSpc>
                  <a:spcPct val="112000"/>
                </a:lnSpc>
                <a:buClr>
                  <a:srgbClr val="000000"/>
                </a:buClr>
                <a:buSzPct val="100000"/>
                <a:buFont typeface="Arial" charset="0"/>
                <a:buNone/>
              </a:pPr>
              <a:t>23</a:t>
            </a:fld>
            <a:endParaRPr lang="en-US" sz="1800" dirty="0">
              <a:solidFill>
                <a:srgbClr val="000000"/>
              </a:solidFill>
            </a:endParaRPr>
          </a:p>
        </p:txBody>
      </p:sp>
      <p:sp>
        <p:nvSpPr>
          <p:cNvPr id="45060" name="Rectangle 6"/>
          <p:cNvSpPr>
            <a:spLocks noGrp="1" noRot="1" noChangeAspect="1" noTextEdit="1"/>
          </p:cNvSpPr>
          <p:nvPr>
            <p:ph type="sldImg"/>
          </p:nvPr>
        </p:nvSpPr>
        <p:spPr>
          <a:ln/>
        </p:spPr>
      </p:sp>
      <p:sp>
        <p:nvSpPr>
          <p:cNvPr id="4506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C4688BC3-6CA3-F648-8CDB-C144237153F1}" type="slidenum">
              <a:rPr lang="en-US" sz="1400">
                <a:solidFill>
                  <a:srgbClr val="000000"/>
                </a:solidFill>
                <a:cs typeface="Arial" charset="0"/>
              </a:rPr>
              <a:pPr hangingPunct="0">
                <a:lnSpc>
                  <a:spcPct val="93000"/>
                </a:lnSpc>
                <a:buClr>
                  <a:srgbClr val="000000"/>
                </a:buClr>
                <a:buSzPct val="100000"/>
                <a:buFont typeface="Arial" charset="0"/>
                <a:buNone/>
              </a:pPr>
              <a:t>24</a:t>
            </a:fld>
            <a:endParaRPr lang="en-US" sz="1400" dirty="0">
              <a:solidFill>
                <a:srgbClr val="000000"/>
              </a:solidFill>
              <a:cs typeface="Arial" charset="0"/>
            </a:endParaRPr>
          </a:p>
        </p:txBody>
      </p:sp>
      <p:sp>
        <p:nvSpPr>
          <p:cNvPr id="59395"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5CA55C19-3487-EC45-903B-265F38A4A0CD}" type="slidenum">
              <a:rPr lang="en-US" sz="1800">
                <a:solidFill>
                  <a:srgbClr val="000000"/>
                </a:solidFill>
              </a:rPr>
              <a:pPr eaLnBrk="1" hangingPunct="1">
                <a:lnSpc>
                  <a:spcPct val="112000"/>
                </a:lnSpc>
                <a:buClr>
                  <a:srgbClr val="000000"/>
                </a:buClr>
                <a:buSzPct val="100000"/>
                <a:buFont typeface="Arial" charset="0"/>
                <a:buNone/>
              </a:pPr>
              <a:t>24</a:t>
            </a:fld>
            <a:fld id="{A5C03F22-97DA-2948-9259-FE7188639A65}" type="slidenum">
              <a:rPr lang="en-US" sz="1800">
                <a:solidFill>
                  <a:srgbClr val="000000"/>
                </a:solidFill>
              </a:rPr>
              <a:pPr eaLnBrk="1" hangingPunct="1">
                <a:lnSpc>
                  <a:spcPct val="112000"/>
                </a:lnSpc>
                <a:buClr>
                  <a:srgbClr val="000000"/>
                </a:buClr>
                <a:buSzPct val="100000"/>
                <a:buFont typeface="Arial" charset="0"/>
                <a:buNone/>
              </a:pPr>
              <a:t>24</a:t>
            </a:fld>
            <a:endParaRPr lang="en-US" sz="1800" dirty="0">
              <a:solidFill>
                <a:srgbClr val="000000"/>
              </a:solidFill>
            </a:endParaRPr>
          </a:p>
        </p:txBody>
      </p:sp>
      <p:sp>
        <p:nvSpPr>
          <p:cNvPr id="59396" name="Rectangle 6"/>
          <p:cNvSpPr>
            <a:spLocks noGrp="1" noRot="1" noChangeAspect="1" noTextEdit="1"/>
          </p:cNvSpPr>
          <p:nvPr>
            <p:ph type="sldImg"/>
          </p:nvPr>
        </p:nvSpPr>
        <p:spPr>
          <a:ln/>
        </p:spPr>
      </p:sp>
      <p:sp>
        <p:nvSpPr>
          <p:cNvPr id="5939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Fiber, sometimes referred to as </a:t>
            </a:r>
            <a:r>
              <a:rPr lang="en-US" dirty="0" smtClean="0">
                <a:ea typeface="ＭＳ Ｐゴシック" charset="0"/>
                <a:cs typeface="ＭＳ Ｐゴシック" charset="0"/>
              </a:rPr>
              <a:t>"bulk" </a:t>
            </a:r>
            <a:r>
              <a:rPr lang="en-US" dirty="0">
                <a:ea typeface="ＭＳ Ｐゴシック" charset="0"/>
                <a:cs typeface="ＭＳ Ｐゴシック" charset="0"/>
              </a:rPr>
              <a:t>or </a:t>
            </a:r>
            <a:r>
              <a:rPr lang="en-US" dirty="0" smtClean="0">
                <a:ea typeface="ＭＳ Ｐゴシック" charset="0"/>
                <a:cs typeface="ＭＳ Ｐゴシック" charset="0"/>
              </a:rPr>
              <a:t>"roughage," </a:t>
            </a:r>
            <a:r>
              <a:rPr lang="en-US" dirty="0">
                <a:ea typeface="ＭＳ Ｐゴシック" charset="0"/>
                <a:cs typeface="ＭＳ Ｐゴシック" charset="0"/>
              </a:rPr>
              <a:t>is the indigestible portion of plant foods that helps move foods through the digestive system, delays absorption of cholesterol and other nutrients, and softens stools by absorbing water.</a:t>
            </a:r>
          </a:p>
          <a:p>
            <a:endParaRPr lang="en-US" dirty="0">
              <a:ea typeface="ＭＳ Ｐゴシック" charset="0"/>
              <a:cs typeface="ＭＳ Ｐゴシック" charset="0"/>
            </a:endParaRPr>
          </a:p>
          <a:p>
            <a:r>
              <a:rPr lang="en-US" dirty="0">
                <a:ea typeface="ＭＳ Ｐゴシック" charset="0"/>
                <a:cs typeface="ＭＳ Ｐゴシック" charset="0"/>
              </a:rPr>
              <a:t>Dietary fiber comprises the indigestible parts of plants—the leaves, stems, and seeds Functional fiber consists of indigestible forms of carbohydrates; it may come from plants or be manufactured in a laboratory Total fiber is the sum of dietary fiber and functional fiber in a </a:t>
            </a:r>
            <a:r>
              <a:rPr lang="en-US" dirty="0" smtClean="0">
                <a:ea typeface="ＭＳ Ｐゴシック" charset="0"/>
                <a:cs typeface="ＭＳ Ｐゴシック" charset="0"/>
              </a:rPr>
              <a:t>person</a:t>
            </a:r>
            <a:r>
              <a:rPr lang="fr-FR"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diet</a:t>
            </a:r>
          </a:p>
          <a:p>
            <a:endParaRPr lang="en-US" dirty="0">
              <a:ea typeface="ＭＳ Ｐゴシック" charset="0"/>
              <a:cs typeface="ＭＳ Ｐゴシック" charset="0"/>
            </a:endParaRPr>
          </a:p>
          <a:p>
            <a:r>
              <a:rPr lang="en-US" dirty="0">
                <a:ea typeface="ＭＳ Ｐゴシック" charset="0"/>
                <a:cs typeface="ＭＳ Ｐゴシック" charset="0"/>
              </a:rPr>
              <a:t>Soluble fibers are pectins, gums, and mucilages, which dissolve in water. They are easily digested in the colon. Food sources include citrus fruits, berries, oat bran, beans, and some vegetables.</a:t>
            </a:r>
          </a:p>
          <a:p>
            <a:endParaRPr lang="en-US" dirty="0">
              <a:ea typeface="ＭＳ Ｐゴシック" charset="0"/>
              <a:cs typeface="ＭＳ Ｐゴシック" charset="0"/>
            </a:endParaRPr>
          </a:p>
          <a:p>
            <a:r>
              <a:rPr lang="en-US" dirty="0">
                <a:ea typeface="ＭＳ Ｐゴシック" charset="0"/>
                <a:cs typeface="ＭＳ Ｐゴシック" charset="0"/>
              </a:rPr>
              <a:t>Insoluble fibers such as lignins and cellulose do not dissolve in water and cannot be digested by bacteria. They are found in most fruits, vegetables, and whole grains (brown rice, wheat bran, and whole-grain breads and cereals).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75F00AB9-738A-6B4A-87A3-385D45458B4A}" type="slidenum">
              <a:rPr lang="en-US" sz="1400">
                <a:solidFill>
                  <a:srgbClr val="000000"/>
                </a:solidFill>
                <a:cs typeface="Arial" charset="0"/>
              </a:rPr>
              <a:pPr hangingPunct="0">
                <a:lnSpc>
                  <a:spcPct val="93000"/>
                </a:lnSpc>
                <a:buClr>
                  <a:srgbClr val="000000"/>
                </a:buClr>
                <a:buSzPct val="100000"/>
                <a:buFont typeface="Arial" charset="0"/>
                <a:buNone/>
              </a:pPr>
              <a:t>25</a:t>
            </a:fld>
            <a:endParaRPr lang="en-US" sz="1400" dirty="0">
              <a:solidFill>
                <a:srgbClr val="000000"/>
              </a:solidFill>
              <a:cs typeface="Arial" charset="0"/>
            </a:endParaRPr>
          </a:p>
        </p:txBody>
      </p:sp>
      <p:sp>
        <p:nvSpPr>
          <p:cNvPr id="61443" name="Rectangle 5"/>
          <p:cNvSpPr>
            <a:spLocks noGrp="1" noRot="1" noChangeAspect="1" noTextEdit="1"/>
          </p:cNvSpPr>
          <p:nvPr>
            <p:ph type="sldImg"/>
          </p:nvPr>
        </p:nvSpPr>
        <p:spPr>
          <a:ln/>
        </p:spPr>
      </p:sp>
      <p:sp>
        <p:nvSpPr>
          <p:cNvPr id="61444"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D21B3F4-7783-6C44-BB3F-1188B6839412}" type="slidenum">
              <a:rPr lang="en-US" sz="1400">
                <a:solidFill>
                  <a:srgbClr val="000000"/>
                </a:solidFill>
                <a:cs typeface="Arial" charset="0"/>
              </a:rPr>
              <a:pPr hangingPunct="0">
                <a:lnSpc>
                  <a:spcPct val="93000"/>
                </a:lnSpc>
                <a:buClr>
                  <a:srgbClr val="000000"/>
                </a:buClr>
                <a:buSzPct val="100000"/>
                <a:buFont typeface="Arial" charset="0"/>
                <a:buNone/>
              </a:pPr>
              <a:t>27</a:t>
            </a:fld>
            <a:endParaRPr lang="en-US" sz="1400" dirty="0">
              <a:solidFill>
                <a:srgbClr val="000000"/>
              </a:solidFill>
              <a:cs typeface="Arial" charset="0"/>
            </a:endParaRPr>
          </a:p>
        </p:txBody>
      </p:sp>
      <p:sp>
        <p:nvSpPr>
          <p:cNvPr id="63490" name="Rectangle 4"/>
          <p:cNvSpPr>
            <a:spLocks noGrp="1" noRot="1" noChangeAspect="1" noTextEdit="1"/>
          </p:cNvSpPr>
          <p:nvPr>
            <p:ph type="sldImg"/>
          </p:nvPr>
        </p:nvSpPr>
        <p:spPr>
          <a:ln/>
        </p:spPr>
      </p:sp>
      <p:sp>
        <p:nvSpPr>
          <p:cNvPr id="6349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Fats also provide a concentrated form of energy in the absence of sufficient amounts of carbohydrates and make you feel full after eating.</a:t>
            </a:r>
          </a:p>
          <a:p>
            <a:endParaRPr lang="en-US"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E7E710EE-B10F-F24B-B0CF-DC89E2FAA225}" type="slidenum">
              <a:rPr lang="en-US" sz="1400">
                <a:solidFill>
                  <a:srgbClr val="000000"/>
                </a:solidFill>
                <a:cs typeface="Arial" charset="0"/>
              </a:rPr>
              <a:pPr hangingPunct="0">
                <a:lnSpc>
                  <a:spcPct val="93000"/>
                </a:lnSpc>
                <a:buClr>
                  <a:srgbClr val="000000"/>
                </a:buClr>
                <a:buSzPct val="100000"/>
                <a:buFont typeface="Arial" charset="0"/>
                <a:buNone/>
              </a:pPr>
              <a:t>28</a:t>
            </a:fld>
            <a:endParaRPr lang="en-US" sz="1400" dirty="0">
              <a:solidFill>
                <a:srgbClr val="000000"/>
              </a:solidFill>
              <a:cs typeface="Arial" charset="0"/>
            </a:endParaRPr>
          </a:p>
        </p:txBody>
      </p:sp>
      <p:sp>
        <p:nvSpPr>
          <p:cNvPr id="65538" name="Rectangle 4"/>
          <p:cNvSpPr>
            <a:spLocks noGrp="1" noRot="1" noChangeAspect="1" noTextEdit="1"/>
          </p:cNvSpPr>
          <p:nvPr>
            <p:ph type="sldImg"/>
          </p:nvPr>
        </p:nvSpPr>
        <p:spPr>
          <a:ln/>
        </p:spPr>
      </p:sp>
      <p:sp>
        <p:nvSpPr>
          <p:cNvPr id="6553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Fat functions to provide energy; absorb certain vitamins; cushion, insulate, and aid nerve conduction; and regulate body temperature.</a:t>
            </a:r>
          </a:p>
          <a:p>
            <a:endParaRPr lang="en-US" dirty="0">
              <a:ea typeface="ＭＳ Ｐゴシック" charset="0"/>
              <a:cs typeface="ＭＳ Ｐゴシック" charset="0"/>
            </a:endParaRPr>
          </a:p>
          <a:p>
            <a:r>
              <a:rPr lang="en-US" dirty="0">
                <a:ea typeface="ＭＳ Ｐゴシック" charset="0"/>
                <a:cs typeface="ＭＳ Ｐゴシック" charset="0"/>
              </a:rPr>
              <a:t>HDLs are compounds that facilitate the transport of cholesterol in the blood to the liver for metabolism and elimination from the body. People with a high percentage of HDLs appear to be at lower risk for developing cholesterol-clogged arteries. </a:t>
            </a:r>
          </a:p>
          <a:p>
            <a:endParaRPr lang="en-US" dirty="0">
              <a:ea typeface="ＭＳ Ｐゴシック" charset="0"/>
              <a:cs typeface="ＭＳ Ｐゴシック" charset="0"/>
            </a:endParaRPr>
          </a:p>
          <a:p>
            <a:r>
              <a:rPr lang="en-US" dirty="0">
                <a:ea typeface="ＭＳ Ｐゴシック" charset="0"/>
                <a:cs typeface="ＭＳ Ｐゴシック" charset="0"/>
              </a:rPr>
              <a:t>LDLs are compounds that facilitate the transport of cholesterol in the blood to the </a:t>
            </a:r>
            <a:r>
              <a:rPr lang="en-US" dirty="0" smtClean="0">
                <a:ea typeface="ＭＳ Ｐゴシック" charset="0"/>
                <a:cs typeface="ＭＳ Ｐゴシック" charset="0"/>
              </a:rPr>
              <a:t>body</a:t>
            </a:r>
            <a:r>
              <a:rPr lang="fr-FR"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cells. </a:t>
            </a:r>
          </a:p>
          <a:p>
            <a:endParaRPr lang="en-US" dirty="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E8AC616D-9B7D-4740-A4A8-1C1B40499590}" type="slidenum">
              <a:rPr lang="en-US" sz="1400">
                <a:solidFill>
                  <a:srgbClr val="000000"/>
                </a:solidFill>
                <a:cs typeface="Arial" charset="0"/>
              </a:rPr>
              <a:pPr hangingPunct="0">
                <a:lnSpc>
                  <a:spcPct val="93000"/>
                </a:lnSpc>
                <a:buClr>
                  <a:srgbClr val="000000"/>
                </a:buClr>
                <a:buSzPct val="100000"/>
                <a:buFont typeface="Arial" charset="0"/>
                <a:buNone/>
              </a:pPr>
              <a:t>29</a:t>
            </a:fld>
            <a:endParaRPr lang="en-US" sz="1400" dirty="0">
              <a:solidFill>
                <a:srgbClr val="000000"/>
              </a:solidFill>
              <a:cs typeface="Arial" charset="0"/>
            </a:endParaRPr>
          </a:p>
        </p:txBody>
      </p:sp>
      <p:sp>
        <p:nvSpPr>
          <p:cNvPr id="67586" name="Rectangle 4"/>
          <p:cNvSpPr>
            <a:spLocks noGrp="1" noRot="1" noChangeAspect="1" noTextEdit="1"/>
          </p:cNvSpPr>
          <p:nvPr>
            <p:ph type="sldImg"/>
          </p:nvPr>
        </p:nvSpPr>
        <p:spPr>
          <a:ln/>
        </p:spPr>
      </p:sp>
      <p:sp>
        <p:nvSpPr>
          <p:cNvPr id="6758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Saturated fat increases LDL</a:t>
            </a:r>
          </a:p>
          <a:p>
            <a:endParaRPr lang="en-US" dirty="0">
              <a:ea typeface="ＭＳ Ｐゴシック" charset="0"/>
              <a:cs typeface="ＭＳ Ｐゴシック" charset="0"/>
            </a:endParaRPr>
          </a:p>
          <a:p>
            <a:r>
              <a:rPr lang="en-US" dirty="0">
                <a:ea typeface="ＭＳ Ｐゴシック" charset="0"/>
                <a:cs typeface="ＭＳ Ｐゴシック" charset="0"/>
              </a:rPr>
              <a:t>Monounsaturated fat is liquid at room temperature Examples include olive, peanut, and canola oils</a:t>
            </a:r>
          </a:p>
          <a:p>
            <a:endParaRPr lang="en-US" dirty="0">
              <a:ea typeface="ＭＳ Ｐゴシック" charset="0"/>
              <a:cs typeface="ＭＳ Ｐゴシック" charset="0"/>
            </a:endParaRPr>
          </a:p>
          <a:p>
            <a:r>
              <a:rPr lang="en-US" dirty="0">
                <a:ea typeface="ＭＳ Ｐゴシック" charset="0"/>
                <a:cs typeface="ＭＳ Ｐゴシック" charset="0"/>
              </a:rPr>
              <a:t>Polyunsaturated fat is also liquid at room temperature Examples include sunflower, corn, and soybean oils These fats help to lower total cholesterol</a:t>
            </a:r>
          </a:p>
          <a:p>
            <a:endParaRPr lang="en-US" dirty="0">
              <a:ea typeface="ＭＳ Ｐゴシック" charset="0"/>
              <a:cs typeface="ＭＳ Ｐゴシック" charset="0"/>
            </a:endParaRPr>
          </a:p>
          <a:p>
            <a:r>
              <a:rPr lang="en-US" dirty="0">
                <a:ea typeface="ＭＳ Ｐゴシック" charset="0"/>
                <a:cs typeface="ＭＳ Ｐゴシック" charset="0"/>
              </a:rPr>
              <a:t>Omega-6 fatty acid reduces blood levels of total cholesterol and LDL (bad) cholesterol It is found in soybeans, peanuts, corn, and sunflower seeds</a:t>
            </a:r>
          </a:p>
          <a:p>
            <a:endParaRPr lang="en-US" dirty="0">
              <a:ea typeface="ＭＳ Ｐゴシック" charset="0"/>
              <a:cs typeface="ＭＳ Ｐゴシック" charset="0"/>
            </a:endParaRPr>
          </a:p>
          <a:p>
            <a:r>
              <a:rPr lang="en-US" dirty="0">
                <a:ea typeface="ＭＳ Ｐゴシック" charset="0"/>
                <a:cs typeface="ＭＳ Ｐゴシック" charset="0"/>
              </a:rPr>
              <a:t>Omega-3 fatty acid lowers triglycerides, increases HDL, and acts as anticoagulant to prevent blood clotting It may lower blood pressure and is found in salmon, tuna, flax, canola oil, sardines, spinach, kale, green leafy vegetables, walnuts, and wheat germ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Rot="1" noChangeAspect="1" noTextEdit="1"/>
          </p:cNvSpPr>
          <p:nvPr>
            <p:ph type="sldImg"/>
          </p:nvPr>
        </p:nvSpPr>
        <p:spPr>
          <a:ln/>
        </p:spPr>
      </p:sp>
      <p:sp>
        <p:nvSpPr>
          <p:cNvPr id="2253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F23FABA2-211D-8F4E-876B-8447EBF50D2D}" type="slidenum">
              <a:rPr lang="en-US" sz="1400">
                <a:solidFill>
                  <a:srgbClr val="000000"/>
                </a:solidFill>
                <a:cs typeface="Arial" charset="0"/>
              </a:rPr>
              <a:pPr hangingPunct="0">
                <a:lnSpc>
                  <a:spcPct val="93000"/>
                </a:lnSpc>
                <a:buClr>
                  <a:srgbClr val="000000"/>
                </a:buClr>
                <a:buSzPct val="100000"/>
                <a:buFont typeface="Arial" charset="0"/>
                <a:buNone/>
              </a:pPr>
              <a:t>30</a:t>
            </a:fld>
            <a:endParaRPr lang="en-US" sz="1400" dirty="0">
              <a:solidFill>
                <a:srgbClr val="000000"/>
              </a:solidFill>
              <a:cs typeface="Arial" charset="0"/>
            </a:endParaRPr>
          </a:p>
        </p:txBody>
      </p:sp>
      <p:sp>
        <p:nvSpPr>
          <p:cNvPr id="69635" name="Text Box 1"/>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7A4F605F-E697-4C48-B112-9168FAB96D26}" type="slidenum">
              <a:rPr lang="en-US" sz="1800">
                <a:solidFill>
                  <a:srgbClr val="000000"/>
                </a:solidFill>
              </a:rPr>
              <a:pPr eaLnBrk="1" hangingPunct="1">
                <a:lnSpc>
                  <a:spcPct val="112000"/>
                </a:lnSpc>
                <a:buClr>
                  <a:srgbClr val="000000"/>
                </a:buClr>
                <a:buSzPct val="100000"/>
                <a:buFont typeface="Arial" charset="0"/>
                <a:buNone/>
              </a:pPr>
              <a:t>30</a:t>
            </a:fld>
            <a:fld id="{23A8BDE7-187B-9B47-B32A-8778357D803F}" type="slidenum">
              <a:rPr lang="en-US" sz="1800">
                <a:solidFill>
                  <a:srgbClr val="000000"/>
                </a:solidFill>
              </a:rPr>
              <a:pPr eaLnBrk="1" hangingPunct="1">
                <a:lnSpc>
                  <a:spcPct val="112000"/>
                </a:lnSpc>
                <a:buClr>
                  <a:srgbClr val="000000"/>
                </a:buClr>
                <a:buSzPct val="100000"/>
                <a:buFont typeface="Arial" charset="0"/>
                <a:buNone/>
              </a:pPr>
              <a:t>30</a:t>
            </a:fld>
            <a:endParaRPr lang="en-US" sz="1800" dirty="0">
              <a:solidFill>
                <a:srgbClr val="000000"/>
              </a:solidFill>
            </a:endParaRPr>
          </a:p>
        </p:txBody>
      </p:sp>
      <p:sp>
        <p:nvSpPr>
          <p:cNvPr id="69636" name="Rectangle 6"/>
          <p:cNvSpPr>
            <a:spLocks noGrp="1" noRot="1" noChangeAspect="1" noTextEdit="1"/>
          </p:cNvSpPr>
          <p:nvPr>
            <p:ph type="sldImg"/>
          </p:nvPr>
        </p:nvSpPr>
        <p:spPr>
          <a:ln/>
        </p:spPr>
      </p:sp>
      <p:sp>
        <p:nvSpPr>
          <p:cNvPr id="6963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 diet with just a 2 percent caloric intake of trans fats is associated with an increased risk of heart disease and heart attack.</a:t>
            </a:r>
          </a:p>
          <a:p>
            <a:endParaRPr lang="en-US" dirty="0">
              <a:ea typeface="ＭＳ Ｐゴシック" charset="0"/>
              <a:cs typeface="ＭＳ Ｐゴシック" charset="0"/>
            </a:endParaRPr>
          </a:p>
          <a:p>
            <a:r>
              <a:rPr lang="en-US" dirty="0">
                <a:ea typeface="ＭＳ Ｐゴシック" charset="0"/>
                <a:cs typeface="ＭＳ Ｐゴシック" charset="0"/>
              </a:rPr>
              <a:t>Aim to eat fatty fish. Use soy, canola, and olive oils. Eat leafy greens, walnuts, and ground flaxseed.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Rot="1" noChangeAspect="1" noTextEdit="1"/>
          </p:cNvSpPr>
          <p:nvPr>
            <p:ph type="sldImg"/>
          </p:nvPr>
        </p:nvSpPr>
        <p:spPr>
          <a:ln/>
        </p:spPr>
      </p:sp>
      <p:sp>
        <p:nvSpPr>
          <p:cNvPr id="7168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Rot="1" noChangeAspect="1" noTextEdit="1"/>
          </p:cNvSpPr>
          <p:nvPr>
            <p:ph type="sldImg"/>
          </p:nvPr>
        </p:nvSpPr>
        <p:spPr>
          <a:ln/>
        </p:spPr>
      </p:sp>
      <p:sp>
        <p:nvSpPr>
          <p:cNvPr id="7373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15F1B44-3AD3-F743-BD52-389FF94AFBE3}" type="slidenum">
              <a:rPr lang="en-US" sz="1400">
                <a:solidFill>
                  <a:srgbClr val="000000"/>
                </a:solidFill>
                <a:cs typeface="Arial" charset="0"/>
              </a:rPr>
              <a:pPr hangingPunct="0">
                <a:lnSpc>
                  <a:spcPct val="93000"/>
                </a:lnSpc>
                <a:buClr>
                  <a:srgbClr val="000000"/>
                </a:buClr>
                <a:buSzPct val="100000"/>
                <a:buFont typeface="Arial" charset="0"/>
                <a:buNone/>
              </a:pPr>
              <a:t>33</a:t>
            </a:fld>
            <a:endParaRPr lang="en-US" sz="1400" dirty="0">
              <a:solidFill>
                <a:srgbClr val="000000"/>
              </a:solidFill>
              <a:cs typeface="Arial" charset="0"/>
            </a:endParaRPr>
          </a:p>
        </p:txBody>
      </p:sp>
      <p:sp>
        <p:nvSpPr>
          <p:cNvPr id="45059"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14A5B04F-1972-5B4B-996D-1F6C8B3F6C08}" type="slidenum">
              <a:rPr lang="en-US" sz="1800">
                <a:solidFill>
                  <a:srgbClr val="000000"/>
                </a:solidFill>
              </a:rPr>
              <a:pPr eaLnBrk="1" hangingPunct="1">
                <a:lnSpc>
                  <a:spcPct val="112000"/>
                </a:lnSpc>
                <a:buClr>
                  <a:srgbClr val="000000"/>
                </a:buClr>
                <a:buSzPct val="100000"/>
                <a:buFont typeface="Arial" charset="0"/>
                <a:buNone/>
              </a:pPr>
              <a:t>33</a:t>
            </a:fld>
            <a:fld id="{B85DB659-A39E-084F-A3A5-2FDC6BF1F7F4}" type="slidenum">
              <a:rPr lang="en-US" sz="1800">
                <a:solidFill>
                  <a:srgbClr val="000000"/>
                </a:solidFill>
              </a:rPr>
              <a:pPr eaLnBrk="1" hangingPunct="1">
                <a:lnSpc>
                  <a:spcPct val="112000"/>
                </a:lnSpc>
                <a:buClr>
                  <a:srgbClr val="000000"/>
                </a:buClr>
                <a:buSzPct val="100000"/>
                <a:buFont typeface="Arial" charset="0"/>
                <a:buNone/>
              </a:pPr>
              <a:t>33</a:t>
            </a:fld>
            <a:endParaRPr lang="en-US" sz="1800" dirty="0">
              <a:solidFill>
                <a:srgbClr val="000000"/>
              </a:solidFill>
            </a:endParaRPr>
          </a:p>
        </p:txBody>
      </p:sp>
      <p:sp>
        <p:nvSpPr>
          <p:cNvPr id="45060" name="Rectangle 6"/>
          <p:cNvSpPr>
            <a:spLocks noGrp="1" noRot="1" noChangeAspect="1" noTextEdit="1"/>
          </p:cNvSpPr>
          <p:nvPr>
            <p:ph type="sldImg"/>
          </p:nvPr>
        </p:nvSpPr>
        <p:spPr>
          <a:ln/>
        </p:spPr>
      </p:sp>
      <p:sp>
        <p:nvSpPr>
          <p:cNvPr id="4506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Rot="1" noChangeAspect="1" noTextEdit="1"/>
          </p:cNvSpPr>
          <p:nvPr>
            <p:ph type="sldImg"/>
          </p:nvPr>
        </p:nvSpPr>
        <p:spPr>
          <a:ln/>
        </p:spPr>
      </p:sp>
      <p:sp>
        <p:nvSpPr>
          <p:cNvPr id="7577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Rot="1" noChangeAspect="1" noTextEdit="1"/>
          </p:cNvSpPr>
          <p:nvPr>
            <p:ph type="sldImg"/>
          </p:nvPr>
        </p:nvSpPr>
        <p:spPr>
          <a:ln/>
        </p:spPr>
      </p:sp>
      <p:sp>
        <p:nvSpPr>
          <p:cNvPr id="7782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Rot="1" noChangeAspect="1" noTextEdit="1"/>
          </p:cNvSpPr>
          <p:nvPr>
            <p:ph type="sldImg"/>
          </p:nvPr>
        </p:nvSpPr>
        <p:spPr>
          <a:ln/>
        </p:spPr>
      </p:sp>
      <p:sp>
        <p:nvSpPr>
          <p:cNvPr id="7782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Rot="1" noChangeAspect="1" noTextEdit="1"/>
          </p:cNvSpPr>
          <p:nvPr>
            <p:ph type="sldImg"/>
          </p:nvPr>
        </p:nvSpPr>
        <p:spPr>
          <a:ln/>
        </p:spPr>
      </p:sp>
      <p:sp>
        <p:nvSpPr>
          <p:cNvPr id="7987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67E1E7EF-B449-6B44-9207-8CA1BB2EAA06}" type="slidenum">
              <a:rPr lang="en-US" sz="1400">
                <a:solidFill>
                  <a:srgbClr val="000000"/>
                </a:solidFill>
                <a:cs typeface="Arial" charset="0"/>
              </a:rPr>
              <a:pPr hangingPunct="0">
                <a:lnSpc>
                  <a:spcPct val="93000"/>
                </a:lnSpc>
                <a:buClr>
                  <a:srgbClr val="000000"/>
                </a:buClr>
                <a:buSzPct val="100000"/>
                <a:buFont typeface="Arial" charset="0"/>
                <a:buNone/>
              </a:pPr>
              <a:t>38</a:t>
            </a:fld>
            <a:endParaRPr lang="en-US" sz="1400" dirty="0">
              <a:solidFill>
                <a:srgbClr val="000000"/>
              </a:solidFill>
              <a:cs typeface="Arial" charset="0"/>
            </a:endParaRPr>
          </a:p>
        </p:txBody>
      </p:sp>
      <p:sp>
        <p:nvSpPr>
          <p:cNvPr id="81923" name="Text Box 1"/>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E055FFE9-E38D-BF44-BE88-B56FF7AA21C7}" type="slidenum">
              <a:rPr lang="en-US" sz="1800">
                <a:solidFill>
                  <a:srgbClr val="000000"/>
                </a:solidFill>
              </a:rPr>
              <a:pPr eaLnBrk="1" hangingPunct="1">
                <a:lnSpc>
                  <a:spcPct val="112000"/>
                </a:lnSpc>
                <a:buClr>
                  <a:srgbClr val="000000"/>
                </a:buClr>
                <a:buSzPct val="100000"/>
                <a:buFont typeface="Arial" charset="0"/>
                <a:buNone/>
              </a:pPr>
              <a:t>38</a:t>
            </a:fld>
            <a:fld id="{E39A8426-7354-0140-BB1E-603C97D43F9E}" type="slidenum">
              <a:rPr lang="en-US" sz="1800">
                <a:solidFill>
                  <a:srgbClr val="000000"/>
                </a:solidFill>
              </a:rPr>
              <a:pPr eaLnBrk="1" hangingPunct="1">
                <a:lnSpc>
                  <a:spcPct val="112000"/>
                </a:lnSpc>
                <a:buClr>
                  <a:srgbClr val="000000"/>
                </a:buClr>
                <a:buSzPct val="100000"/>
                <a:buFont typeface="Arial" charset="0"/>
                <a:buNone/>
              </a:pPr>
              <a:t>38</a:t>
            </a:fld>
            <a:endParaRPr lang="en-US" sz="1800" dirty="0">
              <a:solidFill>
                <a:srgbClr val="000000"/>
              </a:solidFill>
            </a:endParaRPr>
          </a:p>
        </p:txBody>
      </p:sp>
      <p:sp>
        <p:nvSpPr>
          <p:cNvPr id="81924" name="Rectangle 6"/>
          <p:cNvSpPr>
            <a:spLocks noGrp="1" noRot="1" noChangeAspect="1" noTextEdit="1"/>
          </p:cNvSpPr>
          <p:nvPr>
            <p:ph type="sldImg"/>
          </p:nvPr>
        </p:nvSpPr>
        <p:spPr>
          <a:ln/>
        </p:spPr>
      </p:sp>
      <p:sp>
        <p:nvSpPr>
          <p:cNvPr id="8192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Ensuring a daily intake of antioxidants through proper diet can decrease the formation of free radicals.</a:t>
            </a:r>
          </a:p>
          <a:p>
            <a:endParaRPr lang="en-US" dirty="0">
              <a:ea typeface="ＭＳ Ｐゴシック" charset="0"/>
              <a:cs typeface="ＭＳ Ｐゴシック" charset="0"/>
            </a:endParaRPr>
          </a:p>
          <a:p>
            <a:r>
              <a:rPr lang="en-US" dirty="0">
                <a:ea typeface="ＭＳ Ｐゴシック" charset="0"/>
                <a:cs typeface="ＭＳ Ｐゴシック" charset="0"/>
              </a:rPr>
              <a:t>Antioxidants include vitamins A (beta-carotene), C, and 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9F466D23-5C14-474E-80FE-661BA5744DE7}" type="slidenum">
              <a:rPr lang="en-US" sz="1400">
                <a:solidFill>
                  <a:srgbClr val="000000"/>
                </a:solidFill>
                <a:cs typeface="Arial" charset="0"/>
              </a:rPr>
              <a:pPr hangingPunct="0">
                <a:lnSpc>
                  <a:spcPct val="93000"/>
                </a:lnSpc>
                <a:buClr>
                  <a:srgbClr val="000000"/>
                </a:buClr>
                <a:buSzPct val="100000"/>
                <a:buFont typeface="Arial" charset="0"/>
                <a:buNone/>
              </a:pPr>
              <a:t>39</a:t>
            </a:fld>
            <a:endParaRPr lang="en-US" sz="1400" dirty="0">
              <a:solidFill>
                <a:srgbClr val="000000"/>
              </a:solidFill>
              <a:cs typeface="Arial" charset="0"/>
            </a:endParaRPr>
          </a:p>
        </p:txBody>
      </p:sp>
      <p:sp>
        <p:nvSpPr>
          <p:cNvPr id="83971" name="Text Box 1"/>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4DC29D34-5210-274D-9320-D6255FAAAF82}" type="slidenum">
              <a:rPr lang="en-US" sz="1800">
                <a:solidFill>
                  <a:srgbClr val="000000"/>
                </a:solidFill>
              </a:rPr>
              <a:pPr eaLnBrk="1" hangingPunct="1">
                <a:lnSpc>
                  <a:spcPct val="112000"/>
                </a:lnSpc>
                <a:buClr>
                  <a:srgbClr val="000000"/>
                </a:buClr>
                <a:buSzPct val="100000"/>
                <a:buFont typeface="Arial" charset="0"/>
                <a:buNone/>
              </a:pPr>
              <a:t>39</a:t>
            </a:fld>
            <a:fld id="{648ACF51-2711-B14D-B6EB-047A3FFD5E6C}" type="slidenum">
              <a:rPr lang="en-US" sz="1800">
                <a:solidFill>
                  <a:srgbClr val="000000"/>
                </a:solidFill>
              </a:rPr>
              <a:pPr eaLnBrk="1" hangingPunct="1">
                <a:lnSpc>
                  <a:spcPct val="112000"/>
                </a:lnSpc>
                <a:buClr>
                  <a:srgbClr val="000000"/>
                </a:buClr>
                <a:buSzPct val="100000"/>
                <a:buFont typeface="Arial" charset="0"/>
                <a:buNone/>
              </a:pPr>
              <a:t>39</a:t>
            </a:fld>
            <a:endParaRPr lang="en-US" sz="1800" dirty="0">
              <a:solidFill>
                <a:srgbClr val="000000"/>
              </a:solidFill>
            </a:endParaRPr>
          </a:p>
        </p:txBody>
      </p:sp>
      <p:sp>
        <p:nvSpPr>
          <p:cNvPr id="83972" name="Rectangle 6"/>
          <p:cNvSpPr>
            <a:spLocks noGrp="1" noRot="1" noChangeAspect="1" noTextEdit="1"/>
          </p:cNvSpPr>
          <p:nvPr>
            <p:ph type="sldImg"/>
          </p:nvPr>
        </p:nvSpPr>
        <p:spPr>
          <a:ln/>
        </p:spPr>
      </p:sp>
      <p:sp>
        <p:nvSpPr>
          <p:cNvPr id="8397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Rot="1" noChangeAspect="1" noTextEdit="1"/>
          </p:cNvSpPr>
          <p:nvPr>
            <p:ph type="sldImg"/>
          </p:nvPr>
        </p:nvSpPr>
        <p:spPr>
          <a:ln/>
        </p:spPr>
      </p:sp>
      <p:sp>
        <p:nvSpPr>
          <p:cNvPr id="2457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6562B1BA-884F-3C40-A41E-4A23FEA548C8}" type="slidenum">
              <a:rPr lang="en-US" sz="1400">
                <a:solidFill>
                  <a:srgbClr val="000000"/>
                </a:solidFill>
                <a:cs typeface="Arial" charset="0"/>
              </a:rPr>
              <a:pPr hangingPunct="0">
                <a:lnSpc>
                  <a:spcPct val="93000"/>
                </a:lnSpc>
                <a:buClr>
                  <a:srgbClr val="000000"/>
                </a:buClr>
                <a:buSzPct val="100000"/>
                <a:buFont typeface="Arial" charset="0"/>
                <a:buNone/>
              </a:pPr>
              <a:t>40</a:t>
            </a:fld>
            <a:endParaRPr lang="en-US" sz="1400" dirty="0">
              <a:solidFill>
                <a:srgbClr val="000000"/>
              </a:solidFill>
              <a:cs typeface="Arial" charset="0"/>
            </a:endParaRPr>
          </a:p>
        </p:txBody>
      </p:sp>
      <p:sp>
        <p:nvSpPr>
          <p:cNvPr id="86019" name="Text Box 1"/>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252EAF53-18B1-C948-A79C-E3607AF3AF2E}" type="slidenum">
              <a:rPr lang="en-US" sz="1800">
                <a:solidFill>
                  <a:srgbClr val="000000"/>
                </a:solidFill>
              </a:rPr>
              <a:pPr eaLnBrk="1" hangingPunct="1">
                <a:lnSpc>
                  <a:spcPct val="112000"/>
                </a:lnSpc>
                <a:buClr>
                  <a:srgbClr val="000000"/>
                </a:buClr>
                <a:buSzPct val="100000"/>
                <a:buFont typeface="Arial" charset="0"/>
                <a:buNone/>
              </a:pPr>
              <a:t>40</a:t>
            </a:fld>
            <a:fld id="{53985B79-3A02-A640-818C-070223A76003}" type="slidenum">
              <a:rPr lang="en-US" sz="1800">
                <a:solidFill>
                  <a:srgbClr val="000000"/>
                </a:solidFill>
              </a:rPr>
              <a:pPr eaLnBrk="1" hangingPunct="1">
                <a:lnSpc>
                  <a:spcPct val="112000"/>
                </a:lnSpc>
                <a:buClr>
                  <a:srgbClr val="000000"/>
                </a:buClr>
                <a:buSzPct val="100000"/>
                <a:buFont typeface="Arial" charset="0"/>
                <a:buNone/>
              </a:pPr>
              <a:t>40</a:t>
            </a:fld>
            <a:endParaRPr lang="en-US" sz="1800" dirty="0">
              <a:solidFill>
                <a:srgbClr val="000000"/>
              </a:solidFill>
            </a:endParaRPr>
          </a:p>
        </p:txBody>
      </p:sp>
      <p:sp>
        <p:nvSpPr>
          <p:cNvPr id="86020" name="Rectangle 6"/>
          <p:cNvSpPr>
            <a:spLocks noGrp="1" noRot="1" noChangeAspect="1" noTextEdit="1"/>
          </p:cNvSpPr>
          <p:nvPr>
            <p:ph type="sldImg"/>
          </p:nvPr>
        </p:nvSpPr>
        <p:spPr>
          <a:ln/>
        </p:spPr>
      </p:sp>
      <p:sp>
        <p:nvSpPr>
          <p:cNvPr id="86021"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F7221949-6808-B74A-BEA0-D6A553826572}" type="slidenum">
              <a:rPr lang="en-US" sz="1400">
                <a:solidFill>
                  <a:srgbClr val="000000"/>
                </a:solidFill>
                <a:cs typeface="Arial" charset="0"/>
              </a:rPr>
              <a:pPr hangingPunct="0">
                <a:lnSpc>
                  <a:spcPct val="93000"/>
                </a:lnSpc>
                <a:buClr>
                  <a:srgbClr val="000000"/>
                </a:buClr>
                <a:buSzPct val="100000"/>
                <a:buFont typeface="Arial" charset="0"/>
                <a:buNone/>
              </a:pPr>
              <a:t>41</a:t>
            </a:fld>
            <a:endParaRPr lang="en-US" sz="1400" dirty="0">
              <a:solidFill>
                <a:srgbClr val="000000"/>
              </a:solidFill>
              <a:cs typeface="Arial" charset="0"/>
            </a:endParaRPr>
          </a:p>
        </p:txBody>
      </p:sp>
      <p:sp>
        <p:nvSpPr>
          <p:cNvPr id="88066" name="Rectangle 4"/>
          <p:cNvSpPr>
            <a:spLocks noGrp="1" noRot="1" noChangeAspect="1" noTextEdit="1"/>
          </p:cNvSpPr>
          <p:nvPr>
            <p:ph type="sldImg"/>
          </p:nvPr>
        </p:nvSpPr>
        <p:spPr>
          <a:ln/>
        </p:spPr>
      </p:sp>
      <p:sp>
        <p:nvSpPr>
          <p:cNvPr id="8806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a:ea typeface="ＭＳ Ｐゴシック" charset="0"/>
                <a:cs typeface="ＭＳ Ｐゴシック" charset="0"/>
              </a:rPr>
              <a:t>Sodium is necessary for the regulation of blood and body fluids, transmission of nerve impulses, heart activity, and certain metabolic functions. It enhances flavors, balances the bitterness of certain foods, acts as a preservative, and tenderizes meats, so </a:t>
            </a:r>
            <a:r>
              <a:rPr lang="en-US" dirty="0" smtClean="0">
                <a:ea typeface="ＭＳ Ｐゴシック" charset="0"/>
                <a:cs typeface="ＭＳ Ｐゴシック" charset="0"/>
              </a:rPr>
              <a:t>it</a:t>
            </a:r>
            <a:r>
              <a:rPr lang="fr-FR" dirty="0" smtClean="0">
                <a:ea typeface="ＭＳ Ｐゴシック" charset="0"/>
                <a:cs typeface="ＭＳ Ｐゴシック" charset="0"/>
              </a:rPr>
              <a:t>'</a:t>
            </a:r>
            <a:r>
              <a:rPr lang="en-US" dirty="0" smtClean="0">
                <a:ea typeface="ＭＳ Ｐゴシック" charset="0"/>
                <a:cs typeface="ＭＳ Ｐゴシック" charset="0"/>
              </a:rPr>
              <a:t>s </a:t>
            </a:r>
            <a:r>
              <a:rPr lang="en-US" dirty="0">
                <a:ea typeface="ＭＳ Ｐゴシック" charset="0"/>
                <a:cs typeface="ＭＳ Ｐゴシック" charset="0"/>
              </a:rPr>
              <a:t>often present in high quantities in many of the foods we eat.</a:t>
            </a:r>
          </a:p>
          <a:p>
            <a:pPr>
              <a:lnSpc>
                <a:spcPct val="90000"/>
              </a:lnSpc>
            </a:pPr>
            <a:endParaRPr lang="en-US" dirty="0">
              <a:ea typeface="ＭＳ Ｐゴシック" charset="0"/>
              <a:cs typeface="ＭＳ Ｐゴシック" charset="0"/>
            </a:endParaRPr>
          </a:p>
          <a:p>
            <a:pPr>
              <a:lnSpc>
                <a:spcPct val="90000"/>
              </a:lnSpc>
            </a:pPr>
            <a:r>
              <a:rPr lang="en-US" dirty="0">
                <a:ea typeface="ＭＳ Ｐゴシック" charset="0"/>
                <a:cs typeface="ＭＳ Ｐゴシック" charset="0"/>
              </a:rPr>
              <a:t>A common misconception is that table salt and sodium are the same. However, table salt accounts for only 15 percent of sodium intake. Most of the sodium in our diet comes from highly processed foods that are infused with sodium to enhance flavor and preservation. Pickles, fast foods, salty snack foods, processed cheeses, canned soups and frozen dinners, many breads and bakery products, and smoked meats and sausages often contain several hundred milligrams of sodium per serving. Many health professionals believe there is evidence that Americans need to reduce sodium.</a:t>
            </a:r>
          </a:p>
          <a:p>
            <a:pPr>
              <a:lnSpc>
                <a:spcPct val="90000"/>
              </a:lnSpc>
            </a:pPr>
            <a:endParaRPr lang="en-US" dirty="0">
              <a:ea typeface="ＭＳ Ｐゴシック" charset="0"/>
              <a:cs typeface="ＭＳ Ｐゴシック" charset="0"/>
            </a:endParaRPr>
          </a:p>
          <a:p>
            <a:pPr>
              <a:lnSpc>
                <a:spcPct val="90000"/>
              </a:lnSpc>
            </a:pPr>
            <a:r>
              <a:rPr lang="en-US" dirty="0">
                <a:ea typeface="ＭＳ Ｐゴシック" charset="0"/>
                <a:cs typeface="ＭＳ Ｐゴシック" charset="0"/>
              </a:rPr>
              <a:t>The Institute of Medicine, the American Heart Association, the FDA, and the US Department of Agriculture (USDA) are among the professional and governmental organizations recommending that healthy people consume fewer than 2,300 milligrams of sodium each day. What does that really mean? For most of us, less than 1 teaspoon of table salt per day is all we need! The latest National Health and Nutrition Examination Survey (NHANES) estimates that the average American over 2 years of age consumes 3,436 milligrams per day.</a:t>
            </a:r>
          </a:p>
          <a:p>
            <a:pPr>
              <a:lnSpc>
                <a:spcPct val="90000"/>
              </a:lnSpc>
            </a:pPr>
            <a:endParaRPr lang="en-US" dirty="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730AA6A0-E7BC-444E-8F6A-503C21CF854C}" type="slidenum">
              <a:rPr lang="en-US" sz="1400">
                <a:solidFill>
                  <a:srgbClr val="000000"/>
                </a:solidFill>
                <a:cs typeface="Arial" charset="0"/>
              </a:rPr>
              <a:pPr hangingPunct="0">
                <a:lnSpc>
                  <a:spcPct val="93000"/>
                </a:lnSpc>
                <a:buClr>
                  <a:srgbClr val="000000"/>
                </a:buClr>
                <a:buSzPct val="100000"/>
                <a:buFont typeface="Arial" charset="0"/>
                <a:buNone/>
              </a:pPr>
              <a:t>42</a:t>
            </a:fld>
            <a:endParaRPr lang="en-US" sz="1400" dirty="0">
              <a:solidFill>
                <a:srgbClr val="000000"/>
              </a:solidFill>
              <a:cs typeface="Arial" charset="0"/>
            </a:endParaRPr>
          </a:p>
        </p:txBody>
      </p:sp>
      <p:sp>
        <p:nvSpPr>
          <p:cNvPr id="90115" name="Rectangle 5"/>
          <p:cNvSpPr>
            <a:spLocks noGrp="1" noRot="1" noChangeAspect="1" noTextEdit="1"/>
          </p:cNvSpPr>
          <p:nvPr>
            <p:ph type="sldImg"/>
          </p:nvPr>
        </p:nvSpPr>
        <p:spPr>
          <a:ln/>
        </p:spPr>
      </p:sp>
      <p:sp>
        <p:nvSpPr>
          <p:cNvPr id="90116"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730AA6A0-E7BC-444E-8F6A-503C21CF854C}" type="slidenum">
              <a:rPr lang="en-US" sz="1400">
                <a:solidFill>
                  <a:srgbClr val="000000"/>
                </a:solidFill>
                <a:cs typeface="Arial" charset="0"/>
              </a:rPr>
              <a:pPr hangingPunct="0">
                <a:lnSpc>
                  <a:spcPct val="93000"/>
                </a:lnSpc>
                <a:buClr>
                  <a:srgbClr val="000000"/>
                </a:buClr>
                <a:buSzPct val="100000"/>
                <a:buFont typeface="Arial" charset="0"/>
                <a:buNone/>
              </a:pPr>
              <a:t>43</a:t>
            </a:fld>
            <a:endParaRPr lang="en-US" sz="1400" dirty="0">
              <a:solidFill>
                <a:srgbClr val="000000"/>
              </a:solidFill>
              <a:cs typeface="Arial" charset="0"/>
            </a:endParaRPr>
          </a:p>
        </p:txBody>
      </p:sp>
      <p:sp>
        <p:nvSpPr>
          <p:cNvPr id="90115" name="Rectangle 5"/>
          <p:cNvSpPr>
            <a:spLocks noGrp="1" noRot="1" noChangeAspect="1" noTextEdit="1"/>
          </p:cNvSpPr>
          <p:nvPr>
            <p:ph type="sldImg"/>
          </p:nvPr>
        </p:nvSpPr>
        <p:spPr>
          <a:ln/>
        </p:spPr>
      </p:sp>
      <p:sp>
        <p:nvSpPr>
          <p:cNvPr id="90116"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49EC6890-6FE3-EC45-AA7F-0A42F51B07ED}" type="slidenum">
              <a:rPr lang="en-US" sz="1400">
                <a:solidFill>
                  <a:srgbClr val="000000"/>
                </a:solidFill>
                <a:cs typeface="Arial" charset="0"/>
              </a:rPr>
              <a:pPr hangingPunct="0">
                <a:lnSpc>
                  <a:spcPct val="93000"/>
                </a:lnSpc>
                <a:buClr>
                  <a:srgbClr val="000000"/>
                </a:buClr>
                <a:buSzPct val="100000"/>
                <a:buFont typeface="Arial" charset="0"/>
                <a:buNone/>
              </a:pPr>
              <a:t>44</a:t>
            </a:fld>
            <a:endParaRPr lang="en-US" sz="1400" dirty="0">
              <a:solidFill>
                <a:srgbClr val="000000"/>
              </a:solidFill>
              <a:cs typeface="Arial" charset="0"/>
            </a:endParaRPr>
          </a:p>
        </p:txBody>
      </p:sp>
      <p:sp>
        <p:nvSpPr>
          <p:cNvPr id="92163" name="Rectangle 5"/>
          <p:cNvSpPr>
            <a:spLocks noGrp="1" noRot="1" noChangeAspect="1" noTextEdit="1"/>
          </p:cNvSpPr>
          <p:nvPr>
            <p:ph type="sldImg"/>
          </p:nvPr>
        </p:nvSpPr>
        <p:spPr>
          <a:ln/>
        </p:spPr>
      </p:sp>
      <p:sp>
        <p:nvSpPr>
          <p:cNvPr id="92164"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49EC6890-6FE3-EC45-AA7F-0A42F51B07ED}" type="slidenum">
              <a:rPr lang="en-US" sz="1400">
                <a:solidFill>
                  <a:srgbClr val="000000"/>
                </a:solidFill>
                <a:cs typeface="Arial" charset="0"/>
              </a:rPr>
              <a:pPr hangingPunct="0">
                <a:lnSpc>
                  <a:spcPct val="93000"/>
                </a:lnSpc>
                <a:buClr>
                  <a:srgbClr val="000000"/>
                </a:buClr>
                <a:buSzPct val="100000"/>
                <a:buFont typeface="Arial" charset="0"/>
                <a:buNone/>
              </a:pPr>
              <a:t>45</a:t>
            </a:fld>
            <a:endParaRPr lang="en-US" sz="1400" dirty="0">
              <a:solidFill>
                <a:srgbClr val="000000"/>
              </a:solidFill>
              <a:cs typeface="Arial" charset="0"/>
            </a:endParaRPr>
          </a:p>
        </p:txBody>
      </p:sp>
      <p:sp>
        <p:nvSpPr>
          <p:cNvPr id="92163" name="Rectangle 5"/>
          <p:cNvSpPr>
            <a:spLocks noGrp="1" noRot="1" noChangeAspect="1" noTextEdit="1"/>
          </p:cNvSpPr>
          <p:nvPr>
            <p:ph type="sldImg"/>
          </p:nvPr>
        </p:nvSpPr>
        <p:spPr>
          <a:ln/>
        </p:spPr>
      </p:sp>
      <p:sp>
        <p:nvSpPr>
          <p:cNvPr id="92164"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C4E04B2D-423E-0146-BA73-4002F57B4054}" type="slidenum">
              <a:rPr lang="en-US" sz="1400">
                <a:solidFill>
                  <a:srgbClr val="000000"/>
                </a:solidFill>
                <a:cs typeface="Arial" charset="0"/>
              </a:rPr>
              <a:pPr hangingPunct="0">
                <a:lnSpc>
                  <a:spcPct val="93000"/>
                </a:lnSpc>
                <a:buClr>
                  <a:srgbClr val="000000"/>
                </a:buClr>
                <a:buSzPct val="100000"/>
                <a:buFont typeface="Arial" charset="0"/>
                <a:buNone/>
              </a:pPr>
              <a:t>46</a:t>
            </a:fld>
            <a:endParaRPr lang="en-US" sz="1400" dirty="0">
              <a:solidFill>
                <a:srgbClr val="000000"/>
              </a:solidFill>
              <a:cs typeface="Arial" charset="0"/>
            </a:endParaRPr>
          </a:p>
        </p:txBody>
      </p:sp>
      <p:sp>
        <p:nvSpPr>
          <p:cNvPr id="94210" name="Rectangle 4"/>
          <p:cNvSpPr>
            <a:spLocks noGrp="1" noRot="1" noChangeAspect="1" noTextEdit="1"/>
          </p:cNvSpPr>
          <p:nvPr>
            <p:ph type="sldImg"/>
          </p:nvPr>
        </p:nvSpPr>
        <p:spPr>
          <a:ln/>
        </p:spPr>
      </p:sp>
      <p:sp>
        <p:nvSpPr>
          <p:cNvPr id="9421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Iron overload, or iron toxicity due to ingesting too many iron-containing supplements, is the leading cause of accidental poisoning in small children in the United States. Symptoms of toxicity include nausea, vomiting, diarrhea, rapid heartbeat, weak pulse, dizziness, shock, and confusion.</a:t>
            </a:r>
          </a:p>
          <a:p>
            <a:endParaRPr lang="en-US" dirty="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Rot="1" noChangeAspect="1" noTextEdit="1"/>
          </p:cNvSpPr>
          <p:nvPr>
            <p:ph type="sldImg"/>
          </p:nvPr>
        </p:nvSpPr>
        <p:spPr>
          <a:ln/>
        </p:spPr>
      </p:sp>
      <p:sp>
        <p:nvSpPr>
          <p:cNvPr id="9625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0B221B55-168D-564D-B382-FD6E940BC426}" type="slidenum">
              <a:rPr lang="en-US" sz="1400">
                <a:solidFill>
                  <a:srgbClr val="000000"/>
                </a:solidFill>
                <a:cs typeface="Arial" charset="0"/>
              </a:rPr>
              <a:pPr hangingPunct="0">
                <a:lnSpc>
                  <a:spcPct val="93000"/>
                </a:lnSpc>
                <a:buClr>
                  <a:srgbClr val="000000"/>
                </a:buClr>
                <a:buSzPct val="100000"/>
                <a:buFont typeface="Arial" charset="0"/>
                <a:buNone/>
              </a:pPr>
              <a:t>48</a:t>
            </a:fld>
            <a:endParaRPr lang="en-US" sz="1400" dirty="0">
              <a:solidFill>
                <a:srgbClr val="000000"/>
              </a:solidFill>
              <a:cs typeface="Arial" charset="0"/>
            </a:endParaRPr>
          </a:p>
        </p:txBody>
      </p:sp>
      <p:sp>
        <p:nvSpPr>
          <p:cNvPr id="98307" name="Rectangle 5"/>
          <p:cNvSpPr>
            <a:spLocks noGrp="1" noRot="1" noChangeAspect="1" noTextEdit="1"/>
          </p:cNvSpPr>
          <p:nvPr>
            <p:ph type="sldImg"/>
          </p:nvPr>
        </p:nvSpPr>
        <p:spPr>
          <a:ln/>
        </p:spPr>
      </p:sp>
      <p:sp>
        <p:nvSpPr>
          <p:cNvPr id="98308"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56E629BC-51F5-C84E-AF66-77309AC1748C}" type="slidenum">
              <a:rPr lang="en-US" sz="1400">
                <a:solidFill>
                  <a:srgbClr val="000000"/>
                </a:solidFill>
                <a:cs typeface="Arial" charset="0"/>
              </a:rPr>
              <a:pPr hangingPunct="0">
                <a:lnSpc>
                  <a:spcPct val="93000"/>
                </a:lnSpc>
                <a:buClr>
                  <a:srgbClr val="000000"/>
                </a:buClr>
                <a:buSzPct val="100000"/>
                <a:buFont typeface="Arial" charset="0"/>
                <a:buNone/>
              </a:pPr>
              <a:t>49</a:t>
            </a:fld>
            <a:endParaRPr lang="en-US" sz="1400" dirty="0">
              <a:solidFill>
                <a:srgbClr val="000000"/>
              </a:solidFill>
              <a:cs typeface="Arial" charset="0"/>
            </a:endParaRPr>
          </a:p>
        </p:txBody>
      </p:sp>
      <p:sp>
        <p:nvSpPr>
          <p:cNvPr id="100354" name="Rectangle 4"/>
          <p:cNvSpPr>
            <a:spLocks noGrp="1" noRot="1" noChangeAspect="1" noTextEdit="1"/>
          </p:cNvSpPr>
          <p:nvPr>
            <p:ph type="sldImg"/>
          </p:nvPr>
        </p:nvSpPr>
        <p:spPr>
          <a:ln/>
        </p:spPr>
      </p:sp>
      <p:sp>
        <p:nvSpPr>
          <p:cNvPr id="10035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What is the difference between a serving and a portion? A serving is the recommended amount you should consume, whereas a portion is the amount you choose to eat at any one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38374F39-1BE7-2F47-B16D-BFB0A0CDCB09}" type="slidenum">
              <a:rPr lang="en-US" sz="1400">
                <a:solidFill>
                  <a:srgbClr val="000000"/>
                </a:solidFill>
                <a:cs typeface="Arial" charset="0"/>
              </a:rPr>
              <a:pPr hangingPunct="0">
                <a:lnSpc>
                  <a:spcPct val="93000"/>
                </a:lnSpc>
                <a:buClr>
                  <a:srgbClr val="000000"/>
                </a:buClr>
                <a:buSzPct val="100000"/>
                <a:buFont typeface="Arial" charset="0"/>
                <a:buNone/>
              </a:pPr>
              <a:t>5</a:t>
            </a:fld>
            <a:endParaRPr lang="en-US" sz="1400" dirty="0">
              <a:solidFill>
                <a:srgbClr val="000000"/>
              </a:solidFill>
              <a:cs typeface="Arial" charset="0"/>
            </a:endParaRPr>
          </a:p>
        </p:txBody>
      </p:sp>
      <p:sp>
        <p:nvSpPr>
          <p:cNvPr id="26627" name="Rectangle 6"/>
          <p:cNvSpPr>
            <a:spLocks noGrp="1" noRot="1" noChangeAspect="1" noTextEdit="1"/>
          </p:cNvSpPr>
          <p:nvPr>
            <p:ph type="sldImg"/>
          </p:nvPr>
        </p:nvSpPr>
        <p:spPr>
          <a:ln/>
        </p:spPr>
      </p:sp>
      <p:sp>
        <p:nvSpPr>
          <p:cNvPr id="26628"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78C1C72A-5426-734D-91DE-C1A4D056B5BE}" type="slidenum">
              <a:rPr lang="en-US" sz="1400">
                <a:solidFill>
                  <a:srgbClr val="000000"/>
                </a:solidFill>
                <a:cs typeface="Arial" charset="0"/>
              </a:rPr>
              <a:pPr hangingPunct="0">
                <a:lnSpc>
                  <a:spcPct val="93000"/>
                </a:lnSpc>
                <a:buClr>
                  <a:srgbClr val="000000"/>
                </a:buClr>
                <a:buSzPct val="100000"/>
                <a:buFont typeface="Arial" charset="0"/>
                <a:buNone/>
              </a:pPr>
              <a:t>50</a:t>
            </a:fld>
            <a:endParaRPr lang="en-US" sz="1400" dirty="0">
              <a:solidFill>
                <a:srgbClr val="000000"/>
              </a:solidFill>
              <a:cs typeface="Arial" charset="0"/>
            </a:endParaRPr>
          </a:p>
        </p:txBody>
      </p:sp>
      <p:sp>
        <p:nvSpPr>
          <p:cNvPr id="102403"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068507B8-C491-B74F-8C6D-AA110B53CBD0}" type="slidenum">
              <a:rPr lang="en-US" sz="1800">
                <a:solidFill>
                  <a:srgbClr val="000000"/>
                </a:solidFill>
              </a:rPr>
              <a:pPr eaLnBrk="1" hangingPunct="1">
                <a:lnSpc>
                  <a:spcPct val="112000"/>
                </a:lnSpc>
                <a:buClr>
                  <a:srgbClr val="000000"/>
                </a:buClr>
                <a:buSzPct val="100000"/>
                <a:buFont typeface="Arial" charset="0"/>
                <a:buNone/>
              </a:pPr>
              <a:t>50</a:t>
            </a:fld>
            <a:fld id="{9CC5765C-93BC-414C-9F7D-15723C04AA7B}" type="slidenum">
              <a:rPr lang="en-US" sz="1800">
                <a:solidFill>
                  <a:srgbClr val="000000"/>
                </a:solidFill>
              </a:rPr>
              <a:pPr eaLnBrk="1" hangingPunct="1">
                <a:lnSpc>
                  <a:spcPct val="112000"/>
                </a:lnSpc>
                <a:buClr>
                  <a:srgbClr val="000000"/>
                </a:buClr>
                <a:buSzPct val="100000"/>
                <a:buFont typeface="Arial" charset="0"/>
                <a:buNone/>
              </a:pPr>
              <a:t>50</a:t>
            </a:fld>
            <a:endParaRPr lang="en-US" sz="1800" dirty="0">
              <a:solidFill>
                <a:srgbClr val="000000"/>
              </a:solidFill>
            </a:endParaRPr>
          </a:p>
        </p:txBody>
      </p:sp>
      <p:sp>
        <p:nvSpPr>
          <p:cNvPr id="102404" name="Rectangle 6"/>
          <p:cNvSpPr>
            <a:spLocks noGrp="1" noRot="1" noChangeAspect="1" noTextEdit="1"/>
          </p:cNvSpPr>
          <p:nvPr>
            <p:ph type="sldImg"/>
          </p:nvPr>
        </p:nvSpPr>
        <p:spPr>
          <a:ln/>
        </p:spPr>
      </p:sp>
      <p:sp>
        <p:nvSpPr>
          <p:cNvPr id="10240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 good homework assignment might be to have students record and analyze their diet over 3 days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C4C9EACB-34A4-A041-8647-B9A94484EA4D}" type="slidenum">
              <a:rPr lang="en-US" sz="1400">
                <a:solidFill>
                  <a:srgbClr val="000000"/>
                </a:solidFill>
                <a:cs typeface="Arial" charset="0"/>
              </a:rPr>
              <a:pPr hangingPunct="0">
                <a:lnSpc>
                  <a:spcPct val="93000"/>
                </a:lnSpc>
                <a:buClr>
                  <a:srgbClr val="000000"/>
                </a:buClr>
                <a:buSzPct val="100000"/>
                <a:buFont typeface="Arial" charset="0"/>
                <a:buNone/>
              </a:pPr>
              <a:t>51</a:t>
            </a:fld>
            <a:endParaRPr lang="en-US" sz="1400" dirty="0">
              <a:solidFill>
                <a:srgbClr val="000000"/>
              </a:solidFill>
              <a:cs typeface="Arial" charset="0"/>
            </a:endParaRPr>
          </a:p>
        </p:txBody>
      </p:sp>
      <p:sp>
        <p:nvSpPr>
          <p:cNvPr id="104451" name="Rectangle 5"/>
          <p:cNvSpPr>
            <a:spLocks noGrp="1" noRot="1" noChangeAspect="1" noTextEdit="1"/>
          </p:cNvSpPr>
          <p:nvPr>
            <p:ph type="sldImg"/>
          </p:nvPr>
        </p:nvSpPr>
        <p:spPr>
          <a:ln/>
        </p:spPr>
      </p:sp>
      <p:sp>
        <p:nvSpPr>
          <p:cNvPr id="104452"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Grp="1" noRot="1" noChangeAspect="1" noTextEdit="1"/>
          </p:cNvSpPr>
          <p:nvPr>
            <p:ph type="sldImg"/>
          </p:nvPr>
        </p:nvSpPr>
        <p:spPr>
          <a:ln/>
        </p:spPr>
      </p:sp>
      <p:sp>
        <p:nvSpPr>
          <p:cNvPr id="10649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5DB32EFD-027E-614A-AC33-645C690B0D55}" type="slidenum">
              <a:rPr lang="en-US" sz="1400">
                <a:solidFill>
                  <a:srgbClr val="000000"/>
                </a:solidFill>
                <a:cs typeface="Arial" charset="0"/>
              </a:rPr>
              <a:pPr hangingPunct="0">
                <a:lnSpc>
                  <a:spcPct val="93000"/>
                </a:lnSpc>
                <a:buClr>
                  <a:srgbClr val="000000"/>
                </a:buClr>
                <a:buSzPct val="100000"/>
                <a:buFont typeface="Arial" charset="0"/>
                <a:buNone/>
              </a:pPr>
              <a:t>53</a:t>
            </a:fld>
            <a:endParaRPr lang="en-US" sz="1400" dirty="0">
              <a:solidFill>
                <a:srgbClr val="000000"/>
              </a:solidFill>
              <a:cs typeface="Arial" charset="0"/>
            </a:endParaRPr>
          </a:p>
        </p:txBody>
      </p:sp>
      <p:sp>
        <p:nvSpPr>
          <p:cNvPr id="108547" name="Rectangle 5"/>
          <p:cNvSpPr>
            <a:spLocks noGrp="1" noRot="1" noChangeAspect="1" noTextEdit="1"/>
          </p:cNvSpPr>
          <p:nvPr>
            <p:ph type="sldImg"/>
          </p:nvPr>
        </p:nvSpPr>
        <p:spPr>
          <a:ln/>
        </p:spPr>
      </p:sp>
      <p:sp>
        <p:nvSpPr>
          <p:cNvPr id="108548"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Grp="1" noRot="1" noChangeAspect="1" noTextEdit="1"/>
          </p:cNvSpPr>
          <p:nvPr>
            <p:ph type="sldImg"/>
          </p:nvPr>
        </p:nvSpPr>
        <p:spPr>
          <a:ln/>
        </p:spPr>
      </p:sp>
      <p:sp>
        <p:nvSpPr>
          <p:cNvPr id="11059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B91228FB-32A0-2947-9242-A5B310FFD628}" type="slidenum">
              <a:rPr lang="en-US" sz="1400">
                <a:solidFill>
                  <a:srgbClr val="000000"/>
                </a:solidFill>
                <a:cs typeface="Arial" charset="0"/>
              </a:rPr>
              <a:pPr hangingPunct="0">
                <a:lnSpc>
                  <a:spcPct val="93000"/>
                </a:lnSpc>
                <a:buClr>
                  <a:srgbClr val="000000"/>
                </a:buClr>
                <a:buSzPct val="100000"/>
                <a:buFont typeface="Arial" charset="0"/>
                <a:buNone/>
              </a:pPr>
              <a:t>55</a:t>
            </a:fld>
            <a:endParaRPr lang="en-US" sz="1400" dirty="0">
              <a:solidFill>
                <a:srgbClr val="000000"/>
              </a:solidFill>
              <a:cs typeface="Arial" charset="0"/>
            </a:endParaRPr>
          </a:p>
        </p:txBody>
      </p:sp>
      <p:sp>
        <p:nvSpPr>
          <p:cNvPr id="112643" name="Rectangle 5"/>
          <p:cNvSpPr>
            <a:spLocks noGrp="1" noRot="1" noChangeAspect="1" noTextEdit="1"/>
          </p:cNvSpPr>
          <p:nvPr>
            <p:ph type="sldImg"/>
          </p:nvPr>
        </p:nvSpPr>
        <p:spPr>
          <a:ln/>
        </p:spPr>
      </p:sp>
      <p:sp>
        <p:nvSpPr>
          <p:cNvPr id="112644"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txBox="1">
            <a:spLocks noGrp="1" noChangeArrowheads="1"/>
          </p:cNvSpPr>
          <p:nvPr/>
        </p:nvSpPr>
        <p:spPr bwMode="auto">
          <a:xfrm>
            <a:off x="4399295" y="9555921"/>
            <a:ext cx="3370908" cy="50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Lst>
              <a:defRPr sz="2400">
                <a:solidFill>
                  <a:schemeClr val="tx1"/>
                </a:solidFill>
                <a:latin typeface="Arial" charset="0"/>
                <a:ea typeface="ＭＳ Ｐゴシック" charset="0"/>
              </a:defRPr>
            </a:lvl2pPr>
            <a:lvl3pPr>
              <a:tabLst>
                <a:tab pos="723900" algn="l"/>
                <a:tab pos="1447800" algn="l"/>
                <a:tab pos="2171700" algn="l"/>
                <a:tab pos="2895600" algn="l"/>
              </a:tabLst>
              <a:defRPr sz="2400">
                <a:solidFill>
                  <a:schemeClr val="tx1"/>
                </a:solidFill>
                <a:latin typeface="Arial" charset="0"/>
                <a:ea typeface="ＭＳ Ｐゴシック" charset="0"/>
              </a:defRPr>
            </a:lvl3pPr>
            <a:lvl4pPr>
              <a:tabLst>
                <a:tab pos="723900" algn="l"/>
                <a:tab pos="1447800" algn="l"/>
                <a:tab pos="2171700" algn="l"/>
                <a:tab pos="2895600" algn="l"/>
              </a:tabLst>
              <a:defRPr sz="2400">
                <a:solidFill>
                  <a:schemeClr val="tx1"/>
                </a:solidFill>
                <a:latin typeface="Arial" charset="0"/>
                <a:ea typeface="ＭＳ Ｐゴシック" charset="0"/>
              </a:defRPr>
            </a:lvl4pPr>
            <a:lvl5pPr>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pPr algn="r" eaLnBrk="1">
              <a:lnSpc>
                <a:spcPct val="93000"/>
              </a:lnSpc>
              <a:buClr>
                <a:srgbClr val="000000"/>
              </a:buClr>
              <a:buSzPct val="100000"/>
              <a:buFont typeface="Arial" charset="0"/>
              <a:buNone/>
            </a:pPr>
            <a:fld id="{593C559E-F34F-554C-AE40-18D56CAFEF20}" type="slidenum">
              <a:rPr lang="en-US" sz="1400">
                <a:solidFill>
                  <a:srgbClr val="000000"/>
                </a:solidFill>
              </a:rPr>
              <a:pPr algn="r" eaLnBrk="1">
                <a:lnSpc>
                  <a:spcPct val="93000"/>
                </a:lnSpc>
                <a:buClr>
                  <a:srgbClr val="000000"/>
                </a:buClr>
                <a:buSzPct val="100000"/>
                <a:buFont typeface="Arial" charset="0"/>
                <a:buNone/>
              </a:pPr>
              <a:t>56</a:t>
            </a:fld>
            <a:endParaRPr lang="en-US" sz="1400" dirty="0">
              <a:solidFill>
                <a:srgbClr val="000000"/>
              </a:solidFill>
            </a:endParaRPr>
          </a:p>
        </p:txBody>
      </p:sp>
      <p:sp>
        <p:nvSpPr>
          <p:cNvPr id="114691" name="Rectangle 5"/>
          <p:cNvSpPr>
            <a:spLocks noGrp="1" noRot="1" noChangeAspect="1" noTextEdit="1"/>
          </p:cNvSpPr>
          <p:nvPr>
            <p:ph type="sldImg"/>
          </p:nvPr>
        </p:nvSpPr>
        <p:spPr>
          <a:ln/>
        </p:spPr>
      </p:sp>
      <p:sp>
        <p:nvSpPr>
          <p:cNvPr id="114692"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6C3A7485-AD8B-9543-A30B-4E7740F23B7F}" type="slidenum">
              <a:rPr lang="en-US" sz="1400">
                <a:solidFill>
                  <a:srgbClr val="000000"/>
                </a:solidFill>
                <a:cs typeface="Arial" charset="0"/>
              </a:rPr>
              <a:pPr hangingPunct="0">
                <a:lnSpc>
                  <a:spcPct val="93000"/>
                </a:lnSpc>
                <a:buClr>
                  <a:srgbClr val="000000"/>
                </a:buClr>
                <a:buSzPct val="100000"/>
                <a:buFont typeface="Arial" charset="0"/>
                <a:buNone/>
              </a:pPr>
              <a:t>57</a:t>
            </a:fld>
            <a:endParaRPr lang="en-US" sz="1400" dirty="0">
              <a:solidFill>
                <a:srgbClr val="000000"/>
              </a:solidFill>
              <a:cs typeface="Arial" charset="0"/>
            </a:endParaRPr>
          </a:p>
        </p:txBody>
      </p:sp>
      <p:sp>
        <p:nvSpPr>
          <p:cNvPr id="116739" name="Rectangle 5"/>
          <p:cNvSpPr>
            <a:spLocks noGrp="1" noRot="1" noChangeAspect="1" noTextEdit="1"/>
          </p:cNvSpPr>
          <p:nvPr>
            <p:ph type="sldImg"/>
          </p:nvPr>
        </p:nvSpPr>
        <p:spPr>
          <a:ln/>
        </p:spPr>
      </p:sp>
      <p:sp>
        <p:nvSpPr>
          <p:cNvPr id="116740"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7E8B2FFD-0B3A-234B-90CB-3DB5FBE9AFE2}" type="slidenum">
              <a:rPr lang="en-US" sz="1400">
                <a:solidFill>
                  <a:srgbClr val="000000"/>
                </a:solidFill>
                <a:cs typeface="Arial" charset="0"/>
              </a:rPr>
              <a:pPr hangingPunct="0">
                <a:lnSpc>
                  <a:spcPct val="93000"/>
                </a:lnSpc>
                <a:buClr>
                  <a:srgbClr val="000000"/>
                </a:buClr>
                <a:buSzPct val="100000"/>
                <a:buFont typeface="Arial" charset="0"/>
                <a:buNone/>
              </a:pPr>
              <a:t>58</a:t>
            </a:fld>
            <a:endParaRPr lang="en-US" sz="1400" dirty="0">
              <a:solidFill>
                <a:srgbClr val="000000"/>
              </a:solidFill>
              <a:cs typeface="Arial" charset="0"/>
            </a:endParaRPr>
          </a:p>
        </p:txBody>
      </p:sp>
      <p:sp>
        <p:nvSpPr>
          <p:cNvPr id="118787" name="Rectangle 5"/>
          <p:cNvSpPr>
            <a:spLocks noGrp="1" noRot="1" noChangeAspect="1" noTextEdit="1"/>
          </p:cNvSpPr>
          <p:nvPr>
            <p:ph type="sldImg"/>
          </p:nvPr>
        </p:nvSpPr>
        <p:spPr>
          <a:ln/>
        </p:spPr>
      </p:sp>
      <p:sp>
        <p:nvSpPr>
          <p:cNvPr id="118788"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Rot="1" noChangeAspect="1" noTextEdit="1"/>
          </p:cNvSpPr>
          <p:nvPr>
            <p:ph type="sldImg"/>
          </p:nvPr>
        </p:nvSpPr>
        <p:spPr>
          <a:ln/>
        </p:spPr>
      </p:sp>
      <p:sp>
        <p:nvSpPr>
          <p:cNvPr id="12083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D94EE0CB-2EB7-2D4C-90FA-35FACFAEE4AC}" type="slidenum">
              <a:rPr lang="en-US" sz="1400">
                <a:solidFill>
                  <a:srgbClr val="000000"/>
                </a:solidFill>
                <a:cs typeface="Arial" charset="0"/>
              </a:rPr>
              <a:pPr hangingPunct="0">
                <a:lnSpc>
                  <a:spcPct val="93000"/>
                </a:lnSpc>
                <a:buClr>
                  <a:srgbClr val="000000"/>
                </a:buClr>
                <a:buSzPct val="100000"/>
                <a:buFont typeface="Arial" charset="0"/>
                <a:buNone/>
              </a:pPr>
              <a:t>6</a:t>
            </a:fld>
            <a:endParaRPr lang="en-US" sz="1400" dirty="0">
              <a:solidFill>
                <a:srgbClr val="000000"/>
              </a:solidFill>
              <a:cs typeface="Arial" charset="0"/>
            </a:endParaRPr>
          </a:p>
        </p:txBody>
      </p:sp>
      <p:sp>
        <p:nvSpPr>
          <p:cNvPr id="28674" name="Rectangle 4"/>
          <p:cNvSpPr>
            <a:spLocks noGrp="1" noRot="1" noChangeAspect="1" noTextEdit="1"/>
          </p:cNvSpPr>
          <p:nvPr>
            <p:ph type="sldImg"/>
          </p:nvPr>
        </p:nvSpPr>
        <p:spPr>
          <a:ln/>
        </p:spPr>
      </p:sp>
      <p:sp>
        <p:nvSpPr>
          <p:cNvPr id="2867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RDAs: The reference standard for intake levels necessary to meet the nutritional needs of 97 to 98 percent of healthy individuals.</a:t>
            </a:r>
          </a:p>
          <a:p>
            <a:endParaRPr lang="en-US" dirty="0">
              <a:ea typeface="ＭＳ Ｐゴシック" charset="0"/>
              <a:cs typeface="ＭＳ Ｐゴシック" charset="0"/>
            </a:endParaRPr>
          </a:p>
          <a:p>
            <a:r>
              <a:rPr lang="en-US" dirty="0">
                <a:ea typeface="ＭＳ Ｐゴシック" charset="0"/>
                <a:cs typeface="ＭＳ Ｐゴシック" charset="0"/>
              </a:rPr>
              <a:t>AI: The recommended average daily nutrient intake by healthy people when there is not enough research to determine the full RDA.</a:t>
            </a:r>
          </a:p>
          <a:p>
            <a:endParaRPr lang="en-US" dirty="0">
              <a:ea typeface="ＭＳ Ｐゴシック" charset="0"/>
              <a:cs typeface="ＭＳ Ｐゴシック" charset="0"/>
            </a:endParaRPr>
          </a:p>
          <a:p>
            <a:r>
              <a:rPr lang="en-US" dirty="0">
                <a:ea typeface="ＭＳ Ｐゴシック" charset="0"/>
                <a:cs typeface="ＭＳ Ｐゴシック" charset="0"/>
              </a:rPr>
              <a:t>UL: The highest amount of a nutrient an individual can consume daily without risking adverse health effects.</a:t>
            </a:r>
          </a:p>
          <a:p>
            <a:endParaRPr lang="en-US" dirty="0">
              <a:ea typeface="ＭＳ Ｐゴシック" charset="0"/>
              <a:cs typeface="ＭＳ Ｐゴシック" charset="0"/>
            </a:endParaRPr>
          </a:p>
          <a:p>
            <a:r>
              <a:rPr lang="en-US" dirty="0">
                <a:ea typeface="ＭＳ Ｐゴシック" charset="0"/>
                <a:cs typeface="ＭＳ Ｐゴシック" charset="0"/>
              </a:rPr>
              <a:t>AMDR: The intakes of proteins, carbohydrate, and fats that provide adequate nutrition, and they are associated with a reduced risk for chronic disease.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70EE504-8828-094B-8EA9-173ABA49513C}" type="slidenum">
              <a:rPr lang="en-US" sz="1400">
                <a:solidFill>
                  <a:srgbClr val="000000"/>
                </a:solidFill>
                <a:cs typeface="Arial" charset="0"/>
              </a:rPr>
              <a:pPr hangingPunct="0">
                <a:lnSpc>
                  <a:spcPct val="93000"/>
                </a:lnSpc>
                <a:buClr>
                  <a:srgbClr val="000000"/>
                </a:buClr>
                <a:buSzPct val="100000"/>
                <a:buFont typeface="Arial" charset="0"/>
                <a:buNone/>
              </a:pPr>
              <a:t>60</a:t>
            </a:fld>
            <a:endParaRPr lang="en-US" sz="1400" dirty="0">
              <a:solidFill>
                <a:srgbClr val="000000"/>
              </a:solidFill>
              <a:cs typeface="Arial" charset="0"/>
            </a:endParaRPr>
          </a:p>
        </p:txBody>
      </p:sp>
      <p:sp>
        <p:nvSpPr>
          <p:cNvPr id="122883"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67B4905D-F6F1-D54E-ADCE-AD282E79C46A}" type="slidenum">
              <a:rPr lang="en-US" sz="1800">
                <a:solidFill>
                  <a:srgbClr val="000000"/>
                </a:solidFill>
              </a:rPr>
              <a:pPr eaLnBrk="1" hangingPunct="1">
                <a:lnSpc>
                  <a:spcPct val="112000"/>
                </a:lnSpc>
                <a:buClr>
                  <a:srgbClr val="000000"/>
                </a:buClr>
                <a:buSzPct val="100000"/>
                <a:buFont typeface="Arial" charset="0"/>
                <a:buNone/>
              </a:pPr>
              <a:t>60</a:t>
            </a:fld>
            <a:fld id="{D905C39C-CAEB-1D49-90F9-16548836E6F3}" type="slidenum">
              <a:rPr lang="en-US" sz="1800">
                <a:solidFill>
                  <a:srgbClr val="000000"/>
                </a:solidFill>
              </a:rPr>
              <a:pPr eaLnBrk="1" hangingPunct="1">
                <a:lnSpc>
                  <a:spcPct val="112000"/>
                </a:lnSpc>
                <a:buClr>
                  <a:srgbClr val="000000"/>
                </a:buClr>
                <a:buSzPct val="100000"/>
                <a:buFont typeface="Arial" charset="0"/>
                <a:buNone/>
              </a:pPr>
              <a:t>60</a:t>
            </a:fld>
            <a:endParaRPr lang="en-US" sz="1800" dirty="0">
              <a:solidFill>
                <a:srgbClr val="000000"/>
              </a:solidFill>
            </a:endParaRPr>
          </a:p>
        </p:txBody>
      </p:sp>
      <p:sp>
        <p:nvSpPr>
          <p:cNvPr id="122884" name="Rectangle 6"/>
          <p:cNvSpPr>
            <a:spLocks noGrp="1" noRot="1" noChangeAspect="1" noTextEdit="1"/>
          </p:cNvSpPr>
          <p:nvPr>
            <p:ph type="sldImg"/>
          </p:nvPr>
        </p:nvSpPr>
        <p:spPr>
          <a:ln/>
        </p:spPr>
      </p:sp>
      <p:sp>
        <p:nvSpPr>
          <p:cNvPr id="12288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Although organic foods may not have shown an advantage in human health, there may be advantages to the environment in favoring them as less pesticides, chemicals, and hormones enter the soil and water when foods are produced organically.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txBox="1">
            <a:spLocks noGrp="1" noChangeArrowheads="1"/>
          </p:cNvSpPr>
          <p:nvPr/>
        </p:nvSpPr>
        <p:spPr bwMode="auto">
          <a:xfrm>
            <a:off x="4399295" y="9555921"/>
            <a:ext cx="3370908" cy="50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a:tabLst>
                <a:tab pos="723900" algn="l"/>
                <a:tab pos="1447800" algn="l"/>
                <a:tab pos="2171700" algn="l"/>
                <a:tab pos="2895600" algn="l"/>
              </a:tabLst>
              <a:defRPr sz="2400">
                <a:solidFill>
                  <a:schemeClr val="tx1"/>
                </a:solidFill>
                <a:latin typeface="Arial" charset="0"/>
                <a:ea typeface="ＭＳ Ｐゴシック" charset="0"/>
              </a:defRPr>
            </a:lvl2pPr>
            <a:lvl3pPr>
              <a:tabLst>
                <a:tab pos="723900" algn="l"/>
                <a:tab pos="1447800" algn="l"/>
                <a:tab pos="2171700" algn="l"/>
                <a:tab pos="2895600" algn="l"/>
              </a:tabLst>
              <a:defRPr sz="2400">
                <a:solidFill>
                  <a:schemeClr val="tx1"/>
                </a:solidFill>
                <a:latin typeface="Arial" charset="0"/>
                <a:ea typeface="ＭＳ Ｐゴシック" charset="0"/>
              </a:defRPr>
            </a:lvl3pPr>
            <a:lvl4pPr>
              <a:tabLst>
                <a:tab pos="723900" algn="l"/>
                <a:tab pos="1447800" algn="l"/>
                <a:tab pos="2171700" algn="l"/>
                <a:tab pos="2895600" algn="l"/>
              </a:tabLst>
              <a:defRPr sz="2400">
                <a:solidFill>
                  <a:schemeClr val="tx1"/>
                </a:solidFill>
                <a:latin typeface="Arial" charset="0"/>
                <a:ea typeface="ＭＳ Ｐゴシック" charset="0"/>
              </a:defRPr>
            </a:lvl4pPr>
            <a:lvl5pPr>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pPr algn="r" eaLnBrk="1">
              <a:lnSpc>
                <a:spcPct val="93000"/>
              </a:lnSpc>
              <a:buClr>
                <a:srgbClr val="000000"/>
              </a:buClr>
              <a:buSzPct val="100000"/>
              <a:buFont typeface="Arial" charset="0"/>
              <a:buNone/>
            </a:pPr>
            <a:fld id="{593C559E-F34F-554C-AE40-18D56CAFEF20}" type="slidenum">
              <a:rPr lang="en-US" sz="1400">
                <a:solidFill>
                  <a:srgbClr val="000000"/>
                </a:solidFill>
              </a:rPr>
              <a:pPr algn="r" eaLnBrk="1">
                <a:lnSpc>
                  <a:spcPct val="93000"/>
                </a:lnSpc>
                <a:buClr>
                  <a:srgbClr val="000000"/>
                </a:buClr>
                <a:buSzPct val="100000"/>
                <a:buFont typeface="Arial" charset="0"/>
                <a:buNone/>
              </a:pPr>
              <a:t>61</a:t>
            </a:fld>
            <a:endParaRPr lang="en-US" sz="1400" dirty="0">
              <a:solidFill>
                <a:srgbClr val="000000"/>
              </a:solidFill>
            </a:endParaRPr>
          </a:p>
        </p:txBody>
      </p:sp>
      <p:sp>
        <p:nvSpPr>
          <p:cNvPr id="114691" name="Rectangle 5"/>
          <p:cNvSpPr>
            <a:spLocks noGrp="1" noRot="1" noChangeAspect="1" noTextEdit="1"/>
          </p:cNvSpPr>
          <p:nvPr>
            <p:ph type="sldImg"/>
          </p:nvPr>
        </p:nvSpPr>
        <p:spPr>
          <a:ln/>
        </p:spPr>
      </p:sp>
      <p:sp>
        <p:nvSpPr>
          <p:cNvPr id="114692"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A30E5F9-57A6-C243-8AA6-229A93B7E2D9}" type="slidenum">
              <a:rPr lang="en-US" sz="1400">
                <a:solidFill>
                  <a:srgbClr val="000000"/>
                </a:solidFill>
                <a:cs typeface="Arial" charset="0"/>
              </a:rPr>
              <a:pPr hangingPunct="0">
                <a:lnSpc>
                  <a:spcPct val="93000"/>
                </a:lnSpc>
                <a:buClr>
                  <a:srgbClr val="000000"/>
                </a:buClr>
                <a:buSzPct val="100000"/>
                <a:buFont typeface="Arial" charset="0"/>
                <a:buNone/>
              </a:pPr>
              <a:t>62</a:t>
            </a:fld>
            <a:endParaRPr lang="en-US" sz="1400" dirty="0">
              <a:solidFill>
                <a:srgbClr val="000000"/>
              </a:solidFill>
              <a:cs typeface="Arial" charset="0"/>
            </a:endParaRPr>
          </a:p>
        </p:txBody>
      </p:sp>
      <p:sp>
        <p:nvSpPr>
          <p:cNvPr id="124931"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9269E5D4-EA96-F746-97C3-B32137324C0E}" type="slidenum">
              <a:rPr lang="en-US" sz="1800">
                <a:solidFill>
                  <a:srgbClr val="000000"/>
                </a:solidFill>
              </a:rPr>
              <a:pPr eaLnBrk="1" hangingPunct="1">
                <a:lnSpc>
                  <a:spcPct val="112000"/>
                </a:lnSpc>
                <a:buClr>
                  <a:srgbClr val="000000"/>
                </a:buClr>
                <a:buSzPct val="100000"/>
                <a:buFont typeface="Arial" charset="0"/>
                <a:buNone/>
              </a:pPr>
              <a:t>62</a:t>
            </a:fld>
            <a:fld id="{E9012F2D-6413-3C4A-89F9-86A408BE34D0}" type="slidenum">
              <a:rPr lang="en-US" sz="1800">
                <a:solidFill>
                  <a:srgbClr val="000000"/>
                </a:solidFill>
              </a:rPr>
              <a:pPr eaLnBrk="1" hangingPunct="1">
                <a:lnSpc>
                  <a:spcPct val="112000"/>
                </a:lnSpc>
                <a:buClr>
                  <a:srgbClr val="000000"/>
                </a:buClr>
                <a:buSzPct val="100000"/>
                <a:buFont typeface="Arial" charset="0"/>
                <a:buNone/>
              </a:pPr>
              <a:t>62</a:t>
            </a:fld>
            <a:endParaRPr lang="en-US" sz="1800" dirty="0">
              <a:solidFill>
                <a:srgbClr val="000000"/>
              </a:solidFill>
            </a:endParaRPr>
          </a:p>
        </p:txBody>
      </p:sp>
      <p:sp>
        <p:nvSpPr>
          <p:cNvPr id="124932" name="Rectangle 6"/>
          <p:cNvSpPr>
            <a:spLocks noGrp="1" noRot="1" noChangeAspect="1" noTextEdit="1"/>
          </p:cNvSpPr>
          <p:nvPr>
            <p:ph type="sldImg"/>
          </p:nvPr>
        </p:nvSpPr>
        <p:spPr>
          <a:ln/>
        </p:spPr>
      </p:sp>
      <p:sp>
        <p:nvSpPr>
          <p:cNvPr id="124933"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Ask students about ways they can improve food safety in the home and create a list on the board.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C7868E66-48F0-A940-BAC2-F0D663427678}" type="slidenum">
              <a:rPr lang="en-US" sz="1400">
                <a:solidFill>
                  <a:srgbClr val="000000"/>
                </a:solidFill>
                <a:cs typeface="Arial" charset="0"/>
              </a:rPr>
              <a:pPr hangingPunct="0">
                <a:lnSpc>
                  <a:spcPct val="93000"/>
                </a:lnSpc>
                <a:buClr>
                  <a:srgbClr val="000000"/>
                </a:buClr>
                <a:buSzPct val="100000"/>
                <a:buFont typeface="Arial" charset="0"/>
                <a:buNone/>
              </a:pPr>
              <a:t>63</a:t>
            </a:fld>
            <a:endParaRPr lang="en-US" sz="1400" dirty="0">
              <a:solidFill>
                <a:srgbClr val="000000"/>
              </a:solidFill>
              <a:cs typeface="Arial" charset="0"/>
            </a:endParaRPr>
          </a:p>
        </p:txBody>
      </p:sp>
      <p:sp>
        <p:nvSpPr>
          <p:cNvPr id="126979" name="Rectangle 5"/>
          <p:cNvSpPr>
            <a:spLocks noGrp="1" noRot="1" noChangeAspect="1" noTextEdit="1"/>
          </p:cNvSpPr>
          <p:nvPr>
            <p:ph type="sldImg"/>
          </p:nvPr>
        </p:nvSpPr>
        <p:spPr>
          <a:ln/>
        </p:spPr>
      </p:sp>
      <p:sp>
        <p:nvSpPr>
          <p:cNvPr id="126980"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A4B01F30-539A-D540-9554-3A1D233E92B6}" type="slidenum">
              <a:rPr lang="en-US" sz="1400">
                <a:solidFill>
                  <a:srgbClr val="000000"/>
                </a:solidFill>
                <a:cs typeface="Arial" charset="0"/>
              </a:rPr>
              <a:pPr hangingPunct="0">
                <a:lnSpc>
                  <a:spcPct val="93000"/>
                </a:lnSpc>
                <a:buClr>
                  <a:srgbClr val="000000"/>
                </a:buClr>
                <a:buSzPct val="100000"/>
                <a:buFont typeface="Arial" charset="0"/>
                <a:buNone/>
              </a:pPr>
              <a:t>64</a:t>
            </a:fld>
            <a:endParaRPr lang="en-US" sz="1400" dirty="0">
              <a:solidFill>
                <a:srgbClr val="000000"/>
              </a:solidFill>
              <a:cs typeface="Arial" charset="0"/>
            </a:endParaRPr>
          </a:p>
        </p:txBody>
      </p:sp>
      <p:sp>
        <p:nvSpPr>
          <p:cNvPr id="129027" name="Rectangle 5"/>
          <p:cNvSpPr>
            <a:spLocks noGrp="1" noRot="1" noChangeAspect="1" noTextEdit="1"/>
          </p:cNvSpPr>
          <p:nvPr>
            <p:ph type="sldImg"/>
          </p:nvPr>
        </p:nvSpPr>
        <p:spPr>
          <a:ln/>
        </p:spPr>
      </p:sp>
      <p:sp>
        <p:nvSpPr>
          <p:cNvPr id="129028"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2C77A80B-6159-BB48-834D-C863991C57F3}" type="slidenum">
              <a:rPr lang="en-US" sz="1400">
                <a:solidFill>
                  <a:srgbClr val="000000"/>
                </a:solidFill>
                <a:cs typeface="Arial" charset="0"/>
              </a:rPr>
              <a:pPr hangingPunct="0">
                <a:lnSpc>
                  <a:spcPct val="93000"/>
                </a:lnSpc>
                <a:buClr>
                  <a:srgbClr val="000000"/>
                </a:buClr>
                <a:buSzPct val="100000"/>
                <a:buFont typeface="Arial" charset="0"/>
                <a:buNone/>
              </a:pPr>
              <a:t>65</a:t>
            </a:fld>
            <a:endParaRPr lang="en-US" sz="1400" dirty="0">
              <a:solidFill>
                <a:srgbClr val="000000"/>
              </a:solidFill>
              <a:cs typeface="Arial" charset="0"/>
            </a:endParaRPr>
          </a:p>
        </p:txBody>
      </p:sp>
      <p:sp>
        <p:nvSpPr>
          <p:cNvPr id="131075"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46F55414-AF9A-5542-B9F4-6CFA129BB79A}" type="slidenum">
              <a:rPr lang="en-US" sz="1800">
                <a:solidFill>
                  <a:srgbClr val="000000"/>
                </a:solidFill>
              </a:rPr>
              <a:pPr eaLnBrk="1" hangingPunct="1">
                <a:lnSpc>
                  <a:spcPct val="112000"/>
                </a:lnSpc>
                <a:buClr>
                  <a:srgbClr val="000000"/>
                </a:buClr>
                <a:buSzPct val="100000"/>
                <a:buFont typeface="Arial" charset="0"/>
                <a:buNone/>
              </a:pPr>
              <a:t>65</a:t>
            </a:fld>
            <a:fld id="{345E8175-9975-5B46-83FB-625ECC0F1BA1}" type="slidenum">
              <a:rPr lang="en-US" sz="1800">
                <a:solidFill>
                  <a:srgbClr val="000000"/>
                </a:solidFill>
              </a:rPr>
              <a:pPr eaLnBrk="1" hangingPunct="1">
                <a:lnSpc>
                  <a:spcPct val="112000"/>
                </a:lnSpc>
                <a:buClr>
                  <a:srgbClr val="000000"/>
                </a:buClr>
                <a:buSzPct val="100000"/>
                <a:buFont typeface="Arial" charset="0"/>
                <a:buNone/>
              </a:pPr>
              <a:t>65</a:t>
            </a:fld>
            <a:endParaRPr lang="en-US" sz="1800" dirty="0">
              <a:solidFill>
                <a:srgbClr val="000000"/>
              </a:solidFill>
            </a:endParaRPr>
          </a:p>
        </p:txBody>
      </p:sp>
      <p:sp>
        <p:nvSpPr>
          <p:cNvPr id="131076" name="Rectangle 6"/>
          <p:cNvSpPr>
            <a:spLocks noGrp="1" noRot="1" noChangeAspect="1" noTextEdit="1"/>
          </p:cNvSpPr>
          <p:nvPr>
            <p:ph type="sldImg"/>
          </p:nvPr>
        </p:nvSpPr>
        <p:spPr>
          <a:ln/>
        </p:spPr>
      </p:sp>
      <p:sp>
        <p:nvSpPr>
          <p:cNvPr id="131077"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3B2B4E47-B59C-E143-BF8F-0A8F84174EC1}" type="slidenum">
              <a:rPr lang="en-US" sz="1400">
                <a:solidFill>
                  <a:srgbClr val="000000"/>
                </a:solidFill>
                <a:cs typeface="Arial" charset="0"/>
              </a:rPr>
              <a:pPr hangingPunct="0">
                <a:lnSpc>
                  <a:spcPct val="93000"/>
                </a:lnSpc>
                <a:buClr>
                  <a:srgbClr val="000000"/>
                </a:buClr>
                <a:buSzPct val="100000"/>
                <a:buFont typeface="Arial" charset="0"/>
                <a:buNone/>
              </a:pPr>
              <a:t>66</a:t>
            </a:fld>
            <a:endParaRPr lang="en-US" sz="1400" dirty="0">
              <a:solidFill>
                <a:srgbClr val="000000"/>
              </a:solidFill>
              <a:cs typeface="Arial" charset="0"/>
            </a:endParaRPr>
          </a:p>
        </p:txBody>
      </p:sp>
      <p:sp>
        <p:nvSpPr>
          <p:cNvPr id="133123" name="Text Box 3"/>
          <p:cNvSpPr txBox="1">
            <a:spLocks noChangeArrowheads="1"/>
          </p:cNvSpPr>
          <p:nvPr/>
        </p:nvSpPr>
        <p:spPr bwMode="auto">
          <a:xfrm>
            <a:off x="0" y="0"/>
            <a:ext cx="1571"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4996" rIns="89990" bIns="44996" anchor="b"/>
          <a:lstStyle/>
          <a:p>
            <a:pPr eaLnBrk="1" hangingPunct="1">
              <a:lnSpc>
                <a:spcPct val="112000"/>
              </a:lnSpc>
              <a:buClr>
                <a:srgbClr val="000000"/>
              </a:buClr>
              <a:buSzPct val="100000"/>
              <a:buFont typeface="Arial" charset="0"/>
              <a:buNone/>
            </a:pPr>
            <a:fld id="{E9164311-473B-374B-8DD7-62DEE1FBD619}" type="slidenum">
              <a:rPr lang="en-US" sz="1800">
                <a:solidFill>
                  <a:srgbClr val="000000"/>
                </a:solidFill>
              </a:rPr>
              <a:pPr eaLnBrk="1" hangingPunct="1">
                <a:lnSpc>
                  <a:spcPct val="112000"/>
                </a:lnSpc>
                <a:buClr>
                  <a:srgbClr val="000000"/>
                </a:buClr>
                <a:buSzPct val="100000"/>
                <a:buFont typeface="Arial" charset="0"/>
                <a:buNone/>
              </a:pPr>
              <a:t>66</a:t>
            </a:fld>
            <a:fld id="{CC660947-C779-9A4D-BD5F-AD7015103500}" type="slidenum">
              <a:rPr lang="en-US" sz="1800">
                <a:solidFill>
                  <a:srgbClr val="000000"/>
                </a:solidFill>
              </a:rPr>
              <a:pPr eaLnBrk="1" hangingPunct="1">
                <a:lnSpc>
                  <a:spcPct val="112000"/>
                </a:lnSpc>
                <a:buClr>
                  <a:srgbClr val="000000"/>
                </a:buClr>
                <a:buSzPct val="100000"/>
                <a:buFont typeface="Arial" charset="0"/>
                <a:buNone/>
              </a:pPr>
              <a:t>66</a:t>
            </a:fld>
            <a:endParaRPr lang="en-US" sz="1800" dirty="0">
              <a:solidFill>
                <a:srgbClr val="000000"/>
              </a:solidFill>
            </a:endParaRPr>
          </a:p>
        </p:txBody>
      </p:sp>
      <p:sp>
        <p:nvSpPr>
          <p:cNvPr id="133124" name="Rectangle 6"/>
          <p:cNvSpPr>
            <a:spLocks noGrp="1" noRot="1" noChangeAspect="1" noTextEdit="1"/>
          </p:cNvSpPr>
          <p:nvPr>
            <p:ph type="sldImg"/>
          </p:nvPr>
        </p:nvSpPr>
        <p:spPr>
          <a:ln/>
        </p:spPr>
      </p:sp>
      <p:sp>
        <p:nvSpPr>
          <p:cNvPr id="133125"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About 33 percent of people think they have a food allergy, but only 4 to 8 percent of children and 2 percent of adults actually do.</a:t>
            </a:r>
          </a:p>
          <a:p>
            <a:endParaRPr lang="en-US" dirty="0">
              <a:ea typeface="ＭＳ Ｐゴシック" charset="0"/>
              <a:cs typeface="ＭＳ Ｐゴシック" charset="0"/>
            </a:endParaRPr>
          </a:p>
          <a:p>
            <a:r>
              <a:rPr lang="en-US" b="1" dirty="0">
                <a:ea typeface="ＭＳ Ｐゴシック" charset="0"/>
                <a:cs typeface="ＭＳ Ｐゴシック" charset="0"/>
              </a:rPr>
              <a:t>Ask students to identify </a:t>
            </a:r>
            <a:r>
              <a:rPr lang="en-US" dirty="0">
                <a:ea typeface="ＭＳ Ｐゴシック" charset="0"/>
                <a:cs typeface="ＭＳ Ｐゴシック" charset="0"/>
              </a:rPr>
              <a:t>the foods that cause the most food allergies. (Answers include peanuts, milk, eggs, other nuts, fish and shellfish, soy products, and wheat).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5257BB9B-D957-2948-B1FA-26B364A7C59D}" type="slidenum">
              <a:rPr lang="en-US" sz="1400">
                <a:solidFill>
                  <a:srgbClr val="000000"/>
                </a:solidFill>
                <a:cs typeface="Arial" charset="0"/>
              </a:rPr>
              <a:pPr hangingPunct="0">
                <a:lnSpc>
                  <a:spcPct val="93000"/>
                </a:lnSpc>
                <a:buClr>
                  <a:srgbClr val="000000"/>
                </a:buClr>
                <a:buSzPct val="100000"/>
                <a:buFont typeface="Arial" charset="0"/>
                <a:buNone/>
              </a:pPr>
              <a:t>67</a:t>
            </a:fld>
            <a:endParaRPr lang="en-US" sz="1400" dirty="0">
              <a:solidFill>
                <a:srgbClr val="000000"/>
              </a:solidFill>
              <a:cs typeface="Arial" charset="0"/>
            </a:endParaRPr>
          </a:p>
        </p:txBody>
      </p:sp>
      <p:sp>
        <p:nvSpPr>
          <p:cNvPr id="135170" name="Rectangle 4"/>
          <p:cNvSpPr>
            <a:spLocks noGrp="1" noRot="1" noChangeAspect="1" noTextEdit="1"/>
          </p:cNvSpPr>
          <p:nvPr>
            <p:ph type="sldImg"/>
          </p:nvPr>
        </p:nvSpPr>
        <p:spPr>
          <a:ln/>
        </p:spPr>
      </p:sp>
      <p:sp>
        <p:nvSpPr>
          <p:cNvPr id="13517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Antimicrobial agents: Examples include salt, sugar, and nitrates; these make foods less hospitable to microbes.</a:t>
            </a:r>
          </a:p>
          <a:p>
            <a:r>
              <a:rPr lang="en-US" dirty="0">
                <a:ea typeface="ＭＳ Ｐゴシック" charset="0"/>
                <a:cs typeface="ＭＳ Ｐゴシック" charset="0"/>
              </a:rPr>
              <a:t>Antioxidants: Preservatives of color and flavor and vitamins C and E are examples.</a:t>
            </a:r>
          </a:p>
          <a:p>
            <a:r>
              <a:rPr lang="en-US" dirty="0">
                <a:ea typeface="ＭＳ Ｐゴシック" charset="0"/>
                <a:cs typeface="ＭＳ Ｐゴシック" charset="0"/>
              </a:rPr>
              <a:t>Artificial colors: Nutrient additives, flavor enhancers, and fortifying agents such as folic acid and flavorings such as MSG.</a:t>
            </a:r>
          </a:p>
          <a:p>
            <a:r>
              <a:rPr lang="en-US" dirty="0">
                <a:ea typeface="ＭＳ Ｐゴシック" charset="0"/>
                <a:cs typeface="ＭＳ Ｐゴシック" charset="0"/>
              </a:rPr>
              <a:t>Sulfites: These preserve vegetable color.</a:t>
            </a:r>
          </a:p>
          <a:p>
            <a:endParaRPr lang="en-US" dirty="0">
              <a:ea typeface="ＭＳ Ｐゴシック" charset="0"/>
              <a:cs typeface="ＭＳ Ｐゴシック" charset="0"/>
            </a:endParaRPr>
          </a:p>
          <a:p>
            <a:r>
              <a:rPr lang="en-US" dirty="0">
                <a:ea typeface="ＭＳ Ｐゴシック" charset="0"/>
                <a:cs typeface="ＭＳ Ｐゴシック" charset="0"/>
              </a:rPr>
              <a:t>The use of GM organisms and foods has sparked much controversy among diverse groups.</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DFA267A2-4A5B-D34F-944F-0334AD91302E}" type="slidenum">
              <a:rPr lang="en-US" sz="1400">
                <a:solidFill>
                  <a:srgbClr val="000000"/>
                </a:solidFill>
                <a:cs typeface="Arial" charset="0"/>
              </a:rPr>
              <a:pPr hangingPunct="0">
                <a:lnSpc>
                  <a:spcPct val="93000"/>
                </a:lnSpc>
                <a:buClr>
                  <a:srgbClr val="000000"/>
                </a:buClr>
                <a:buSzPct val="100000"/>
                <a:buFont typeface="Arial" charset="0"/>
                <a:buNone/>
              </a:pPr>
              <a:t>68</a:t>
            </a:fld>
            <a:endParaRPr lang="en-US" sz="1400" dirty="0">
              <a:solidFill>
                <a:srgbClr val="000000"/>
              </a:solidFill>
              <a:cs typeface="Arial" charset="0"/>
            </a:endParaRPr>
          </a:p>
        </p:txBody>
      </p:sp>
      <p:sp>
        <p:nvSpPr>
          <p:cNvPr id="137218" name="Rectangle 4"/>
          <p:cNvSpPr>
            <a:spLocks noGrp="1" noRot="1" noChangeAspect="1" noTextEdit="1"/>
          </p:cNvSpPr>
          <p:nvPr>
            <p:ph type="sldImg"/>
          </p:nvPr>
        </p:nvSpPr>
        <p:spPr>
          <a:ln/>
        </p:spPr>
      </p:sp>
      <p:sp>
        <p:nvSpPr>
          <p:cNvPr id="13721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Have students work in groups to discuss answers to these questions.</a:t>
            </a:r>
          </a:p>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Rot="1" noChangeAspect="1" noTextEdit="1"/>
          </p:cNvSpPr>
          <p:nvPr>
            <p:ph type="sldImg"/>
          </p:nvPr>
        </p:nvSpPr>
        <p:spPr>
          <a:ln/>
        </p:spPr>
      </p:sp>
      <p:sp>
        <p:nvSpPr>
          <p:cNvPr id="3072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80F1B140-99D2-904B-9545-B0DDD97FC43E}" type="slidenum">
              <a:rPr lang="en-US" sz="1400">
                <a:solidFill>
                  <a:srgbClr val="000000"/>
                </a:solidFill>
                <a:cs typeface="Arial" charset="0"/>
              </a:rPr>
              <a:pPr hangingPunct="0">
                <a:lnSpc>
                  <a:spcPct val="93000"/>
                </a:lnSpc>
                <a:buClr>
                  <a:srgbClr val="000000"/>
                </a:buClr>
                <a:buSzPct val="100000"/>
                <a:buFont typeface="Arial" charset="0"/>
                <a:buNone/>
              </a:pPr>
              <a:t>8</a:t>
            </a:fld>
            <a:endParaRPr lang="en-US" sz="1400" dirty="0">
              <a:solidFill>
                <a:srgbClr val="000000"/>
              </a:solidFill>
              <a:cs typeface="Arial" charset="0"/>
            </a:endParaRPr>
          </a:p>
        </p:txBody>
      </p:sp>
      <p:sp>
        <p:nvSpPr>
          <p:cNvPr id="32771" name="Rectangle 5"/>
          <p:cNvSpPr>
            <a:spLocks noGrp="1" noRot="1" noChangeAspect="1" noTextEdit="1"/>
          </p:cNvSpPr>
          <p:nvPr>
            <p:ph type="sldImg"/>
          </p:nvPr>
        </p:nvSpPr>
        <p:spPr>
          <a:ln/>
        </p:spPr>
      </p:sp>
      <p:sp>
        <p:nvSpPr>
          <p:cNvPr id="32772" name="Rectangle 6"/>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Grp="1" noChangeArrowheads="1"/>
          </p:cNvSpPr>
          <p:nvPr>
            <p:ph type="sldNum" sz="quarter" idx="5"/>
          </p:nvPr>
        </p:nvSpPr>
        <p:spPr bwMode="auto">
          <a:xfrm>
            <a:off x="4399295" y="9555921"/>
            <a:ext cx="3370908" cy="50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722728" algn="l"/>
                <a:tab pos="1447028" algn="l"/>
                <a:tab pos="2171328" algn="l"/>
                <a:tab pos="2894056" algn="l"/>
              </a:tabLst>
              <a:defRPr sz="2400">
                <a:solidFill>
                  <a:schemeClr val="tx1"/>
                </a:solidFill>
                <a:latin typeface="Arial" charset="0"/>
                <a:ea typeface="ＭＳ Ｐゴシック" charset="0"/>
                <a:cs typeface="ＭＳ Ｐゴシック" charset="0"/>
              </a:defRPr>
            </a:lvl1pPr>
            <a:lvl2pPr>
              <a:tabLst>
                <a:tab pos="722728" algn="l"/>
                <a:tab pos="1447028" algn="l"/>
                <a:tab pos="2171328" algn="l"/>
                <a:tab pos="2894056" algn="l"/>
              </a:tabLst>
              <a:defRPr sz="2400">
                <a:solidFill>
                  <a:schemeClr val="tx1"/>
                </a:solidFill>
                <a:latin typeface="Arial" charset="0"/>
                <a:ea typeface="ＭＳ Ｐゴシック" charset="0"/>
              </a:defRPr>
            </a:lvl2pPr>
            <a:lvl3pPr>
              <a:tabLst>
                <a:tab pos="722728" algn="l"/>
                <a:tab pos="1447028" algn="l"/>
                <a:tab pos="2171328" algn="l"/>
                <a:tab pos="2894056" algn="l"/>
              </a:tabLst>
              <a:defRPr sz="2400">
                <a:solidFill>
                  <a:schemeClr val="tx1"/>
                </a:solidFill>
                <a:latin typeface="Arial" charset="0"/>
                <a:ea typeface="ＭＳ Ｐゴシック" charset="0"/>
              </a:defRPr>
            </a:lvl3pPr>
            <a:lvl4pPr>
              <a:tabLst>
                <a:tab pos="722728" algn="l"/>
                <a:tab pos="1447028" algn="l"/>
                <a:tab pos="2171328" algn="l"/>
                <a:tab pos="2894056" algn="l"/>
              </a:tabLst>
              <a:defRPr sz="2400">
                <a:solidFill>
                  <a:schemeClr val="tx1"/>
                </a:solidFill>
                <a:latin typeface="Arial" charset="0"/>
                <a:ea typeface="ＭＳ Ｐゴシック" charset="0"/>
              </a:defRPr>
            </a:lvl4pPr>
            <a:lvl5pPr>
              <a:tabLst>
                <a:tab pos="722728" algn="l"/>
                <a:tab pos="1447028" algn="l"/>
                <a:tab pos="2171328" algn="l"/>
                <a:tab pos="2894056" algn="l"/>
              </a:tabLst>
              <a:defRPr sz="2400">
                <a:solidFill>
                  <a:schemeClr val="tx1"/>
                </a:solidFill>
                <a:latin typeface="Arial" charset="0"/>
                <a:ea typeface="ＭＳ Ｐゴシック" charset="0"/>
              </a:defRPr>
            </a:lvl5pPr>
            <a:lvl6pPr marL="248870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6pPr>
            <a:lvl7pPr marL="2941190"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7pPr>
            <a:lvl8pPr marL="3393681"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8pPr>
            <a:lvl9pPr marL="3846172" indent="-226245" eaLnBrk="0" fontAlgn="base" hangingPunct="0">
              <a:spcBef>
                <a:spcPct val="0"/>
              </a:spcBef>
              <a:spcAft>
                <a:spcPct val="0"/>
              </a:spcAft>
              <a:tabLst>
                <a:tab pos="722728" algn="l"/>
                <a:tab pos="1447028" algn="l"/>
                <a:tab pos="2171328" algn="l"/>
                <a:tab pos="2894056" algn="l"/>
              </a:tabLst>
              <a:defRPr sz="2400">
                <a:solidFill>
                  <a:schemeClr val="tx1"/>
                </a:solidFill>
                <a:latin typeface="Arial" charset="0"/>
                <a:ea typeface="ＭＳ Ｐゴシック" charset="0"/>
              </a:defRPr>
            </a:lvl9pPr>
          </a:lstStyle>
          <a:p>
            <a:pPr hangingPunct="0">
              <a:lnSpc>
                <a:spcPct val="93000"/>
              </a:lnSpc>
              <a:buClr>
                <a:srgbClr val="000000"/>
              </a:buClr>
              <a:buSzPct val="100000"/>
              <a:buFont typeface="Arial" charset="0"/>
              <a:buNone/>
            </a:pPr>
            <a:fld id="{4A60CFC3-3459-2C46-BB48-54659A473D4D}" type="slidenum">
              <a:rPr lang="en-US" sz="1400">
                <a:solidFill>
                  <a:srgbClr val="000000"/>
                </a:solidFill>
                <a:cs typeface="Arial" charset="0"/>
              </a:rPr>
              <a:pPr hangingPunct="0">
                <a:lnSpc>
                  <a:spcPct val="93000"/>
                </a:lnSpc>
                <a:buClr>
                  <a:srgbClr val="000000"/>
                </a:buClr>
                <a:buSzPct val="100000"/>
                <a:buFont typeface="Arial" charset="0"/>
                <a:buNone/>
              </a:pPr>
              <a:t>9</a:t>
            </a:fld>
            <a:endParaRPr lang="en-US" sz="1400" dirty="0">
              <a:solidFill>
                <a:srgbClr val="000000"/>
              </a:solidFill>
              <a:cs typeface="Arial" charset="0"/>
            </a:endParaRPr>
          </a:p>
        </p:txBody>
      </p:sp>
      <p:sp>
        <p:nvSpPr>
          <p:cNvPr id="34818" name="Rectangle 4"/>
          <p:cNvSpPr>
            <a:spLocks noGrp="1" noRot="1" noChangeAspect="1" noTextEdit="1"/>
          </p:cNvSpPr>
          <p:nvPr>
            <p:ph type="sldImg"/>
          </p:nvPr>
        </p:nvSpPr>
        <p:spPr>
          <a:ln/>
        </p:spPr>
      </p:sp>
      <p:sp>
        <p:nvSpPr>
          <p:cNvPr id="3481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About 20 percent of our water needs are met through the food we eat. Fruits and vegetables are 80 to 95 percent water, meats are more than 50 percent water, and even dry bread contains about 35 percent water.</a:t>
            </a:r>
          </a:p>
          <a:p>
            <a:endParaRPr lang="en-US" dirty="0">
              <a:ea typeface="ＭＳ Ｐゴシック" charset="0"/>
              <a:cs typeface="ＭＳ Ｐゴシック" charset="0"/>
            </a:endParaRPr>
          </a:p>
          <a:p>
            <a:r>
              <a:rPr lang="en-US" dirty="0">
                <a:ea typeface="ＭＳ Ｐゴシック" charset="0"/>
                <a:cs typeface="ＭＳ Ｐゴシック" charset="0"/>
              </a:rPr>
              <a:t>Some situations, as during hot weather, exercise, or when you are ill, require us to consume more water.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7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smtClean="0"/>
              <a:t>© 2016 Pearson Education, Inc.</a:t>
            </a:r>
            <a:endParaRPr lang="en-GB" dirty="0"/>
          </a:p>
        </p:txBody>
      </p:sp>
    </p:spTree>
    <p:extLst>
      <p:ext uri="{BB962C8B-B14F-4D97-AF65-F5344CB8AC3E}">
        <p14:creationId xmlns:p14="http://schemas.microsoft.com/office/powerpoint/2010/main" val="1381907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 id="2147483655" r:id="rId5"/>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hyperlink" Target="http://media.pearsoncmg.com/bc/bc_0media_hk/nutritools/html5/BuildAPizza/index.html"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media.pearsoncmg.com/bc/bc_0media_hk/nutritools/html5/BuildASalad/index.html"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7.jpeg"/><Relationship Id="rId5" Type="http://schemas.openxmlformats.org/officeDocument/2006/relationships/hyperlink" Target="ditching_sugar.mp4" TargetMode="External"/><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media.pearsoncmg.com/bc/bc_0media_hk/nutritools/html5/BuildASandwich/index.html"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7.jpeg"/><Relationship Id="rId5" Type="http://schemas.openxmlformats.org/officeDocument/2006/relationships/hyperlink" Target="grain_labels_do_not_reflect_whole_truth.mp4" TargetMode="External"/><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hyperlink" Target="http://media.pearsoncmg.com/bc/bc_0media_hk/nutritools/html5/BuildAMeal/index.html"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5.jpg"/></Relationships>
</file>

<file path=ppt/slides/_rels/slide56.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7.jpeg"/><Relationship Id="rId5" Type="http://schemas.openxmlformats.org/officeDocument/2006/relationships/hyperlink" Target="menu_calorie_counts.mp4" TargetMode="External"/><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7.jpg"/></Relationships>
</file>

<file path=ppt/slides/_rels/slide61.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7.jpeg"/><Relationship Id="rId5" Type="http://schemas.openxmlformats.org/officeDocument/2006/relationships/hyperlink" Target="organic_produce.mp4" TargetMode="External"/><Relationship Id="rId6"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2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3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90391"/>
            <a:ext cx="3822966" cy="1569660"/>
          </a:xfrm>
        </p:spPr>
        <p:txBody>
          <a:bodyPr/>
          <a:lstStyle/>
          <a:p>
            <a:r>
              <a:rPr lang="en-US" dirty="0" smtClean="0"/>
              <a:t>Chapter </a:t>
            </a:r>
            <a:r>
              <a:rPr lang="en-US" dirty="0"/>
              <a:t>7</a:t>
            </a:r>
            <a:r>
              <a:rPr lang="en-US" dirty="0" smtClean="0"/>
              <a:t>: </a:t>
            </a:r>
            <a:br>
              <a:rPr lang="en-US" dirty="0" smtClean="0"/>
            </a:br>
            <a:r>
              <a:rPr lang="en-US" dirty="0"/>
              <a:t>Nutrition: Eating for </a:t>
            </a:r>
            <a:r>
              <a:rPr lang="en-US" dirty="0" smtClean="0"/>
              <a:t>a Healthier </a:t>
            </a:r>
            <a:r>
              <a:rPr lang="en-US" dirty="0"/>
              <a:t>You</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0" name="Picture 9" descr="table_07_01.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2260600" y="101600"/>
            <a:ext cx="4620768" cy="643776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r>
              <a:rPr lang="en-US" dirty="0" smtClean="0"/>
              <a:t>Proteins</a:t>
            </a:r>
            <a:endParaRPr lang="en-US" dirty="0"/>
          </a:p>
        </p:txBody>
      </p:sp>
      <p:sp>
        <p:nvSpPr>
          <p:cNvPr id="37891" name="Rectangle 4"/>
          <p:cNvSpPr>
            <a:spLocks noGrp="1" noChangeArrowheads="1"/>
          </p:cNvSpPr>
          <p:nvPr>
            <p:ph idx="1"/>
          </p:nvPr>
        </p:nvSpPr>
        <p:spPr/>
        <p:txBody>
          <a:bodyPr/>
          <a:lstStyle/>
          <a:p>
            <a:r>
              <a:rPr lang="en-US" dirty="0" smtClean="0"/>
              <a:t>Next to water, proteins are the most abundant substances in the body.</a:t>
            </a:r>
          </a:p>
          <a:p>
            <a:r>
              <a:rPr lang="en-US" dirty="0" smtClean="0"/>
              <a:t>Proteins are major components of nearly every cell and are called body builders because of their role in developing and repairing bone, muscle, skin, and red blood cells.</a:t>
            </a:r>
          </a:p>
          <a:p>
            <a:r>
              <a:rPr lang="en-US" dirty="0" smtClean="0"/>
              <a:t>They are also the key elements of antibodies.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lstStyle/>
          <a:p>
            <a:r>
              <a:rPr lang="en-US" dirty="0" smtClean="0"/>
              <a:t>Proteins</a:t>
            </a:r>
            <a:endParaRPr lang="en-US" dirty="0"/>
          </a:p>
        </p:txBody>
      </p:sp>
      <p:sp>
        <p:nvSpPr>
          <p:cNvPr id="39939" name="Rectangle 4"/>
          <p:cNvSpPr>
            <a:spLocks noGrp="1" noChangeArrowheads="1"/>
          </p:cNvSpPr>
          <p:nvPr>
            <p:ph idx="1"/>
          </p:nvPr>
        </p:nvSpPr>
        <p:spPr/>
        <p:txBody>
          <a:bodyPr/>
          <a:lstStyle/>
          <a:p>
            <a:r>
              <a:rPr lang="en-US" dirty="0" smtClean="0"/>
              <a:t>Whenever you consume proteins, your body breaks them down into smaller molecules known as </a:t>
            </a:r>
            <a:r>
              <a:rPr lang="en-US" i="1" dirty="0" smtClean="0"/>
              <a:t>amino acids</a:t>
            </a:r>
            <a:r>
              <a:rPr lang="en-US" dirty="0" smtClean="0"/>
              <a:t>, the building blocks of protein. </a:t>
            </a:r>
          </a:p>
          <a:p>
            <a:r>
              <a:rPr lang="en-US" dirty="0" smtClean="0"/>
              <a:t>Nine of the 20 different amino acids are termed </a:t>
            </a:r>
            <a:r>
              <a:rPr lang="en-US" i="1" dirty="0" smtClean="0"/>
              <a:t>essential amino </a:t>
            </a:r>
            <a:r>
              <a:rPr lang="en-US" dirty="0" smtClean="0"/>
              <a:t>acids, meaning that the body must obtain them from the diet; the other 11 can be produced by the body.</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5"/>
          <p:cNvSpPr>
            <a:spLocks noGrp="1" noChangeArrowheads="1"/>
          </p:cNvSpPr>
          <p:nvPr>
            <p:ph type="title"/>
          </p:nvPr>
        </p:nvSpPr>
        <p:spPr/>
        <p:txBody>
          <a:bodyPr/>
          <a:lstStyle/>
          <a:p>
            <a:r>
              <a:rPr lang="en-US" dirty="0" smtClean="0"/>
              <a:t>Proteins</a:t>
            </a:r>
            <a:endParaRPr lang="en-US" dirty="0"/>
          </a:p>
        </p:txBody>
      </p:sp>
      <p:sp>
        <p:nvSpPr>
          <p:cNvPr id="41987" name="Rectangle 16"/>
          <p:cNvSpPr>
            <a:spLocks noGrp="1" noChangeArrowheads="1"/>
          </p:cNvSpPr>
          <p:nvPr>
            <p:ph idx="1"/>
          </p:nvPr>
        </p:nvSpPr>
        <p:spPr/>
        <p:txBody>
          <a:bodyPr/>
          <a:lstStyle/>
          <a:p>
            <a:r>
              <a:rPr lang="en-US" dirty="0" smtClean="0"/>
              <a:t>Dietary protein that supplies all the essential amino acids is called </a:t>
            </a:r>
            <a:r>
              <a:rPr lang="en-US" i="1" dirty="0" smtClean="0"/>
              <a:t>complete</a:t>
            </a:r>
            <a:r>
              <a:rPr lang="en-US" dirty="0" smtClean="0"/>
              <a:t> (high-quality) </a:t>
            </a:r>
            <a:r>
              <a:rPr lang="en-US" i="1" dirty="0" smtClean="0"/>
              <a:t>protein</a:t>
            </a:r>
            <a:r>
              <a:rPr lang="en-US" dirty="0" smtClean="0"/>
              <a:t>. </a:t>
            </a:r>
          </a:p>
          <a:p>
            <a:r>
              <a:rPr lang="en-US" dirty="0" smtClean="0"/>
              <a:t>Proteins from plant sources are often incomplete in that they may lack one or two of the essential amino acids. However, it is easy for those who do not eat meat to combine plant foods effectively and eat complementary sources of plant protein.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r>
              <a:rPr lang="en-US" dirty="0" smtClean="0"/>
              <a:t>Complementary Proteins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9" name="Picture 8" descr="figure_07_02_labeled.jpg"/>
          <p:cNvPicPr>
            <a:picLocks noChangeAspect="1"/>
          </p:cNvPicPr>
          <p:nvPr/>
        </p:nvPicPr>
        <p:blipFill rotWithShape="1">
          <a:blip r:embed="rId3">
            <a:extLst>
              <a:ext uri="{28A0092B-C50C-407E-A947-70E740481C1C}">
                <a14:useLocalDpi xmlns:a14="http://schemas.microsoft.com/office/drawing/2010/main" val="0"/>
              </a:ext>
            </a:extLst>
          </a:blip>
          <a:srcRect b="6274"/>
          <a:stretch/>
        </p:blipFill>
        <p:spPr>
          <a:xfrm>
            <a:off x="266700" y="1943100"/>
            <a:ext cx="8601456" cy="277677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r>
              <a:rPr lang="en-US" dirty="0"/>
              <a:t>Build a Pizza</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MediaLink_PlayButton_short-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19" y="3048000"/>
            <a:ext cx="1096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9163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r>
              <a:rPr lang="en-US" dirty="0"/>
              <a:t>Build a Salad</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9" name="Picture 8" descr="MediaLink_PlayButton_short-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19" y="3048000"/>
            <a:ext cx="1096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6087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r>
              <a:rPr lang="en-US" dirty="0" smtClean="0"/>
              <a:t>Carbohydrates</a:t>
            </a:r>
            <a:endParaRPr lang="en-US" dirty="0"/>
          </a:p>
        </p:txBody>
      </p:sp>
      <p:sp>
        <p:nvSpPr>
          <p:cNvPr id="46083" name="Rectangle 4"/>
          <p:cNvSpPr>
            <a:spLocks noGrp="1" noChangeArrowheads="1"/>
          </p:cNvSpPr>
          <p:nvPr>
            <p:ph idx="1"/>
          </p:nvPr>
        </p:nvSpPr>
        <p:spPr/>
        <p:txBody>
          <a:bodyPr/>
          <a:lstStyle/>
          <a:p>
            <a:r>
              <a:rPr lang="en-US" dirty="0" smtClean="0"/>
              <a:t>Carbohydrates supply us with the energy needed to sustain normal daily activity.</a:t>
            </a:r>
          </a:p>
          <a:p>
            <a:r>
              <a:rPr lang="en-US" dirty="0" smtClean="0"/>
              <a:t>The body metabolizes carbohydrates more quickly and efficiently than it does proteins.</a:t>
            </a:r>
          </a:p>
          <a:p>
            <a:r>
              <a:rPr lang="en-US" dirty="0" smtClean="0"/>
              <a:t>The two major types are simple carbohydrates and complex carbohydrates.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p:txBody>
          <a:bodyPr/>
          <a:lstStyle/>
          <a:p>
            <a:r>
              <a:rPr lang="en-US" dirty="0" smtClean="0"/>
              <a:t>Simple Carbohydrates</a:t>
            </a:r>
            <a:endParaRPr lang="en-US" dirty="0"/>
          </a:p>
        </p:txBody>
      </p:sp>
      <p:sp>
        <p:nvSpPr>
          <p:cNvPr id="48131" name="Rectangle 4"/>
          <p:cNvSpPr>
            <a:spLocks noGrp="1" noChangeArrowheads="1"/>
          </p:cNvSpPr>
          <p:nvPr>
            <p:ph idx="1"/>
          </p:nvPr>
        </p:nvSpPr>
        <p:spPr/>
        <p:txBody>
          <a:bodyPr/>
          <a:lstStyle/>
          <a:p>
            <a:r>
              <a:rPr lang="en-US" dirty="0" smtClean="0"/>
              <a:t>Most Americans consume large amounts of simple carbohydrates in their diets.</a:t>
            </a:r>
          </a:p>
          <a:p>
            <a:r>
              <a:rPr lang="en-US" dirty="0" smtClean="0"/>
              <a:t>Simple carbohydrates provide short-term energy; they are also known as simple sugars. </a:t>
            </a:r>
          </a:p>
          <a:p>
            <a:r>
              <a:rPr lang="en-US" dirty="0" smtClean="0"/>
              <a:t>Examples of simple sugars are the monosaccharides glucose and fructose.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r>
              <a:rPr lang="en-US" dirty="0" smtClean="0"/>
              <a:t>Simple Carbohydrates</a:t>
            </a:r>
            <a:endParaRPr lang="en-US" dirty="0"/>
          </a:p>
        </p:txBody>
      </p:sp>
      <p:sp>
        <p:nvSpPr>
          <p:cNvPr id="50179" name="Rectangle 4"/>
          <p:cNvSpPr>
            <a:spLocks noGrp="1" noChangeArrowheads="1"/>
          </p:cNvSpPr>
          <p:nvPr>
            <p:ph idx="1"/>
          </p:nvPr>
        </p:nvSpPr>
        <p:spPr/>
        <p:txBody>
          <a:bodyPr/>
          <a:lstStyle/>
          <a:p>
            <a:r>
              <a:rPr lang="en-US" i="1" dirty="0" smtClean="0"/>
              <a:t>Disaccharides</a:t>
            </a:r>
            <a:r>
              <a:rPr lang="en-US" dirty="0" smtClean="0"/>
              <a:t> are combinations of two monosaccharides; lactose and maltose are disaccharides.</a:t>
            </a:r>
          </a:p>
          <a:p>
            <a:r>
              <a:rPr lang="en-US" dirty="0" smtClean="0"/>
              <a:t>Americans consume too many refined carbohydrates; these contain only sugars and starch, which have few health benefits.</a:t>
            </a:r>
          </a:p>
          <a:p>
            <a:r>
              <a:rPr lang="en-US" dirty="0" smtClean="0"/>
              <a:t>Sugar is found in foods such as ketchup, barbeque sauce, and flavored coffee creamers.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17411" name="Rectangle 17"/>
          <p:cNvSpPr>
            <a:spLocks noGrp="1" noChangeArrowheads="1"/>
          </p:cNvSpPr>
          <p:nvPr>
            <p:ph idx="1"/>
          </p:nvPr>
        </p:nvSpPr>
        <p:spPr/>
        <p:txBody>
          <a:bodyPr/>
          <a:lstStyle/>
          <a:p>
            <a:r>
              <a:rPr lang="en-US" dirty="0" smtClean="0"/>
              <a:t>List the six classes of nutrients, and explain the primary functions of each and their roles in maintaining long-term health.</a:t>
            </a:r>
          </a:p>
          <a:p>
            <a:r>
              <a:rPr lang="en-US" dirty="0" smtClean="0"/>
              <a:t>Discuss how to eat healthfully, including the MyPlate plan, the role of dietary supplements, how to read food labels, and the unique challenges that college students face.</a:t>
            </a:r>
          </a:p>
          <a:p>
            <a:r>
              <a:rPr lang="en-US" dirty="0"/>
              <a:t>Explain food safety concerns facing Americans and people in other regions of the world</a:t>
            </a:r>
            <a:r>
              <a:rPr lang="en-US" dirty="0" smtClean="0"/>
              <a: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p:cNvSpPr>
            <a:spLocks noGrp="1" noChangeArrowheads="1"/>
          </p:cNvSpPr>
          <p:nvPr>
            <p:ph type="title"/>
          </p:nvPr>
        </p:nvSpPr>
        <p:spPr/>
        <p:txBody>
          <a:bodyPr/>
          <a:lstStyle/>
          <a:p>
            <a:r>
              <a:rPr lang="en-US" dirty="0"/>
              <a:t>See It! Video: Ditching Sugar</a:t>
            </a:r>
          </a:p>
        </p:txBody>
      </p:sp>
      <p:sp>
        <p:nvSpPr>
          <p:cNvPr id="52228" name="Rectangle 12"/>
          <p:cNvSpPr>
            <a:spLocks noGrp="1" noChangeArrowheads="1"/>
          </p:cNvSpPr>
          <p:nvPr>
            <p:ph idx="1"/>
          </p:nvPr>
        </p:nvSpPr>
        <p:spPr/>
        <p:txBody>
          <a:bodyPr/>
          <a:lstStyle/>
          <a:p>
            <a:pPr marL="0" indent="0">
              <a:buNone/>
            </a:pPr>
            <a:r>
              <a:rPr lang="en-US" b="1" dirty="0"/>
              <a:t>Discussion Questions</a:t>
            </a:r>
          </a:p>
          <a:p>
            <a:r>
              <a:rPr lang="en-US" dirty="0" smtClean="0"/>
              <a:t>What </a:t>
            </a:r>
            <a:r>
              <a:rPr lang="en-US" dirty="0"/>
              <a:t>can you do to avoid overconsumption of sugar?</a:t>
            </a:r>
          </a:p>
          <a:p>
            <a:r>
              <a:rPr lang="en-US" dirty="0" smtClean="0"/>
              <a:t>Why </a:t>
            </a:r>
            <a:r>
              <a:rPr lang="en-US" dirty="0"/>
              <a:t>is added sugar unhealthy? What diseases can occur due to consuming high amounts of added sugar? </a:t>
            </a:r>
          </a:p>
          <a:p>
            <a:r>
              <a:rPr lang="en-US" dirty="0" smtClean="0"/>
              <a:t>What </a:t>
            </a:r>
            <a:r>
              <a:rPr lang="en-US" dirty="0"/>
              <a:t>are some of the replacement (counterconditioning) tactics that can help cut back on our </a:t>
            </a:r>
            <a:r>
              <a:rPr lang="en-US" dirty="0" smtClean="0"/>
              <a:t>"want" </a:t>
            </a:r>
            <a:r>
              <a:rPr lang="en-US" dirty="0"/>
              <a:t>of added sugar?</a:t>
            </a:r>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pic>
        <p:nvPicPr>
          <p:cNvPr id="12" name="Picture 11"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p:txBody>
          <a:bodyPr/>
          <a:lstStyle/>
          <a:p>
            <a:r>
              <a:rPr lang="en-US" dirty="0" smtClean="0"/>
              <a:t>Complex Carbohydrates</a:t>
            </a:r>
            <a:endParaRPr lang="en-US" dirty="0"/>
          </a:p>
        </p:txBody>
      </p:sp>
      <p:sp>
        <p:nvSpPr>
          <p:cNvPr id="54275" name="Rectangle 4"/>
          <p:cNvSpPr>
            <a:spLocks noGrp="1" noChangeArrowheads="1"/>
          </p:cNvSpPr>
          <p:nvPr>
            <p:ph idx="1"/>
          </p:nvPr>
        </p:nvSpPr>
        <p:spPr/>
        <p:txBody>
          <a:bodyPr/>
          <a:lstStyle/>
          <a:p>
            <a:r>
              <a:rPr lang="en-US" dirty="0" smtClean="0"/>
              <a:t>Complex carbohydrates provide sustained energy.</a:t>
            </a:r>
          </a:p>
          <a:p>
            <a:r>
              <a:rPr lang="en-US" dirty="0" smtClean="0"/>
              <a:t>Complex carbohydrates are polysaccharides, which are long chains of monosaccharides.</a:t>
            </a:r>
          </a:p>
          <a:p>
            <a:r>
              <a:rPr lang="en-US" dirty="0" smtClean="0"/>
              <a:t>Like disaccharides, they must be broken down into simple sugars before the body can use them. </a:t>
            </a:r>
          </a:p>
          <a:p>
            <a:r>
              <a:rPr lang="en-US" dirty="0" smtClean="0"/>
              <a:t>Starches, glycogen, and fiber are the main types of complex carbohydrates.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0" y="0"/>
            <a:ext cx="9144000" cy="1077218"/>
          </a:xfrm>
        </p:spPr>
        <p:txBody>
          <a:bodyPr/>
          <a:lstStyle/>
          <a:p>
            <a:r>
              <a:rPr lang="en-US" dirty="0" smtClean="0"/>
              <a:t>Complex Carbohydrates: Starches and Glycogen </a:t>
            </a:r>
            <a:endParaRPr lang="en-US" dirty="0"/>
          </a:p>
        </p:txBody>
      </p:sp>
      <p:sp>
        <p:nvSpPr>
          <p:cNvPr id="56324" name="Rectangle 4"/>
          <p:cNvSpPr>
            <a:spLocks noGrp="1" noChangeArrowheads="1"/>
          </p:cNvSpPr>
          <p:nvPr>
            <p:ph idx="1"/>
          </p:nvPr>
        </p:nvSpPr>
        <p:spPr/>
        <p:txBody>
          <a:bodyPr/>
          <a:lstStyle/>
          <a:p>
            <a:r>
              <a:rPr lang="en-US" altLang="en-US" dirty="0" smtClean="0"/>
              <a:t>Starches are an example of a complex carbohydrate group and come from many sources such as flour, pasta, rice, corn, and potatoes.</a:t>
            </a:r>
          </a:p>
          <a:p>
            <a:r>
              <a:rPr lang="en-US" altLang="en-US" dirty="0" smtClean="0"/>
              <a:t>Polysaccharides can also be stored in the body</a:t>
            </a:r>
            <a:r>
              <a:rPr lang="fr-FR" altLang="en-US" dirty="0" smtClean="0"/>
              <a:t>'</a:t>
            </a:r>
            <a:r>
              <a:rPr lang="en-US" altLang="en-US" dirty="0" smtClean="0"/>
              <a:t>s muscles and the liver as glycogen. When the body needs energy, it breaks glycogen down into glucose.</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r>
              <a:rPr lang="en-US" dirty="0"/>
              <a:t>Build a Sandwich</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9" name="Picture 8" descr="MediaLink_PlayButton_short-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19" y="3048000"/>
            <a:ext cx="1096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4413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title"/>
          </p:nvPr>
        </p:nvSpPr>
        <p:spPr/>
        <p:txBody>
          <a:bodyPr/>
          <a:lstStyle/>
          <a:p>
            <a:r>
              <a:rPr lang="en-US" dirty="0" smtClean="0"/>
              <a:t>Fiber</a:t>
            </a:r>
            <a:endParaRPr lang="en-US" dirty="0"/>
          </a:p>
        </p:txBody>
      </p:sp>
      <p:sp>
        <p:nvSpPr>
          <p:cNvPr id="58371" name="Rectangle 4"/>
          <p:cNvSpPr>
            <a:spLocks noGrp="1" noChangeArrowheads="1"/>
          </p:cNvSpPr>
          <p:nvPr>
            <p:ph idx="1"/>
          </p:nvPr>
        </p:nvSpPr>
        <p:spPr>
          <a:xfrm>
            <a:off x="365125" y="1141413"/>
            <a:ext cx="8229600" cy="5334899"/>
          </a:xfrm>
        </p:spPr>
        <p:txBody>
          <a:bodyPr/>
          <a:lstStyle/>
          <a:p>
            <a:r>
              <a:rPr lang="en-US" sz="2600" i="1" dirty="0" smtClean="0"/>
              <a:t>Fiber</a:t>
            </a:r>
            <a:r>
              <a:rPr lang="en-US" sz="2600" dirty="0" smtClean="0"/>
              <a:t> is the indigestible portion of plant foods that helps move foods through the digestive system, delays absorption of cholesterol and other nutrients, and softens stools by absorbing water. It is found in fruits, vegetables, nuts, and grains.</a:t>
            </a:r>
          </a:p>
          <a:p>
            <a:r>
              <a:rPr lang="en-US" sz="2600" dirty="0" smtClean="0"/>
              <a:t>A more user-friendly classification of fiber types is either soluble or insoluble.</a:t>
            </a:r>
          </a:p>
          <a:p>
            <a:r>
              <a:rPr lang="en-US" sz="2600" dirty="0" smtClean="0"/>
              <a:t>Soluble fibers can dissolve in water, form gel-like substances, and can be easily digested by bacteria in the colon. </a:t>
            </a:r>
          </a:p>
          <a:p>
            <a:r>
              <a:rPr lang="en-US" sz="2600" dirty="0" smtClean="0"/>
              <a:t>Insoluble fibers typically do not dissolve in water and cannot be fermented by bacteria in the colon.</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dirty="0" smtClean="0"/>
              <a:t>Anatomy of a Whole Grain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3_labeled.jpg"/>
          <p:cNvPicPr>
            <a:picLocks noChangeAspect="1"/>
          </p:cNvPicPr>
          <p:nvPr/>
        </p:nvPicPr>
        <p:blipFill rotWithShape="1">
          <a:blip r:embed="rId3">
            <a:extLst>
              <a:ext uri="{28A0092B-C50C-407E-A947-70E740481C1C}">
                <a14:useLocalDpi xmlns:a14="http://schemas.microsoft.com/office/drawing/2010/main" val="0"/>
              </a:ext>
            </a:extLst>
          </a:blip>
          <a:srcRect b="3110"/>
          <a:stretch/>
        </p:blipFill>
        <p:spPr>
          <a:xfrm>
            <a:off x="266700" y="705714"/>
            <a:ext cx="8601456" cy="577059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a:xfrm>
            <a:off x="1188720" y="0"/>
            <a:ext cx="7955280" cy="1077218"/>
          </a:xfrm>
        </p:spPr>
        <p:txBody>
          <a:bodyPr/>
          <a:lstStyle/>
          <a:p>
            <a:r>
              <a:rPr lang="en-US" dirty="0"/>
              <a:t>See It! Video: Grain Labels Do Not Reflect </a:t>
            </a:r>
            <a:r>
              <a:rPr lang="en-US" dirty="0" smtClean="0"/>
              <a:t>"Whole" </a:t>
            </a:r>
            <a:r>
              <a:rPr lang="en-US" dirty="0"/>
              <a:t>Truth</a:t>
            </a:r>
          </a:p>
        </p:txBody>
      </p:sp>
      <p:sp>
        <p:nvSpPr>
          <p:cNvPr id="28676" name="Rectangle 16"/>
          <p:cNvSpPr>
            <a:spLocks noGrp="1" noChangeArrowheads="1"/>
          </p:cNvSpPr>
          <p:nvPr>
            <p:ph idx="1"/>
          </p:nvPr>
        </p:nvSpPr>
        <p:spPr/>
        <p:txBody>
          <a:bodyPr/>
          <a:lstStyle/>
          <a:p>
            <a:pPr marL="0" indent="0">
              <a:buNone/>
            </a:pPr>
            <a:r>
              <a:rPr lang="en-US" b="1" dirty="0" smtClean="0"/>
              <a:t>Discussion Questions</a:t>
            </a:r>
          </a:p>
          <a:p>
            <a:r>
              <a:rPr lang="en-US" dirty="0" smtClean="0"/>
              <a:t>How </a:t>
            </a:r>
            <a:r>
              <a:rPr lang="en-US" dirty="0"/>
              <a:t>can we raise consumer awareness that there is a discrepancy between the marketing of grain products and the actual contents of grain products for consumption? </a:t>
            </a:r>
          </a:p>
          <a:p>
            <a:r>
              <a:rPr lang="en-US" dirty="0" smtClean="0"/>
              <a:t>How </a:t>
            </a:r>
            <a:r>
              <a:rPr lang="en-US" dirty="0"/>
              <a:t>can companies be held to a better standard to be more honest regarding the contents of products?</a:t>
            </a:r>
          </a:p>
          <a:p>
            <a:r>
              <a:rPr lang="en-US" dirty="0" smtClean="0"/>
              <a:t>Provide </a:t>
            </a:r>
            <a:r>
              <a:rPr lang="en-US" dirty="0"/>
              <a:t>an argument for the need for the FDA to define whole grains.</a:t>
            </a:r>
          </a:p>
        </p:txBody>
      </p:sp>
      <p:sp>
        <p:nvSpPr>
          <p:cNvPr id="11" name="Footer Placeholder 10"/>
          <p:cNvSpPr>
            <a:spLocks noGrp="1"/>
          </p:cNvSpPr>
          <p:nvPr>
            <p:ph type="ftr" sz="quarter" idx="3"/>
          </p:nvPr>
        </p:nvSpPr>
        <p:spPr/>
        <p:txBody>
          <a:bodyPr/>
          <a:lstStyle/>
          <a:p>
            <a:r>
              <a:rPr lang="en-GB" dirty="0"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9541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p:txBody>
          <a:bodyPr/>
          <a:lstStyle/>
          <a:p>
            <a:r>
              <a:rPr lang="en-US" dirty="0" smtClean="0"/>
              <a:t>Fats</a:t>
            </a:r>
            <a:endParaRPr lang="en-US" dirty="0"/>
          </a:p>
        </p:txBody>
      </p:sp>
      <p:sp>
        <p:nvSpPr>
          <p:cNvPr id="62467" name="Rectangle 4"/>
          <p:cNvSpPr>
            <a:spLocks noGrp="1" noChangeArrowheads="1"/>
          </p:cNvSpPr>
          <p:nvPr>
            <p:ph idx="1"/>
          </p:nvPr>
        </p:nvSpPr>
        <p:spPr/>
        <p:txBody>
          <a:bodyPr/>
          <a:lstStyle/>
          <a:p>
            <a:r>
              <a:rPr lang="en-US" dirty="0" smtClean="0"/>
              <a:t>Fats are the most energy-dense source of calories in the diet.</a:t>
            </a:r>
          </a:p>
          <a:p>
            <a:r>
              <a:rPr lang="en-US" dirty="0" smtClean="0"/>
              <a:t>Fats help maintain healthy skin and hair, insulate body organs, maintain body temperature, and promote healthy cell function.</a:t>
            </a:r>
          </a:p>
          <a:p>
            <a:r>
              <a:rPr lang="en-US" dirty="0" smtClean="0"/>
              <a:t>Fats make foods taste better and carry fat-soluble vitamins A, D, E, and K to the cells.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p:txBody>
          <a:bodyPr/>
          <a:lstStyle/>
          <a:p>
            <a:r>
              <a:rPr lang="en-US" dirty="0" smtClean="0"/>
              <a:t>Fats</a:t>
            </a:r>
            <a:endParaRPr lang="en-US" dirty="0"/>
          </a:p>
        </p:txBody>
      </p:sp>
      <p:sp>
        <p:nvSpPr>
          <p:cNvPr id="64515" name="Rectangle 4"/>
          <p:cNvSpPr>
            <a:spLocks noGrp="1" noChangeArrowheads="1"/>
          </p:cNvSpPr>
          <p:nvPr>
            <p:ph idx="1"/>
          </p:nvPr>
        </p:nvSpPr>
        <p:spPr/>
        <p:txBody>
          <a:bodyPr/>
          <a:lstStyle/>
          <a:p>
            <a:r>
              <a:rPr lang="en-US" dirty="0" smtClean="0"/>
              <a:t>Triglycerides are the most common form of fat circulating in the blood (95 percent of total</a:t>
            </a:r>
            <a:br>
              <a:rPr lang="en-US" dirty="0" smtClean="0"/>
            </a:br>
            <a:r>
              <a:rPr lang="en-US" dirty="0" smtClean="0"/>
              <a:t>body fat).</a:t>
            </a:r>
          </a:p>
          <a:p>
            <a:r>
              <a:rPr lang="en-US" dirty="0" smtClean="0"/>
              <a:t>Cholesterol constitutes some of the remaining 5 percent of body fat, and it can accumulate as plaque on the inner walls of arteries, making it a major cause of atherosclerosis.</a:t>
            </a:r>
          </a:p>
          <a:p>
            <a:pPr lvl="1"/>
            <a:r>
              <a:rPr lang="en-US" dirty="0" smtClean="0"/>
              <a:t>High-density lipoproteins (HDLs)</a:t>
            </a:r>
          </a:p>
          <a:p>
            <a:pPr lvl="1"/>
            <a:r>
              <a:rPr lang="en-US" dirty="0" smtClean="0"/>
              <a:t>Low-density lipoproteins (LDLs)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title"/>
          </p:nvPr>
        </p:nvSpPr>
        <p:spPr/>
        <p:txBody>
          <a:bodyPr/>
          <a:lstStyle/>
          <a:p>
            <a:r>
              <a:rPr lang="en-US" dirty="0" smtClean="0"/>
              <a:t>Types of Dietary Fats</a:t>
            </a:r>
            <a:endParaRPr lang="en-US" dirty="0"/>
          </a:p>
        </p:txBody>
      </p:sp>
      <p:sp>
        <p:nvSpPr>
          <p:cNvPr id="66563" name="Rectangle 8"/>
          <p:cNvSpPr>
            <a:spLocks noGrp="1" noChangeArrowheads="1"/>
          </p:cNvSpPr>
          <p:nvPr>
            <p:ph idx="1"/>
          </p:nvPr>
        </p:nvSpPr>
        <p:spPr/>
        <p:txBody>
          <a:bodyPr/>
          <a:lstStyle/>
          <a:p>
            <a:r>
              <a:rPr lang="en-US" sz="2600" i="1" dirty="0" smtClean="0"/>
              <a:t>Saturated fats </a:t>
            </a:r>
            <a:r>
              <a:rPr lang="en-US" sz="2600" dirty="0" smtClean="0"/>
              <a:t>are fats that are unable to hold any more hydrogen in their chemical structure. They are derived mostly from animal sources and are solid at room temperature </a:t>
            </a:r>
          </a:p>
          <a:p>
            <a:r>
              <a:rPr lang="en-US" sz="2600" i="1" dirty="0" smtClean="0"/>
              <a:t>Unsaturated fats </a:t>
            </a:r>
            <a:r>
              <a:rPr lang="en-US" sz="2600" dirty="0" smtClean="0"/>
              <a:t>are fats that exclude hydrogen in their chemical structure. They are derived mostly from plants and are liquid at room temperature </a:t>
            </a:r>
          </a:p>
          <a:p>
            <a:r>
              <a:rPr lang="en-US" sz="2600" dirty="0" smtClean="0"/>
              <a:t>Monounsaturated fatty acids (MUFAs) </a:t>
            </a:r>
          </a:p>
          <a:p>
            <a:r>
              <a:rPr lang="en-US" sz="2600" dirty="0" smtClean="0"/>
              <a:t>Polyunsaturated fatty acids (PUFAs)</a:t>
            </a:r>
          </a:p>
          <a:p>
            <a:pPr lvl="1"/>
            <a:r>
              <a:rPr lang="en-US" sz="2600" dirty="0" smtClean="0"/>
              <a:t>Linoleic acid is an omega-6 fatty acid. </a:t>
            </a:r>
          </a:p>
          <a:p>
            <a:pPr lvl="1"/>
            <a:r>
              <a:rPr lang="en-US" sz="2600" dirty="0" smtClean="0"/>
              <a:t>Alpha-linolenic acid is an omega-3 fatty acid.</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r>
              <a:rPr lang="en-US" dirty="0" smtClean="0"/>
              <a:t>Assessing Eating Behaviors</a:t>
            </a:r>
            <a:endParaRPr lang="en-US" dirty="0"/>
          </a:p>
        </p:txBody>
      </p:sp>
      <p:sp>
        <p:nvSpPr>
          <p:cNvPr id="21507" name="Rectangle 4"/>
          <p:cNvSpPr>
            <a:spLocks noGrp="1" noChangeArrowheads="1"/>
          </p:cNvSpPr>
          <p:nvPr>
            <p:ph idx="1"/>
          </p:nvPr>
        </p:nvSpPr>
        <p:spPr/>
        <p:txBody>
          <a:bodyPr/>
          <a:lstStyle/>
          <a:p>
            <a:r>
              <a:rPr lang="en-US" i="1" dirty="0" smtClean="0"/>
              <a:t>Hunger </a:t>
            </a:r>
            <a:r>
              <a:rPr lang="en-US" dirty="0" smtClean="0"/>
              <a:t>is the physiological impulse to seek food, prompted by the lack or shortage of basic foods needed to provide the energy and nutrients that support health.</a:t>
            </a:r>
          </a:p>
          <a:p>
            <a:r>
              <a:rPr lang="en-US" i="1" dirty="0" smtClean="0"/>
              <a:t>Appetite</a:t>
            </a:r>
            <a:r>
              <a:rPr lang="en-US" dirty="0" smtClean="0"/>
              <a:t> is the desire to eat; it normally accompanies hunger but is more psychological than physiological.</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p:txBody>
          <a:bodyPr/>
          <a:lstStyle/>
          <a:p>
            <a:r>
              <a:rPr lang="en-US" dirty="0" smtClean="0"/>
              <a:t>Avoiding </a:t>
            </a:r>
            <a:r>
              <a:rPr lang="en-US" i="1" dirty="0" smtClean="0"/>
              <a:t>Trans</a:t>
            </a:r>
            <a:r>
              <a:rPr lang="en-US" dirty="0" smtClean="0"/>
              <a:t> Fatty Acids</a:t>
            </a:r>
            <a:endParaRPr lang="en-US" dirty="0"/>
          </a:p>
        </p:txBody>
      </p:sp>
      <p:sp>
        <p:nvSpPr>
          <p:cNvPr id="68611" name="Rectangle 4"/>
          <p:cNvSpPr>
            <a:spLocks noGrp="1" noChangeArrowheads="1"/>
          </p:cNvSpPr>
          <p:nvPr>
            <p:ph idx="1"/>
          </p:nvPr>
        </p:nvSpPr>
        <p:spPr/>
        <p:txBody>
          <a:bodyPr/>
          <a:lstStyle/>
          <a:p>
            <a:r>
              <a:rPr lang="en-US" i="1" dirty="0" smtClean="0"/>
              <a:t>Trans fats </a:t>
            </a:r>
            <a:r>
              <a:rPr lang="en-US" dirty="0" smtClean="0"/>
              <a:t>(</a:t>
            </a:r>
            <a:r>
              <a:rPr lang="en-US" i="1" dirty="0" smtClean="0"/>
              <a:t>trans </a:t>
            </a:r>
            <a:r>
              <a:rPr lang="en-US" dirty="0" smtClean="0"/>
              <a:t>fatty acids) are fatty acids that are produced when polyunsaturated oils are hydrogenated to make them more solid.</a:t>
            </a:r>
          </a:p>
          <a:p>
            <a:r>
              <a:rPr lang="en-US" i="1" dirty="0" smtClean="0"/>
              <a:t>Trans</a:t>
            </a:r>
            <a:r>
              <a:rPr lang="en-US" dirty="0" smtClean="0"/>
              <a:t> fats increase LDL cholesterol levels while decreasing HDL cholesterol levels.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p:txBody>
          <a:bodyPr/>
          <a:lstStyle/>
          <a:p>
            <a:r>
              <a:rPr lang="en-US" dirty="0" smtClean="0"/>
              <a:t>New Fat Advice: Is More Fat Ever Better? </a:t>
            </a:r>
            <a:endParaRPr lang="en-US" dirty="0"/>
          </a:p>
        </p:txBody>
      </p:sp>
      <p:sp>
        <p:nvSpPr>
          <p:cNvPr id="70660" name="Rectangle 4"/>
          <p:cNvSpPr>
            <a:spLocks noGrp="1" noChangeArrowheads="1"/>
          </p:cNvSpPr>
          <p:nvPr>
            <p:ph idx="1"/>
          </p:nvPr>
        </p:nvSpPr>
        <p:spPr/>
        <p:txBody>
          <a:bodyPr/>
          <a:lstStyle/>
          <a:p>
            <a:r>
              <a:rPr lang="en-US" altLang="en-US" dirty="0" smtClean="0"/>
              <a:t>The bottom line for fat intake is that moderation </a:t>
            </a:r>
            <a:br>
              <a:rPr lang="en-US" altLang="en-US" dirty="0" smtClean="0"/>
            </a:br>
            <a:r>
              <a:rPr lang="en-US" altLang="en-US" dirty="0" smtClean="0"/>
              <a:t>is the key. </a:t>
            </a:r>
          </a:p>
          <a:p>
            <a:r>
              <a:rPr lang="en-US" altLang="en-US" dirty="0" smtClean="0"/>
              <a:t>No more than </a:t>
            </a:r>
            <a:r>
              <a:rPr lang="en-US" altLang="en-US" b="1" dirty="0" smtClean="0"/>
              <a:t>7 to 10 percent </a:t>
            </a:r>
            <a:r>
              <a:rPr lang="en-US" altLang="en-US" dirty="0" smtClean="0"/>
              <a:t>of your total calories should come from saturated fat, and no more than 35 percent should come from all forms of fat.</a:t>
            </a:r>
          </a:p>
          <a:p>
            <a:r>
              <a:rPr lang="en-US" altLang="en-US" dirty="0" smtClean="0"/>
              <a:t>Switching to beneficial fats without increasing total fat intake is ideal.</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0" y="0"/>
            <a:ext cx="9144000" cy="1569660"/>
          </a:xfrm>
        </p:spPr>
        <p:txBody>
          <a:bodyPr/>
          <a:lstStyle/>
          <a:p>
            <a:r>
              <a:rPr lang="en-US" dirty="0" smtClean="0"/>
              <a:t>Percentages of Saturated, Polyunsaturated, Monounsaturated, and </a:t>
            </a:r>
            <a:r>
              <a:rPr lang="en-US" i="1" dirty="0" smtClean="0"/>
              <a:t>Trans</a:t>
            </a:r>
            <a:r>
              <a:rPr lang="en-US" dirty="0" smtClean="0"/>
              <a:t> Fats in Common Vegetable Oils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4_labeled.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2861284" y="1624706"/>
            <a:ext cx="3415336" cy="49957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r>
              <a:rPr lang="en-US" dirty="0"/>
              <a:t>Build a Meal</a:t>
            </a:r>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9" name="Picture 8" descr="MediaLink_PlayButton_short-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519" y="3048000"/>
            <a:ext cx="1096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6240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p:txBody>
          <a:bodyPr/>
          <a:lstStyle/>
          <a:p>
            <a:r>
              <a:rPr lang="en-US" dirty="0" smtClean="0"/>
              <a:t>Vitamins</a:t>
            </a:r>
            <a:endParaRPr lang="en-US" dirty="0"/>
          </a:p>
        </p:txBody>
      </p:sp>
      <p:sp>
        <p:nvSpPr>
          <p:cNvPr id="74755" name="Rectangle 4"/>
          <p:cNvSpPr>
            <a:spLocks noGrp="1" noChangeArrowheads="1"/>
          </p:cNvSpPr>
          <p:nvPr>
            <p:ph idx="1"/>
          </p:nvPr>
        </p:nvSpPr>
        <p:spPr/>
        <p:txBody>
          <a:bodyPr/>
          <a:lstStyle/>
          <a:p>
            <a:r>
              <a:rPr lang="en-US" i="1" dirty="0" smtClean="0"/>
              <a:t>Vitamins </a:t>
            </a:r>
            <a:r>
              <a:rPr lang="en-US" dirty="0" smtClean="0"/>
              <a:t>are essential organic compounds that promote growth and reproduction and help maintain life and health.</a:t>
            </a:r>
          </a:p>
          <a:p>
            <a:r>
              <a:rPr lang="en-US" dirty="0" smtClean="0"/>
              <a:t>Vitamins can be either fat-soluble (vitamins A, D, E, and K) or water-soluble (B-complex vitamins and vitamin C). </a:t>
            </a:r>
          </a:p>
          <a:p>
            <a:r>
              <a:rPr lang="en-US" dirty="0" smtClean="0"/>
              <a:t>Vitamins help to maintain nerves and skin, produce blood cells, build bones and teeth, heal wounds, and convert food energy to body energy.</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11" name="Picture 10" descr="table_07_02_01.jpg"/>
          <p:cNvPicPr>
            <a:picLocks noChangeAspect="1"/>
          </p:cNvPicPr>
          <p:nvPr/>
        </p:nvPicPr>
        <p:blipFill rotWithShape="1">
          <a:blip r:embed="rId3">
            <a:extLst>
              <a:ext uri="{28A0092B-C50C-407E-A947-70E740481C1C}">
                <a14:useLocalDpi xmlns:a14="http://schemas.microsoft.com/office/drawing/2010/main" val="0"/>
              </a:ext>
            </a:extLst>
          </a:blip>
          <a:srcRect b="3290"/>
          <a:stretch/>
        </p:blipFill>
        <p:spPr>
          <a:xfrm>
            <a:off x="266700" y="596900"/>
            <a:ext cx="8601456" cy="54650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2" name="Picture 1" descr="table_07_02_02.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800100" y="101600"/>
            <a:ext cx="7534656" cy="6437764"/>
          </a:xfrm>
          <a:prstGeom prst="rect">
            <a:avLst/>
          </a:prstGeom>
        </p:spPr>
      </p:pic>
    </p:spTree>
    <p:extLst>
      <p:ext uri="{BB962C8B-B14F-4D97-AF65-F5344CB8AC3E}">
        <p14:creationId xmlns:p14="http://schemas.microsoft.com/office/powerpoint/2010/main" val="41525417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10" name="Picture 9" descr="table_07_03.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622300" y="101600"/>
            <a:ext cx="7882128" cy="64467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sc_07_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371" y="3911439"/>
            <a:ext cx="3617664" cy="1961384"/>
          </a:xfrm>
          <a:prstGeom prst="rect">
            <a:avLst/>
          </a:prstGeom>
        </p:spPr>
      </p:pic>
      <p:sp>
        <p:nvSpPr>
          <p:cNvPr id="80898" name="Rectangle 6"/>
          <p:cNvSpPr>
            <a:spLocks noGrp="1" noChangeArrowheads="1"/>
          </p:cNvSpPr>
          <p:nvPr>
            <p:ph type="title"/>
          </p:nvPr>
        </p:nvSpPr>
        <p:spPr/>
        <p:txBody>
          <a:bodyPr/>
          <a:lstStyle/>
          <a:p>
            <a:r>
              <a:rPr lang="en-US" dirty="0" smtClean="0"/>
              <a:t>Antioxidants</a:t>
            </a:r>
            <a:endParaRPr lang="en-US" dirty="0"/>
          </a:p>
        </p:txBody>
      </p:sp>
      <p:sp>
        <p:nvSpPr>
          <p:cNvPr id="80899" name="Rectangle 7"/>
          <p:cNvSpPr>
            <a:spLocks noGrp="1" noChangeArrowheads="1"/>
          </p:cNvSpPr>
          <p:nvPr>
            <p:ph idx="1"/>
          </p:nvPr>
        </p:nvSpPr>
        <p:spPr/>
        <p:txBody>
          <a:bodyPr/>
          <a:lstStyle/>
          <a:p>
            <a:r>
              <a:rPr lang="en-US" sz="2600" dirty="0" smtClean="0"/>
              <a:t>Beneficial foods are termed </a:t>
            </a:r>
            <a:r>
              <a:rPr lang="en-US" sz="2600" i="1" dirty="0" smtClean="0"/>
              <a:t>functional</a:t>
            </a:r>
            <a:r>
              <a:rPr lang="en-US" sz="2600" dirty="0" smtClean="0"/>
              <a:t> foods.</a:t>
            </a:r>
          </a:p>
          <a:p>
            <a:r>
              <a:rPr lang="en-US" sz="2600" dirty="0" smtClean="0"/>
              <a:t>Some of the most popular functional foods today are items containing antioxidants or other phytochemicals.</a:t>
            </a:r>
          </a:p>
          <a:p>
            <a:r>
              <a:rPr lang="en-US" sz="2600" dirty="0" smtClean="0"/>
              <a:t>Antioxidants are believed to protect against oxidative stress and tissue damage at the cellular level.</a:t>
            </a:r>
          </a:p>
          <a:p>
            <a:pPr lvl="1"/>
            <a:r>
              <a:rPr lang="en-US" sz="2600" dirty="0" smtClean="0"/>
              <a:t>Carotenoids are fat-soluble </a:t>
            </a:r>
            <a:br>
              <a:rPr lang="en-US" sz="2600" dirty="0" smtClean="0"/>
            </a:br>
            <a:r>
              <a:rPr lang="en-US" sz="2600" dirty="0" smtClean="0"/>
              <a:t>plant pigments with </a:t>
            </a:r>
            <a:br>
              <a:rPr lang="en-US" sz="2600" dirty="0" smtClean="0"/>
            </a:br>
            <a:r>
              <a:rPr lang="en-US" sz="2600" dirty="0" smtClean="0"/>
              <a:t>antioxidant properties </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title"/>
          </p:nvPr>
        </p:nvSpPr>
        <p:spPr/>
        <p:txBody>
          <a:bodyPr/>
          <a:lstStyle/>
          <a:p>
            <a:r>
              <a:rPr lang="en-US" dirty="0" smtClean="0"/>
              <a:t>Folate</a:t>
            </a:r>
            <a:endParaRPr lang="en-US" dirty="0"/>
          </a:p>
        </p:txBody>
      </p:sp>
      <p:sp>
        <p:nvSpPr>
          <p:cNvPr id="82947" name="Rectangle 4"/>
          <p:cNvSpPr>
            <a:spLocks noGrp="1" noChangeArrowheads="1"/>
          </p:cNvSpPr>
          <p:nvPr>
            <p:ph idx="1"/>
          </p:nvPr>
        </p:nvSpPr>
        <p:spPr/>
        <p:txBody>
          <a:bodyPr/>
          <a:lstStyle/>
          <a:p>
            <a:r>
              <a:rPr lang="en-US" dirty="0" smtClean="0"/>
              <a:t>Folate is the form of vitamin B that is needed for DNA production in body cells. </a:t>
            </a:r>
          </a:p>
          <a:p>
            <a:r>
              <a:rPr lang="en-US" dirty="0" smtClean="0"/>
              <a:t>Folate is important during fetal development because deficiencies during pregnancy can result in </a:t>
            </a:r>
            <a:r>
              <a:rPr lang="en-US" i="1" dirty="0" smtClean="0"/>
              <a:t>spina bifida</a:t>
            </a:r>
            <a:r>
              <a:rPr lang="en-US" dirty="0" smtClean="0"/>
              <a:t>, a birth defect.</a:t>
            </a:r>
          </a:p>
          <a:p>
            <a:r>
              <a:rPr lang="en-US" dirty="0" smtClean="0"/>
              <a:t>Folate has been widely studied for its potential to decrease blood levels of homocysteine and to protect against cardiovascular disease.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r>
              <a:rPr lang="en-US" dirty="0" smtClean="0"/>
              <a:t>Assessing Eating Behaviors</a:t>
            </a:r>
            <a:endParaRPr lang="en-US" dirty="0"/>
          </a:p>
        </p:txBody>
      </p:sp>
      <p:sp>
        <p:nvSpPr>
          <p:cNvPr id="23555" name="Rectangle 4"/>
          <p:cNvSpPr>
            <a:spLocks noGrp="1" noChangeArrowheads="1"/>
          </p:cNvSpPr>
          <p:nvPr>
            <p:ph idx="1"/>
          </p:nvPr>
        </p:nvSpPr>
        <p:spPr/>
        <p:txBody>
          <a:bodyPr/>
          <a:lstStyle/>
          <a:p>
            <a:r>
              <a:rPr lang="en-US" i="1" dirty="0" smtClean="0"/>
              <a:t>Nutrients</a:t>
            </a:r>
            <a:r>
              <a:rPr lang="en-US" dirty="0" smtClean="0"/>
              <a:t> are the constituents of food that sustain humans physiologically: proteins, carbohydrates, fats, vitamins, minerals, and water.</a:t>
            </a:r>
          </a:p>
          <a:p>
            <a:r>
              <a:rPr lang="en-US" i="1" dirty="0" smtClean="0"/>
              <a:t>Nutrition</a:t>
            </a:r>
            <a:r>
              <a:rPr lang="en-US" dirty="0" smtClean="0"/>
              <a:t> is the science that investigates the relationship between physiological function and the essential elements of the foods eaten.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p:txBody>
          <a:bodyPr/>
          <a:lstStyle/>
          <a:p>
            <a:r>
              <a:rPr lang="en-US" dirty="0" smtClean="0"/>
              <a:t>Minerals</a:t>
            </a:r>
            <a:endParaRPr lang="en-US" dirty="0"/>
          </a:p>
        </p:txBody>
      </p:sp>
      <p:sp>
        <p:nvSpPr>
          <p:cNvPr id="84995" name="Rectangle 4"/>
          <p:cNvSpPr>
            <a:spLocks noGrp="1" noChangeArrowheads="1"/>
          </p:cNvSpPr>
          <p:nvPr>
            <p:ph idx="1"/>
          </p:nvPr>
        </p:nvSpPr>
        <p:spPr/>
        <p:txBody>
          <a:bodyPr/>
          <a:lstStyle/>
          <a:p>
            <a:r>
              <a:rPr lang="en-US" i="1" dirty="0" smtClean="0"/>
              <a:t>Minerals</a:t>
            </a:r>
            <a:r>
              <a:rPr lang="en-US" dirty="0" smtClean="0"/>
              <a:t> are inorganic, indestructible elements that aid physiological processes.</a:t>
            </a:r>
          </a:p>
          <a:p>
            <a:r>
              <a:rPr lang="en-US" i="1" dirty="0" smtClean="0"/>
              <a:t>Macrominerals</a:t>
            </a:r>
            <a:r>
              <a:rPr lang="en-US" dirty="0" smtClean="0"/>
              <a:t> are minerals that the body needs in fairly large amounts.</a:t>
            </a:r>
          </a:p>
          <a:p>
            <a:r>
              <a:rPr lang="en-US" i="1" dirty="0" smtClean="0"/>
              <a:t>Trace minerals </a:t>
            </a:r>
            <a:r>
              <a:rPr lang="en-US" dirty="0" smtClean="0"/>
              <a:t>are minerals that the body needs in very small amounts.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title"/>
          </p:nvPr>
        </p:nvSpPr>
        <p:spPr/>
        <p:txBody>
          <a:bodyPr/>
          <a:lstStyle/>
          <a:p>
            <a:r>
              <a:rPr lang="en-US" dirty="0" smtClean="0"/>
              <a:t>Sodium</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misc_07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991" y="1189870"/>
            <a:ext cx="2457578" cy="4618040"/>
          </a:xfrm>
          <a:prstGeom prst="rect">
            <a:avLst/>
          </a:prstGeom>
        </p:spPr>
      </p:pic>
      <p:pic>
        <p:nvPicPr>
          <p:cNvPr id="9" name="Picture 8" descr="shake your salt habit.jpg"/>
          <p:cNvPicPr>
            <a:picLocks noChangeAspect="1"/>
          </p:cNvPicPr>
          <p:nvPr/>
        </p:nvPicPr>
        <p:blipFill rotWithShape="1">
          <a:blip r:embed="rId4">
            <a:extLst>
              <a:ext uri="{28A0092B-C50C-407E-A947-70E740481C1C}">
                <a14:useLocalDpi xmlns:a14="http://schemas.microsoft.com/office/drawing/2010/main" val="0"/>
              </a:ext>
            </a:extLst>
          </a:blip>
          <a:srcRect b="2939"/>
          <a:stretch/>
        </p:blipFill>
        <p:spPr>
          <a:xfrm>
            <a:off x="462133" y="1044857"/>
            <a:ext cx="5405258" cy="456674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11" name="Picture 10" descr="table_07_04_01.jpg"/>
          <p:cNvPicPr>
            <a:picLocks noChangeAspect="1"/>
          </p:cNvPicPr>
          <p:nvPr/>
        </p:nvPicPr>
        <p:blipFill rotWithShape="1">
          <a:blip r:embed="rId3">
            <a:extLst>
              <a:ext uri="{28A0092B-C50C-407E-A947-70E740481C1C}">
                <a14:useLocalDpi xmlns:a14="http://schemas.microsoft.com/office/drawing/2010/main" val="0"/>
              </a:ext>
            </a:extLst>
          </a:blip>
          <a:srcRect b="3961"/>
          <a:stretch/>
        </p:blipFill>
        <p:spPr>
          <a:xfrm>
            <a:off x="266700" y="990600"/>
            <a:ext cx="8601456" cy="466604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2" name="Picture 1" descr="table_07_04_02.jpg"/>
          <p:cNvPicPr>
            <a:picLocks noChangeAspect="1"/>
          </p:cNvPicPr>
          <p:nvPr/>
        </p:nvPicPr>
        <p:blipFill rotWithShape="1">
          <a:blip r:embed="rId3">
            <a:extLst>
              <a:ext uri="{28A0092B-C50C-407E-A947-70E740481C1C}">
                <a14:useLocalDpi xmlns:a14="http://schemas.microsoft.com/office/drawing/2010/main" val="0"/>
              </a:ext>
            </a:extLst>
          </a:blip>
          <a:srcRect b="3256"/>
          <a:stretch/>
        </p:blipFill>
        <p:spPr>
          <a:xfrm>
            <a:off x="266700" y="609600"/>
            <a:ext cx="8601456" cy="5443365"/>
          </a:xfrm>
          <a:prstGeom prst="rect">
            <a:avLst/>
          </a:prstGeom>
        </p:spPr>
      </p:pic>
    </p:spTree>
    <p:extLst>
      <p:ext uri="{BB962C8B-B14F-4D97-AF65-F5344CB8AC3E}">
        <p14:creationId xmlns:p14="http://schemas.microsoft.com/office/powerpoint/2010/main" val="10716984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Arial" charset="0"/>
              <a:buNone/>
            </a:pPr>
            <a:endParaRPr lang="en-US" sz="1800" dirty="0"/>
          </a:p>
        </p:txBody>
      </p:sp>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11" name="Picture 10" descr="table_07_05_01.jpg"/>
          <p:cNvPicPr>
            <a:picLocks noChangeAspect="1"/>
          </p:cNvPicPr>
          <p:nvPr/>
        </p:nvPicPr>
        <p:blipFill rotWithShape="1">
          <a:blip r:embed="rId3">
            <a:extLst>
              <a:ext uri="{28A0092B-C50C-407E-A947-70E740481C1C}">
                <a14:useLocalDpi xmlns:a14="http://schemas.microsoft.com/office/drawing/2010/main" val="0"/>
              </a:ext>
            </a:extLst>
          </a:blip>
          <a:srcRect b="2901"/>
          <a:stretch/>
        </p:blipFill>
        <p:spPr>
          <a:xfrm>
            <a:off x="266700" y="330200"/>
            <a:ext cx="8601456" cy="600199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Arial" charset="0"/>
              <a:buNone/>
            </a:pPr>
            <a:endParaRPr lang="en-US" sz="1800" dirty="0"/>
          </a:p>
        </p:txBody>
      </p:sp>
      <p:sp>
        <p:nvSpPr>
          <p:cNvPr id="3" name="Footer Placeholder 2"/>
          <p:cNvSpPr>
            <a:spLocks noGrp="1"/>
          </p:cNvSpPr>
          <p:nvPr>
            <p:ph type="ftr" sz="quarter" idx="10"/>
          </p:nvPr>
        </p:nvSpPr>
        <p:spPr/>
        <p:txBody>
          <a:bodyPr/>
          <a:lstStyle/>
          <a:p>
            <a:r>
              <a:rPr lang="en-GB" dirty="0" smtClean="0"/>
              <a:t>© 2016 Pearson Education, Inc.</a:t>
            </a:r>
            <a:endParaRPr lang="en-GB" dirty="0"/>
          </a:p>
        </p:txBody>
      </p:sp>
      <p:pic>
        <p:nvPicPr>
          <p:cNvPr id="2" name="Picture 1" descr="table_07_05_02.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368300" y="101600"/>
            <a:ext cx="8388096" cy="6446771"/>
          </a:xfrm>
          <a:prstGeom prst="rect">
            <a:avLst/>
          </a:prstGeom>
        </p:spPr>
      </p:pic>
    </p:spTree>
    <p:extLst>
      <p:ext uri="{BB962C8B-B14F-4D97-AF65-F5344CB8AC3E}">
        <p14:creationId xmlns:p14="http://schemas.microsoft.com/office/powerpoint/2010/main" val="38773608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p:nvPr>
        </p:nvSpPr>
        <p:spPr/>
        <p:txBody>
          <a:bodyPr/>
          <a:lstStyle/>
          <a:p>
            <a:r>
              <a:rPr lang="en-US" dirty="0" smtClean="0"/>
              <a:t>Calcium and Iron</a:t>
            </a:r>
            <a:endParaRPr lang="en-US" dirty="0"/>
          </a:p>
        </p:txBody>
      </p:sp>
      <p:sp>
        <p:nvSpPr>
          <p:cNvPr id="93187" name="Rectangle 4"/>
          <p:cNvSpPr>
            <a:spLocks noGrp="1" noChangeArrowheads="1"/>
          </p:cNvSpPr>
          <p:nvPr>
            <p:ph idx="1"/>
          </p:nvPr>
        </p:nvSpPr>
        <p:spPr/>
        <p:txBody>
          <a:bodyPr/>
          <a:lstStyle/>
          <a:p>
            <a:r>
              <a:rPr lang="en-US" dirty="0" smtClean="0"/>
              <a:t>Calcium plays a vital role in building strong bones and teeth and aiding muscle contraction, blood clotting, nerve impulse transmission, regulation of the heartbeat, and maintaining the fluid balance within cells.</a:t>
            </a:r>
          </a:p>
          <a:p>
            <a:r>
              <a:rPr lang="en-US" dirty="0" smtClean="0"/>
              <a:t>Iron is necessary for the production of hemoglobin. Iron deficiency leads to anemia, which is a condition resulting from the body</a:t>
            </a:r>
            <a:r>
              <a:rPr lang="fr-FR" dirty="0" smtClean="0"/>
              <a:t>'</a:t>
            </a:r>
            <a:r>
              <a:rPr lang="en-US" dirty="0" smtClean="0"/>
              <a:t>s inability to produce hemoglobin.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title"/>
          </p:nvPr>
        </p:nvSpPr>
        <p:spPr/>
        <p:txBody>
          <a:bodyPr/>
          <a:lstStyle/>
          <a:p>
            <a:r>
              <a:rPr lang="en-US" dirty="0" smtClean="0"/>
              <a:t>How Can I Eat More Healthfully?</a:t>
            </a:r>
            <a:endParaRPr lang="en-US" dirty="0"/>
          </a:p>
        </p:txBody>
      </p:sp>
      <p:sp>
        <p:nvSpPr>
          <p:cNvPr id="95235" name="Rectangle 8"/>
          <p:cNvSpPr>
            <a:spLocks noGrp="1" noChangeArrowheads="1"/>
          </p:cNvSpPr>
          <p:nvPr>
            <p:ph idx="1"/>
          </p:nvPr>
        </p:nvSpPr>
        <p:spPr/>
        <p:txBody>
          <a:bodyPr/>
          <a:lstStyle/>
          <a:p>
            <a:r>
              <a:rPr lang="en-US" dirty="0" smtClean="0"/>
              <a:t>A healthful diet provides the combination of energy and nutrients needed to sustain proper functioning.</a:t>
            </a:r>
          </a:p>
          <a:p>
            <a:r>
              <a:rPr lang="en-US" dirty="0" smtClean="0"/>
              <a:t>A healthful diet should be:</a:t>
            </a:r>
          </a:p>
          <a:p>
            <a:pPr lvl="1"/>
            <a:r>
              <a:rPr lang="en-US" dirty="0" smtClean="0"/>
              <a:t>Adequate</a:t>
            </a:r>
          </a:p>
          <a:p>
            <a:pPr lvl="1"/>
            <a:r>
              <a:rPr lang="en-US" dirty="0" smtClean="0"/>
              <a:t>Moderate</a:t>
            </a:r>
          </a:p>
          <a:p>
            <a:pPr lvl="1"/>
            <a:r>
              <a:rPr lang="en-US" dirty="0" smtClean="0"/>
              <a:t>Balanced</a:t>
            </a:r>
          </a:p>
          <a:p>
            <a:pPr lvl="1"/>
            <a:r>
              <a:rPr lang="en-US" dirty="0" smtClean="0"/>
              <a:t>Varied</a:t>
            </a:r>
          </a:p>
          <a:p>
            <a:pPr lvl="1"/>
            <a:r>
              <a:rPr lang="en-US" dirty="0" smtClean="0"/>
              <a:t>Nutrient dense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5"/>
          <p:cNvSpPr>
            <a:spLocks noGrp="1" noChangeArrowheads="1"/>
          </p:cNvSpPr>
          <p:nvPr>
            <p:ph type="title"/>
          </p:nvPr>
        </p:nvSpPr>
        <p:spPr/>
        <p:txBody>
          <a:bodyPr/>
          <a:lstStyle/>
          <a:p>
            <a:r>
              <a:rPr lang="en-US" dirty="0" smtClean="0"/>
              <a:t>Trends in Per Capita Nutrient Consumption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5_labeled.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3151203" y="660057"/>
            <a:ext cx="2840578" cy="596037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title"/>
          </p:nvPr>
        </p:nvSpPr>
        <p:spPr/>
        <p:txBody>
          <a:bodyPr/>
          <a:lstStyle/>
          <a:p>
            <a:r>
              <a:rPr lang="en-US" dirty="0" smtClean="0"/>
              <a:t>Use the MyPlate Food Guidance System</a:t>
            </a:r>
            <a:endParaRPr lang="en-US" dirty="0"/>
          </a:p>
        </p:txBody>
      </p:sp>
      <p:sp>
        <p:nvSpPr>
          <p:cNvPr id="99331" name="Rectangle 8"/>
          <p:cNvSpPr>
            <a:spLocks noGrp="1" noChangeArrowheads="1"/>
          </p:cNvSpPr>
          <p:nvPr>
            <p:ph idx="1"/>
          </p:nvPr>
        </p:nvSpPr>
        <p:spPr>
          <a:xfrm>
            <a:off x="365125" y="1141413"/>
            <a:ext cx="8229600" cy="5370928"/>
          </a:xfrm>
        </p:spPr>
        <p:txBody>
          <a:bodyPr/>
          <a:lstStyle/>
          <a:p>
            <a:r>
              <a:rPr lang="en-US" sz="2400" dirty="0" smtClean="0"/>
              <a:t>MyPlate encourages consumers to eat for health with three general areas of recommendation:</a:t>
            </a:r>
          </a:p>
          <a:p>
            <a:pPr lvl="1"/>
            <a:r>
              <a:rPr lang="en-US" sz="2400" dirty="0" smtClean="0"/>
              <a:t>Balance calories: </a:t>
            </a:r>
          </a:p>
          <a:p>
            <a:pPr lvl="2"/>
            <a:r>
              <a:rPr lang="en-US" sz="2000" dirty="0" smtClean="0"/>
              <a:t>Enjoy your food, but eat less </a:t>
            </a:r>
          </a:p>
          <a:p>
            <a:pPr lvl="2"/>
            <a:r>
              <a:rPr lang="en-US" sz="2000" dirty="0" smtClean="0"/>
              <a:t>Avoid oversized portions</a:t>
            </a:r>
          </a:p>
          <a:p>
            <a:pPr lvl="1"/>
            <a:r>
              <a:rPr lang="en-US" sz="2400" dirty="0" smtClean="0"/>
              <a:t>Increase foods: </a:t>
            </a:r>
          </a:p>
          <a:p>
            <a:pPr lvl="2"/>
            <a:r>
              <a:rPr lang="en-US" sz="2000" dirty="0" smtClean="0"/>
              <a:t>Fill half your plate with fruits and vegetables </a:t>
            </a:r>
          </a:p>
          <a:p>
            <a:pPr lvl="2"/>
            <a:r>
              <a:rPr lang="en-US" sz="2000" dirty="0" smtClean="0"/>
              <a:t>Make at least half your grains whole</a:t>
            </a:r>
          </a:p>
          <a:p>
            <a:pPr lvl="2"/>
            <a:r>
              <a:rPr lang="en-US" sz="2000" dirty="0" smtClean="0"/>
              <a:t>Switch to fat-free or 1 percent milk</a:t>
            </a:r>
          </a:p>
          <a:p>
            <a:pPr lvl="1"/>
            <a:r>
              <a:rPr lang="en-US" sz="2400" dirty="0" smtClean="0"/>
              <a:t>Reduce foods:</a:t>
            </a:r>
          </a:p>
          <a:p>
            <a:pPr lvl="2"/>
            <a:r>
              <a:rPr lang="en-US" sz="2000" dirty="0" smtClean="0"/>
              <a:t>Compare sodium in foods such as soup, bread, and frozen meals</a:t>
            </a:r>
          </a:p>
          <a:p>
            <a:pPr lvl="2"/>
            <a:r>
              <a:rPr lang="en-US" sz="2000" dirty="0" smtClean="0"/>
              <a:t>Drink water instead of sugary drinks</a:t>
            </a:r>
            <a:endParaRPr lang="en-US" sz="20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r>
              <a:rPr lang="en-US" dirty="0" smtClean="0"/>
              <a:t>Why Should You Care?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Why Should I care.jpg"/>
          <p:cNvPicPr>
            <a:picLocks noChangeAspect="1"/>
          </p:cNvPicPr>
          <p:nvPr/>
        </p:nvPicPr>
        <p:blipFill rotWithShape="1">
          <a:blip r:embed="rId3">
            <a:extLst>
              <a:ext uri="{28A0092B-C50C-407E-A947-70E740481C1C}">
                <a14:useLocalDpi xmlns:a14="http://schemas.microsoft.com/office/drawing/2010/main" val="0"/>
              </a:ext>
            </a:extLst>
          </a:blip>
          <a:srcRect b="2807"/>
          <a:stretch/>
        </p:blipFill>
        <p:spPr>
          <a:xfrm>
            <a:off x="1610464" y="601424"/>
            <a:ext cx="5923072" cy="588934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p:txBody>
          <a:bodyPr/>
          <a:lstStyle/>
          <a:p>
            <a:r>
              <a:rPr lang="en-US" dirty="0" smtClean="0"/>
              <a:t>MyPlate Plan</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6_labeled.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1504838" y="795796"/>
            <a:ext cx="6134324" cy="559067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5"/>
          <p:cNvSpPr>
            <a:spLocks noGrp="1" noChangeArrowheads="1"/>
          </p:cNvSpPr>
          <p:nvPr>
            <p:ph type="title"/>
          </p:nvPr>
        </p:nvSpPr>
        <p:spPr/>
        <p:txBody>
          <a:bodyPr/>
          <a:lstStyle/>
          <a:p>
            <a:r>
              <a:rPr lang="en-US" dirty="0" smtClean="0"/>
              <a:t>Serving-Size Chart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7_labeled.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2878866" y="603603"/>
            <a:ext cx="3479828" cy="5917746"/>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title"/>
          </p:nvPr>
        </p:nvSpPr>
        <p:spPr/>
        <p:txBody>
          <a:bodyPr/>
          <a:lstStyle/>
          <a:p>
            <a:r>
              <a:rPr lang="en-US" dirty="0" smtClean="0"/>
              <a:t>Read Food Labels</a:t>
            </a:r>
            <a:endParaRPr lang="en-US" dirty="0"/>
          </a:p>
        </p:txBody>
      </p:sp>
      <p:sp>
        <p:nvSpPr>
          <p:cNvPr id="105475" name="Rectangle 4"/>
          <p:cNvSpPr>
            <a:spLocks noGrp="1" noChangeArrowheads="1"/>
          </p:cNvSpPr>
          <p:nvPr>
            <p:ph idx="1"/>
          </p:nvPr>
        </p:nvSpPr>
        <p:spPr>
          <a:xfrm>
            <a:off x="365125" y="1141413"/>
            <a:ext cx="8229600" cy="5370928"/>
          </a:xfrm>
        </p:spPr>
        <p:txBody>
          <a:bodyPr/>
          <a:lstStyle/>
          <a:p>
            <a:r>
              <a:rPr lang="en-US" sz="2600" dirty="0" smtClean="0"/>
              <a:t>The FDA and the USDA developed the percent daily values (%DVs) list that you see on food and supplement labels. The %DV is calculated based on a 2,000 calorie per day diet.</a:t>
            </a:r>
          </a:p>
          <a:p>
            <a:r>
              <a:rPr lang="en-US" sz="2600" dirty="0" smtClean="0"/>
              <a:t>The FDA allows five types of health-related claims on the packages of foods and dietary supplements:</a:t>
            </a:r>
          </a:p>
          <a:p>
            <a:pPr lvl="1"/>
            <a:r>
              <a:rPr lang="en-US" sz="2600" dirty="0" smtClean="0"/>
              <a:t>Nutrient content claims</a:t>
            </a:r>
          </a:p>
          <a:p>
            <a:pPr lvl="1"/>
            <a:r>
              <a:rPr lang="en-US" sz="2600" dirty="0" smtClean="0"/>
              <a:t>Structure and function claims</a:t>
            </a:r>
          </a:p>
          <a:p>
            <a:pPr lvl="1"/>
            <a:r>
              <a:rPr lang="en-US" sz="2600" dirty="0" smtClean="0"/>
              <a:t>Dietary guidance claims</a:t>
            </a:r>
          </a:p>
          <a:p>
            <a:pPr lvl="1"/>
            <a:r>
              <a:rPr lang="en-US" sz="2600" dirty="0" smtClean="0"/>
              <a:t>Qualified health claims</a:t>
            </a:r>
          </a:p>
          <a:p>
            <a:pPr lvl="1"/>
            <a:r>
              <a:rPr lang="en-US" sz="2600" dirty="0" smtClean="0"/>
              <a:t>Health claims</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584776"/>
          </a:xfrm>
        </p:spPr>
        <p:txBody>
          <a:bodyPr/>
          <a:lstStyle/>
          <a:p>
            <a:r>
              <a:rPr lang="en-US" dirty="0"/>
              <a:t>Reading a Food </a:t>
            </a:r>
            <a:r>
              <a:rPr lang="en-US" dirty="0" smtClean="0"/>
              <a:t>Label</a:t>
            </a:r>
            <a:endParaRPr lang="en-US" dirty="0"/>
          </a:p>
        </p:txBody>
      </p:sp>
      <p:sp>
        <p:nvSpPr>
          <p:cNvPr id="107522"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Arial" charset="0"/>
              <a:buNone/>
            </a:pPr>
            <a:endParaRPr lang="en-US" sz="18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8_labeled.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764515" y="662273"/>
            <a:ext cx="7614970" cy="576009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title"/>
          </p:nvPr>
        </p:nvSpPr>
        <p:spPr/>
        <p:txBody>
          <a:bodyPr/>
          <a:lstStyle/>
          <a:p>
            <a:r>
              <a:rPr lang="en-US" dirty="0" smtClean="0"/>
              <a:t>Vegetarianism: A Healthy Diet? </a:t>
            </a:r>
            <a:endParaRPr lang="en-US" dirty="0"/>
          </a:p>
        </p:txBody>
      </p:sp>
      <p:sp>
        <p:nvSpPr>
          <p:cNvPr id="109571" name="Rectangle 4"/>
          <p:cNvSpPr>
            <a:spLocks noGrp="1" noChangeArrowheads="1"/>
          </p:cNvSpPr>
          <p:nvPr>
            <p:ph idx="1"/>
          </p:nvPr>
        </p:nvSpPr>
        <p:spPr/>
        <p:txBody>
          <a:bodyPr/>
          <a:lstStyle/>
          <a:p>
            <a:r>
              <a:rPr lang="en-US" dirty="0" smtClean="0"/>
              <a:t>A </a:t>
            </a:r>
            <a:r>
              <a:rPr lang="en-US" i="1" dirty="0" smtClean="0"/>
              <a:t>vegetarian</a:t>
            </a:r>
            <a:r>
              <a:rPr lang="en-US" dirty="0" smtClean="0"/>
              <a:t> is a person who follows a diet that excludes some or all animal products.</a:t>
            </a:r>
          </a:p>
          <a:p>
            <a:r>
              <a:rPr lang="en-US" dirty="0" smtClean="0"/>
              <a:t>Generally, people who eat a balanced vegetarian diet weigh less and have healthier cholesterol levels, fewer irregular bowel movements, and a lower risk of heart disease than do non-vegetarians.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table_07_06.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2184400" y="101600"/>
            <a:ext cx="4773168" cy="645577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Arial" charset="0"/>
              <a:buNone/>
            </a:pPr>
            <a:endParaRPr lang="en-US" sz="1800" dirty="0"/>
          </a:p>
        </p:txBody>
      </p:sp>
      <p:sp>
        <p:nvSpPr>
          <p:cNvPr id="113668" name="Rectangle 6"/>
          <p:cNvSpPr>
            <a:spLocks noGrp="1" noChangeArrowheads="1"/>
          </p:cNvSpPr>
          <p:nvPr>
            <p:ph type="title"/>
          </p:nvPr>
        </p:nvSpPr>
        <p:spPr/>
        <p:txBody>
          <a:bodyPr/>
          <a:lstStyle/>
          <a:p>
            <a:r>
              <a:rPr lang="en-US" dirty="0"/>
              <a:t>See It! Video: Menu Calorie Counts</a:t>
            </a:r>
          </a:p>
        </p:txBody>
      </p:sp>
      <p:sp>
        <p:nvSpPr>
          <p:cNvPr id="113669" name="Rectangle 7"/>
          <p:cNvSpPr>
            <a:spLocks noGrp="1" noChangeArrowheads="1"/>
          </p:cNvSpPr>
          <p:nvPr>
            <p:ph idx="1"/>
          </p:nvPr>
        </p:nvSpPr>
        <p:spPr>
          <a:xfrm>
            <a:off x="365125" y="1499616"/>
            <a:ext cx="8229600" cy="5183866"/>
          </a:xfrm>
        </p:spPr>
        <p:txBody>
          <a:bodyPr/>
          <a:lstStyle/>
          <a:p>
            <a:pPr marL="0" indent="0">
              <a:buNone/>
            </a:pPr>
            <a:r>
              <a:rPr lang="en-US" sz="2400" b="1" dirty="0"/>
              <a:t>Discussion Questions</a:t>
            </a:r>
          </a:p>
          <a:p>
            <a:r>
              <a:rPr lang="en-US" sz="2400" dirty="0" smtClean="0"/>
              <a:t>Is </a:t>
            </a:r>
            <a:r>
              <a:rPr lang="en-US" sz="2400" dirty="0"/>
              <a:t>the new federal law, which requires posting calorie counts for foods, beneficial or detrimental for restaurant goers?</a:t>
            </a:r>
          </a:p>
          <a:p>
            <a:r>
              <a:rPr lang="en-US" sz="2400" dirty="0" smtClean="0"/>
              <a:t>In </a:t>
            </a:r>
            <a:r>
              <a:rPr lang="en-US" sz="2400" dirty="0"/>
              <a:t>what ways is the calorie count advertised misleading for customers?</a:t>
            </a:r>
          </a:p>
          <a:p>
            <a:r>
              <a:rPr lang="en-US" sz="2400" dirty="0" smtClean="0"/>
              <a:t>Caloric </a:t>
            </a:r>
            <a:r>
              <a:rPr lang="en-US" sz="2400" dirty="0"/>
              <a:t>needs are based on several factors. Does the average person have the knowledge to accurately assess caloric intake needs? What more can be done to educate the public regarding caloric needs?</a:t>
            </a:r>
          </a:p>
          <a:p>
            <a:r>
              <a:rPr lang="en-US" sz="2400" dirty="0" smtClean="0"/>
              <a:t>What </a:t>
            </a:r>
            <a:r>
              <a:rPr lang="en-US" sz="2400" dirty="0"/>
              <a:t>practical methods can the consumer employ to decrease calorie intake at restaurants?</a:t>
            </a:r>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pic>
        <p:nvPicPr>
          <p:cNvPr id="13" name="Picture 12"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5"/>
          <p:cNvSpPr txBox="1">
            <a:spLocks noChangeArrowheads="1"/>
          </p:cNvSpPr>
          <p:nvPr/>
        </p:nvSpPr>
        <p:spPr bwMode="auto">
          <a:xfrm>
            <a:off x="3733800" y="5029200"/>
            <a:ext cx="47244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spcBef>
                <a:spcPct val="50000"/>
              </a:spcBef>
              <a:buClr>
                <a:srgbClr val="000000"/>
              </a:buClr>
              <a:buSzPct val="100000"/>
              <a:buFont typeface="Arial" charset="0"/>
              <a:buNone/>
            </a:pPr>
            <a:endParaRPr lang="en-US" sz="1800" dirty="0"/>
          </a:p>
        </p:txBody>
      </p:sp>
      <p:sp>
        <p:nvSpPr>
          <p:cNvPr id="115715" name="Rectangle 5"/>
          <p:cNvSpPr>
            <a:spLocks noGrp="1" noChangeArrowheads="1"/>
          </p:cNvSpPr>
          <p:nvPr>
            <p:ph type="title"/>
          </p:nvPr>
        </p:nvSpPr>
        <p:spPr/>
        <p:txBody>
          <a:bodyPr/>
          <a:lstStyle/>
          <a:p>
            <a:r>
              <a:rPr lang="en-US" dirty="0" smtClean="0"/>
              <a:t>Supplements: Research on the Daily Dose </a:t>
            </a:r>
            <a:endParaRPr lang="en-US" dirty="0"/>
          </a:p>
        </p:txBody>
      </p:sp>
      <p:sp>
        <p:nvSpPr>
          <p:cNvPr id="115716" name="Rectangle 6"/>
          <p:cNvSpPr>
            <a:spLocks noGrp="1" noChangeArrowheads="1"/>
          </p:cNvSpPr>
          <p:nvPr>
            <p:ph idx="1"/>
          </p:nvPr>
        </p:nvSpPr>
        <p:spPr/>
        <p:txBody>
          <a:bodyPr/>
          <a:lstStyle/>
          <a:p>
            <a:r>
              <a:rPr lang="en-US" i="1" dirty="0" smtClean="0"/>
              <a:t>Dietary supplements </a:t>
            </a:r>
            <a:r>
              <a:rPr lang="en-US" dirty="0" smtClean="0"/>
              <a:t>are products—usually vitamins and minerals—taken by mouth and intended to supplement existing diets.</a:t>
            </a:r>
          </a:p>
          <a:p>
            <a:r>
              <a:rPr lang="en-US" dirty="0" smtClean="0"/>
              <a:t>It is important to note that dietary supplements are not regulated by the FDA, like other food and drug products.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6" name="Picture 5" descr="misc_07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355" y="3922121"/>
            <a:ext cx="4609290" cy="273421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title"/>
          </p:nvPr>
        </p:nvSpPr>
        <p:spPr/>
        <p:txBody>
          <a:bodyPr/>
          <a:lstStyle/>
          <a:p>
            <a:r>
              <a:rPr lang="en-US" dirty="0" smtClean="0"/>
              <a:t>Eating Well in College</a:t>
            </a:r>
            <a:endParaRPr lang="en-US" dirty="0"/>
          </a:p>
        </p:txBody>
      </p:sp>
      <p:sp>
        <p:nvSpPr>
          <p:cNvPr id="117763" name="Rectangle 6"/>
          <p:cNvSpPr>
            <a:spLocks noGrp="1" noChangeArrowheads="1"/>
          </p:cNvSpPr>
          <p:nvPr>
            <p:ph idx="1"/>
          </p:nvPr>
        </p:nvSpPr>
        <p:spPr>
          <a:xfrm>
            <a:off x="365125" y="1141413"/>
            <a:ext cx="8290264" cy="5106987"/>
          </a:xfrm>
        </p:spPr>
        <p:txBody>
          <a:bodyPr/>
          <a:lstStyle/>
          <a:p>
            <a:r>
              <a:rPr lang="en-US" sz="2600" dirty="0" smtClean="0"/>
              <a:t>If you must eat fast food, try to follow these tips to get more nutritional bang for your buck:</a:t>
            </a:r>
          </a:p>
          <a:p>
            <a:pPr lvl="1"/>
            <a:r>
              <a:rPr lang="en-US" sz="2600" dirty="0" smtClean="0"/>
              <a:t>Order salads, but be careful about what you add to them.</a:t>
            </a:r>
          </a:p>
          <a:p>
            <a:pPr lvl="1"/>
            <a:r>
              <a:rPr lang="en-US" sz="2600" dirty="0" smtClean="0"/>
              <a:t>Try baked fries.</a:t>
            </a:r>
          </a:p>
          <a:p>
            <a:pPr lvl="1"/>
            <a:r>
              <a:rPr lang="en-US" sz="2600" dirty="0" smtClean="0"/>
              <a:t>Avoid giant sizes and refrain from ordering "</a:t>
            </a:r>
            <a:r>
              <a:rPr lang="en-US" altLang="ja-JP" sz="2600" dirty="0" smtClean="0"/>
              <a:t>extra.</a:t>
            </a:r>
            <a:r>
              <a:rPr lang="en-US" sz="2600" dirty="0" smtClean="0"/>
              <a:t>"</a:t>
            </a:r>
            <a:endParaRPr lang="en-US" altLang="ja-JP" sz="2600" dirty="0" smtClean="0"/>
          </a:p>
          <a:p>
            <a:pPr lvl="1"/>
            <a:r>
              <a:rPr lang="en-US" sz="2600" dirty="0" smtClean="0"/>
              <a:t>Limit beverages and foods that are high in added sugars.</a:t>
            </a:r>
          </a:p>
          <a:p>
            <a:pPr lvl="1"/>
            <a:r>
              <a:rPr lang="en-US" sz="2600" dirty="0" smtClean="0"/>
              <a:t>At least once per week, order a vegetable-based product instead of meat when you</a:t>
            </a:r>
            <a:r>
              <a:rPr lang="fr-FR" sz="2600" dirty="0" smtClean="0"/>
              <a:t>'</a:t>
            </a:r>
            <a:r>
              <a:rPr lang="en-US" sz="2600" dirty="0" smtClean="0"/>
              <a:t>re eating fast food.</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title"/>
          </p:nvPr>
        </p:nvSpPr>
        <p:spPr/>
        <p:txBody>
          <a:bodyPr/>
          <a:lstStyle/>
          <a:p>
            <a:r>
              <a:rPr lang="en-US" dirty="0" smtClean="0"/>
              <a:t>Eating Well in College</a:t>
            </a:r>
            <a:endParaRPr lang="en-US" dirty="0"/>
          </a:p>
        </p:txBody>
      </p:sp>
      <p:sp>
        <p:nvSpPr>
          <p:cNvPr id="119811" name="Rectangle 4"/>
          <p:cNvSpPr>
            <a:spLocks noGrp="1" noChangeArrowheads="1"/>
          </p:cNvSpPr>
          <p:nvPr>
            <p:ph idx="1"/>
          </p:nvPr>
        </p:nvSpPr>
        <p:spPr/>
        <p:txBody>
          <a:bodyPr/>
          <a:lstStyle/>
          <a:p>
            <a:r>
              <a:rPr lang="en-US" sz="2400" dirty="0" smtClean="0"/>
              <a:t>In the dining hall, try these ideas:</a:t>
            </a:r>
          </a:p>
          <a:p>
            <a:pPr lvl="1"/>
            <a:r>
              <a:rPr lang="en-US" sz="2400" dirty="0" smtClean="0"/>
              <a:t>Choose lean meats, grilled chicken, or vegetable dishes.</a:t>
            </a:r>
          </a:p>
          <a:p>
            <a:pPr lvl="1"/>
            <a:r>
              <a:rPr lang="en-US" sz="2400" dirty="0" smtClean="0"/>
              <a:t>Avoid fried foods.</a:t>
            </a:r>
          </a:p>
          <a:p>
            <a:pPr lvl="1"/>
            <a:r>
              <a:rPr lang="en-US" sz="2400" dirty="0" smtClean="0"/>
              <a:t>Load up on leafy greens at the salad bar.</a:t>
            </a:r>
          </a:p>
          <a:p>
            <a:pPr lvl="1"/>
            <a:r>
              <a:rPr lang="en-US" sz="2400" dirty="0" smtClean="0"/>
              <a:t>Get creative with your meals: have a baked potato with salsa instead of sour cream.</a:t>
            </a:r>
          </a:p>
          <a:p>
            <a:pPr lvl="1"/>
            <a:r>
              <a:rPr lang="en-US" sz="2400" dirty="0" smtClean="0"/>
              <a:t>Avoid large portions and going back for seconds.</a:t>
            </a:r>
          </a:p>
          <a:p>
            <a:pPr lvl="1"/>
            <a:r>
              <a:rPr lang="en-US" sz="2400" dirty="0" smtClean="0"/>
              <a:t>Pass up high-calorie, low-nutrient foods such as sugary desserts.</a:t>
            </a:r>
          </a:p>
          <a:p>
            <a:pPr lvl="1"/>
            <a:r>
              <a:rPr lang="en-US" sz="2400" dirty="0" smtClean="0"/>
              <a:t>Choose fruit or low-fat yogurt to satisfy your sweet tooth.</a:t>
            </a:r>
            <a:endParaRPr lang="en-US" sz="24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p:txBody>
          <a:bodyPr/>
          <a:lstStyle/>
          <a:p>
            <a:r>
              <a:rPr lang="en-US" dirty="0" smtClean="0"/>
              <a:t>Recommended Intakes for Nutrients </a:t>
            </a:r>
            <a:endParaRPr lang="en-US" dirty="0"/>
          </a:p>
        </p:txBody>
      </p:sp>
      <p:sp>
        <p:nvSpPr>
          <p:cNvPr id="27651" name="Rectangle 8"/>
          <p:cNvSpPr>
            <a:spLocks noGrp="1" noChangeArrowheads="1"/>
          </p:cNvSpPr>
          <p:nvPr>
            <p:ph idx="1"/>
          </p:nvPr>
        </p:nvSpPr>
        <p:spPr/>
        <p:txBody>
          <a:bodyPr/>
          <a:lstStyle/>
          <a:p>
            <a:r>
              <a:rPr lang="en-US" dirty="0" smtClean="0"/>
              <a:t>Recommended Dietary Allowances (RDAs)</a:t>
            </a:r>
          </a:p>
          <a:p>
            <a:pPr lvl="1"/>
            <a:r>
              <a:rPr lang="en-US" dirty="0" smtClean="0"/>
              <a:t>US Recommended Dietary Allowances (USRDAs)</a:t>
            </a:r>
          </a:p>
          <a:p>
            <a:r>
              <a:rPr lang="en-US" dirty="0" smtClean="0"/>
              <a:t>Adequate Intake (AI)</a:t>
            </a:r>
          </a:p>
          <a:p>
            <a:r>
              <a:rPr lang="en-US" dirty="0" smtClean="0"/>
              <a:t>Tolerable Upper Intake Level (UL)</a:t>
            </a:r>
          </a:p>
          <a:p>
            <a:r>
              <a:rPr lang="en-US" dirty="0" smtClean="0"/>
              <a:t>Acceptable Macronutrient Distribution Ranges (AMDRs)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7"/>
          <p:cNvSpPr txBox="1">
            <a:spLocks noChangeArrowheads="1"/>
          </p:cNvSpPr>
          <p:nvPr/>
        </p:nvSpPr>
        <p:spPr bwMode="auto">
          <a:xfrm>
            <a:off x="5334000" y="3429000"/>
            <a:ext cx="3048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spcBef>
                <a:spcPct val="50000"/>
              </a:spcBef>
              <a:buClr>
                <a:srgbClr val="000000"/>
              </a:buClr>
              <a:buSzPct val="100000"/>
              <a:buFont typeface="Arial" charset="0"/>
              <a:buNone/>
            </a:pPr>
            <a:endParaRPr lang="en-US" sz="1800" dirty="0"/>
          </a:p>
        </p:txBody>
      </p:sp>
      <p:sp>
        <p:nvSpPr>
          <p:cNvPr id="121859" name="Rectangle 22"/>
          <p:cNvSpPr>
            <a:spLocks noGrp="1" noChangeArrowheads="1"/>
          </p:cNvSpPr>
          <p:nvPr>
            <p:ph type="title"/>
          </p:nvPr>
        </p:nvSpPr>
        <p:spPr/>
        <p:txBody>
          <a:bodyPr/>
          <a:lstStyle/>
          <a:p>
            <a:r>
              <a:rPr lang="en-US" dirty="0" smtClean="0"/>
              <a:t>Choosing Organic or Locally Grown Foods</a:t>
            </a:r>
            <a:endParaRPr lang="en-US" dirty="0"/>
          </a:p>
        </p:txBody>
      </p:sp>
      <p:sp>
        <p:nvSpPr>
          <p:cNvPr id="121860" name="Rectangle 23"/>
          <p:cNvSpPr>
            <a:spLocks noGrp="1" noChangeArrowheads="1"/>
          </p:cNvSpPr>
          <p:nvPr>
            <p:ph idx="1"/>
          </p:nvPr>
        </p:nvSpPr>
        <p:spPr/>
        <p:txBody>
          <a:bodyPr/>
          <a:lstStyle/>
          <a:p>
            <a:r>
              <a:rPr lang="en-US" dirty="0" smtClean="0"/>
              <a:t>Organic foods and beverages are developed, grown, or raised without the use of synthetic pesticides, chemicals, or hormones.</a:t>
            </a:r>
          </a:p>
          <a:p>
            <a:r>
              <a:rPr lang="en-US" dirty="0" smtClean="0"/>
              <a:t>It is almost impossible to assess the health impact of organic versus non-organic foods.</a:t>
            </a:r>
          </a:p>
          <a:p>
            <a:r>
              <a:rPr lang="en-US" dirty="0" smtClean="0"/>
              <a:t>A </a:t>
            </a:r>
            <a:r>
              <a:rPr lang="en-US" i="1" dirty="0" smtClean="0"/>
              <a:t>locavore</a:t>
            </a:r>
            <a:r>
              <a:rPr lang="en-US" dirty="0" smtClean="0"/>
              <a:t> is someone who eats only food grown close to home.</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6" name="Picture 5" descr="misc_07_13.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3426535" y="4452243"/>
            <a:ext cx="2274674" cy="226718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Arial" charset="0"/>
              <a:buNone/>
            </a:pPr>
            <a:endParaRPr lang="en-US" sz="1800" dirty="0"/>
          </a:p>
        </p:txBody>
      </p:sp>
      <p:sp>
        <p:nvSpPr>
          <p:cNvPr id="113668" name="Rectangle 6"/>
          <p:cNvSpPr>
            <a:spLocks noGrp="1" noChangeArrowheads="1"/>
          </p:cNvSpPr>
          <p:nvPr>
            <p:ph type="title"/>
          </p:nvPr>
        </p:nvSpPr>
        <p:spPr/>
        <p:txBody>
          <a:bodyPr/>
          <a:lstStyle/>
          <a:p>
            <a:r>
              <a:rPr lang="en-US" dirty="0" smtClean="0"/>
              <a:t>See It! Video: Organic Produce</a:t>
            </a:r>
            <a:endParaRPr lang="en-US" dirty="0"/>
          </a:p>
        </p:txBody>
      </p:sp>
      <p:sp>
        <p:nvSpPr>
          <p:cNvPr id="113669" name="Rectangle 7"/>
          <p:cNvSpPr>
            <a:spLocks noGrp="1" noChangeArrowheads="1"/>
          </p:cNvSpPr>
          <p:nvPr>
            <p:ph idx="1"/>
          </p:nvPr>
        </p:nvSpPr>
        <p:spPr/>
        <p:txBody>
          <a:bodyPr/>
          <a:lstStyle/>
          <a:p>
            <a:pPr marL="0" indent="0">
              <a:buNone/>
            </a:pPr>
            <a:r>
              <a:rPr lang="en-US" b="1" dirty="0" smtClean="0"/>
              <a:t>Discussion Questions</a:t>
            </a:r>
          </a:p>
          <a:p>
            <a:r>
              <a:rPr lang="en-US" dirty="0" smtClean="0"/>
              <a:t>Many Americans may be confused about the nutritional value of organic foods and the benefits of eating organic. How can we get the word out about the nutritional value of organic and conventional foods?</a:t>
            </a:r>
          </a:p>
          <a:p>
            <a:r>
              <a:rPr lang="en-US" dirty="0" smtClean="0"/>
              <a:t>What is the justification for the higher cost of organic foods? Describe reasons you think organic food is or is not worth the higher price tag.</a:t>
            </a:r>
          </a:p>
          <a:p>
            <a:r>
              <a:rPr lang="en-US" dirty="0" smtClean="0"/>
              <a:t>Describe the benefits to eating organic foods.</a:t>
            </a:r>
            <a:endParaRPr lang="en-US"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pic>
        <p:nvPicPr>
          <p:cNvPr id="13" name="Picture 12"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2159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c_07_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19" y="2108801"/>
            <a:ext cx="4073747" cy="2829392"/>
          </a:xfrm>
          <a:prstGeom prst="rect">
            <a:avLst/>
          </a:prstGeom>
        </p:spPr>
      </p:pic>
      <p:sp>
        <p:nvSpPr>
          <p:cNvPr id="123907" name="Rectangle 5"/>
          <p:cNvSpPr>
            <a:spLocks noGrp="1" noChangeArrowheads="1"/>
          </p:cNvSpPr>
          <p:nvPr>
            <p:ph type="title"/>
          </p:nvPr>
        </p:nvSpPr>
        <p:spPr/>
        <p:txBody>
          <a:bodyPr/>
          <a:lstStyle/>
          <a:p>
            <a:r>
              <a:rPr lang="en-US" dirty="0" smtClean="0"/>
              <a:t>Food Safety: A Growing Concern</a:t>
            </a:r>
            <a:endParaRPr lang="en-US" dirty="0"/>
          </a:p>
        </p:txBody>
      </p:sp>
      <p:sp>
        <p:nvSpPr>
          <p:cNvPr id="6" name="Content Placeholder 5"/>
          <p:cNvSpPr>
            <a:spLocks noGrp="1"/>
          </p:cNvSpPr>
          <p:nvPr>
            <p:ph sz="half" idx="2"/>
          </p:nvPr>
        </p:nvSpPr>
        <p:spPr>
          <a:xfrm>
            <a:off x="4224118" y="1141413"/>
            <a:ext cx="4647431" cy="5488025"/>
          </a:xfrm>
        </p:spPr>
        <p:txBody>
          <a:bodyPr/>
          <a:lstStyle/>
          <a:p>
            <a:r>
              <a:rPr lang="en-US" sz="2600" dirty="0"/>
              <a:t>Foodborne pathogens sicken more than 48 million people; they cause 128,000 hospitalizations and 3,000 deaths in the United States annually.</a:t>
            </a:r>
          </a:p>
          <a:p>
            <a:r>
              <a:rPr lang="en-US" sz="2600" dirty="0" smtClean="0"/>
              <a:t>Most </a:t>
            </a:r>
            <a:r>
              <a:rPr lang="en-US" sz="2600" dirty="0"/>
              <a:t>foodborne illnesses are caused by common bacteria and viruses.</a:t>
            </a:r>
          </a:p>
          <a:p>
            <a:r>
              <a:rPr lang="en-US" sz="2600" dirty="0" smtClean="0"/>
              <a:t>Signs </a:t>
            </a:r>
            <a:r>
              <a:rPr lang="en-US" sz="2600" dirty="0"/>
              <a:t>of illness vary but may include diarrhea, nausea, cramping, and vomiting</a:t>
            </a:r>
            <a:r>
              <a:rPr lang="en-US" sz="2600" dirty="0" smtClean="0"/>
              <a:t>.</a:t>
            </a:r>
            <a:endParaRPr lang="en-US" sz="26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Arial" charset="0"/>
              <a:buNone/>
            </a:pPr>
            <a:endParaRPr lang="en-US" sz="1800"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table_07_07.jpg"/>
          <p:cNvPicPr>
            <a:picLocks noChangeAspect="1"/>
          </p:cNvPicPr>
          <p:nvPr/>
        </p:nvPicPr>
        <p:blipFill rotWithShape="1">
          <a:blip r:embed="rId3">
            <a:extLst>
              <a:ext uri="{28A0092B-C50C-407E-A947-70E740481C1C}">
                <a14:useLocalDpi xmlns:a14="http://schemas.microsoft.com/office/drawing/2010/main" val="0"/>
              </a:ext>
            </a:extLst>
          </a:blip>
          <a:srcRect b="3692"/>
          <a:stretch/>
        </p:blipFill>
        <p:spPr>
          <a:xfrm>
            <a:off x="266700" y="952500"/>
            <a:ext cx="8601456" cy="476719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r>
              <a:rPr lang="en-US" dirty="0" smtClean="0"/>
              <a:t>The USDA</a:t>
            </a:r>
            <a:r>
              <a:rPr lang="fr-FR" dirty="0" smtClean="0"/>
              <a:t>'</a:t>
            </a:r>
            <a:r>
              <a:rPr lang="en-US" dirty="0" smtClean="0"/>
              <a:t>s Fight BAC!</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9_labeled.jpg"/>
          <p:cNvPicPr>
            <a:picLocks noChangeAspect="1"/>
          </p:cNvPicPr>
          <p:nvPr/>
        </p:nvPicPr>
        <p:blipFill rotWithShape="1">
          <a:blip r:embed="rId3">
            <a:extLst>
              <a:ext uri="{28A0092B-C50C-407E-A947-70E740481C1C}">
                <a14:useLocalDpi xmlns:a14="http://schemas.microsoft.com/office/drawing/2010/main" val="0"/>
              </a:ext>
            </a:extLst>
          </a:blip>
          <a:srcRect b="7834"/>
          <a:stretch/>
        </p:blipFill>
        <p:spPr>
          <a:xfrm>
            <a:off x="304800" y="2260600"/>
            <a:ext cx="8534400" cy="2135005"/>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p:txBody>
          <a:bodyPr/>
          <a:lstStyle/>
          <a:p>
            <a:r>
              <a:rPr lang="en-US" dirty="0" smtClean="0"/>
              <a:t>Food Irradiation</a:t>
            </a:r>
            <a:endParaRPr lang="en-US" dirty="0"/>
          </a:p>
        </p:txBody>
      </p:sp>
      <p:sp>
        <p:nvSpPr>
          <p:cNvPr id="130051" name="Rectangle 5"/>
          <p:cNvSpPr>
            <a:spLocks noGrp="1" noChangeArrowheads="1"/>
          </p:cNvSpPr>
          <p:nvPr>
            <p:ph sz="half" idx="1"/>
          </p:nvPr>
        </p:nvSpPr>
        <p:spPr>
          <a:xfrm>
            <a:off x="365125" y="1141413"/>
            <a:ext cx="4291312" cy="5106987"/>
          </a:xfrm>
        </p:spPr>
        <p:txBody>
          <a:bodyPr/>
          <a:lstStyle/>
          <a:p>
            <a:r>
              <a:rPr lang="en-US" i="1" dirty="0" smtClean="0"/>
              <a:t>Food irradiation </a:t>
            </a:r>
            <a:r>
              <a:rPr lang="en-US" dirty="0" smtClean="0"/>
              <a:t>involves treating foods with waves of energy that damage microorganisms. </a:t>
            </a:r>
          </a:p>
          <a:p>
            <a:r>
              <a:rPr lang="en-US" dirty="0" smtClean="0"/>
              <a:t>The process lengthens shelf life and prevents the spread of deadly microorganisms.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7" name="Picture 6" descr="misc_07_15.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4831575" y="1408046"/>
            <a:ext cx="3625668" cy="3608694"/>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a:spLocks noGrp="1" noChangeArrowheads="1"/>
          </p:cNvSpPr>
          <p:nvPr>
            <p:ph type="title"/>
          </p:nvPr>
        </p:nvSpPr>
        <p:spPr/>
        <p:txBody>
          <a:bodyPr/>
          <a:lstStyle/>
          <a:p>
            <a:r>
              <a:rPr lang="en-US" dirty="0" smtClean="0"/>
              <a:t>Food Sensitivities</a:t>
            </a:r>
            <a:endParaRPr lang="en-US" dirty="0"/>
          </a:p>
        </p:txBody>
      </p:sp>
      <p:sp>
        <p:nvSpPr>
          <p:cNvPr id="132099" name="Rectangle 12"/>
          <p:cNvSpPr>
            <a:spLocks noGrp="1" noChangeArrowheads="1"/>
          </p:cNvSpPr>
          <p:nvPr>
            <p:ph idx="1"/>
          </p:nvPr>
        </p:nvSpPr>
        <p:spPr/>
        <p:txBody>
          <a:bodyPr/>
          <a:lstStyle/>
          <a:p>
            <a:r>
              <a:rPr lang="en-US" dirty="0" smtClean="0"/>
              <a:t>A </a:t>
            </a:r>
            <a:r>
              <a:rPr lang="en-US" i="1" dirty="0" smtClean="0"/>
              <a:t>food allergy </a:t>
            </a:r>
            <a:r>
              <a:rPr lang="en-US" dirty="0" smtClean="0"/>
              <a:t>is an overreaction by the body to normally harmless proteins, which are perceived as allergens. In response, the body produces antibodies, triggering allergic symptoms.</a:t>
            </a:r>
          </a:p>
          <a:p>
            <a:r>
              <a:rPr lang="en-US" dirty="0" smtClean="0"/>
              <a:t>In contrast, a </a:t>
            </a:r>
            <a:r>
              <a:rPr lang="en-US" i="1" dirty="0" smtClean="0"/>
              <a:t>food</a:t>
            </a:r>
            <a:r>
              <a:rPr lang="en-US" dirty="0" smtClean="0"/>
              <a:t> </a:t>
            </a:r>
            <a:r>
              <a:rPr lang="en-US" i="1" dirty="0" smtClean="0"/>
              <a:t>intolerance</a:t>
            </a:r>
            <a:r>
              <a:rPr lang="en-US" dirty="0" smtClean="0"/>
              <a:t> happens when people who lack the digestive chemicals needed to break down certain substances eat those substances and suffer adverse effects.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title"/>
          </p:nvPr>
        </p:nvSpPr>
        <p:spPr/>
        <p:txBody>
          <a:bodyPr/>
          <a:lstStyle/>
          <a:p>
            <a:r>
              <a:rPr lang="en-US" dirty="0" smtClean="0"/>
              <a:t>Genetically Modified Food Crops</a:t>
            </a:r>
            <a:endParaRPr lang="en-US" dirty="0"/>
          </a:p>
        </p:txBody>
      </p:sp>
      <p:sp>
        <p:nvSpPr>
          <p:cNvPr id="134147" name="Rectangle 4"/>
          <p:cNvSpPr>
            <a:spLocks noGrp="1" noChangeArrowheads="1"/>
          </p:cNvSpPr>
          <p:nvPr>
            <p:ph idx="1"/>
          </p:nvPr>
        </p:nvSpPr>
        <p:spPr/>
        <p:txBody>
          <a:bodyPr/>
          <a:lstStyle/>
          <a:p>
            <a:r>
              <a:rPr lang="en-US" i="1" dirty="0" smtClean="0"/>
              <a:t>Additives</a:t>
            </a:r>
            <a:r>
              <a:rPr lang="en-US" dirty="0" smtClean="0"/>
              <a:t> are substances added to food to reduce the risk of foodborne illness, prevent spoilage, and enhance the way foods look and taste.</a:t>
            </a:r>
          </a:p>
          <a:p>
            <a:r>
              <a:rPr lang="en-US" i="1" dirty="0" smtClean="0"/>
              <a:t>Genetically modified foods </a:t>
            </a:r>
            <a:r>
              <a:rPr lang="en-US" dirty="0" smtClean="0"/>
              <a:t>are foods derived from organisms whose DNA has been altered by using genetic-engineering techniques.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title"/>
          </p:nvPr>
        </p:nvSpPr>
        <p:spPr/>
        <p:txBody>
          <a:bodyPr/>
          <a:lstStyle/>
          <a:p>
            <a:r>
              <a:rPr lang="en-US" dirty="0" smtClean="0"/>
              <a:t>Assessing Yourself—A Personal Inventory</a:t>
            </a:r>
            <a:endParaRPr lang="en-US" dirty="0"/>
          </a:p>
        </p:txBody>
      </p:sp>
      <p:sp>
        <p:nvSpPr>
          <p:cNvPr id="136195" name="Rectangle 4"/>
          <p:cNvSpPr>
            <a:spLocks noGrp="1" noChangeArrowheads="1"/>
          </p:cNvSpPr>
          <p:nvPr>
            <p:ph idx="1"/>
          </p:nvPr>
        </p:nvSpPr>
        <p:spPr/>
        <p:txBody>
          <a:bodyPr/>
          <a:lstStyle/>
          <a:p>
            <a:r>
              <a:rPr lang="en-US" dirty="0" smtClean="0"/>
              <a:t>Go online to MasteringHealth to take the "How Healthy Are Your Eating Habits?" assessment.</a:t>
            </a:r>
          </a:p>
          <a:p>
            <a:r>
              <a:rPr lang="en-US" dirty="0" smtClean="0"/>
              <a:t>Consider what you ate this past weekend and rank it on a scale of 1 to 10, where 10 indicates that the foods you ate were healthy.</a:t>
            </a:r>
          </a:p>
          <a:p>
            <a:r>
              <a:rPr lang="en-US" dirty="0" smtClean="0"/>
              <a:t>What changes are you prepared to make to improve your nutritional habits?</a:t>
            </a:r>
          </a:p>
          <a:p>
            <a:r>
              <a:rPr lang="en-US" dirty="0" smtClean="0"/>
              <a:t>Do you think your health would be improved if you made these changes?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r>
              <a:rPr lang="en-US" dirty="0" smtClean="0"/>
              <a:t>Calories</a:t>
            </a:r>
            <a:endParaRPr lang="en-US" dirty="0"/>
          </a:p>
        </p:txBody>
      </p:sp>
      <p:sp>
        <p:nvSpPr>
          <p:cNvPr id="29699" name="Rectangle 6"/>
          <p:cNvSpPr>
            <a:spLocks noGrp="1" noChangeArrowheads="1"/>
          </p:cNvSpPr>
          <p:nvPr>
            <p:ph idx="1"/>
          </p:nvPr>
        </p:nvSpPr>
        <p:spPr/>
        <p:txBody>
          <a:bodyPr/>
          <a:lstStyle/>
          <a:p>
            <a:r>
              <a:rPr lang="en-US" dirty="0" smtClean="0"/>
              <a:t>A </a:t>
            </a:r>
            <a:r>
              <a:rPr lang="en-US" i="1" dirty="0" smtClean="0"/>
              <a:t>kilocalorie</a:t>
            </a:r>
            <a:r>
              <a:rPr lang="en-US" dirty="0" smtClean="0"/>
              <a:t> is a unit of measure to quantify the energy in food that the body can use.</a:t>
            </a:r>
          </a:p>
          <a:p>
            <a:r>
              <a:rPr lang="en-US" dirty="0" smtClean="0"/>
              <a:t>Most nutrition labels use the word </a:t>
            </a:r>
            <a:r>
              <a:rPr lang="en-US" i="1" dirty="0" smtClean="0"/>
              <a:t>calorie</a:t>
            </a:r>
            <a:r>
              <a:rPr lang="en-US" dirty="0" smtClean="0"/>
              <a:t> to refer to kilocalories.</a:t>
            </a:r>
          </a:p>
          <a:p>
            <a:r>
              <a:rPr lang="en-US" i="1" dirty="0" smtClean="0"/>
              <a:t>Energy</a:t>
            </a:r>
            <a:r>
              <a:rPr lang="en-US" dirty="0" smtClean="0"/>
              <a:t> is defined as the capacity to do work.</a:t>
            </a:r>
          </a:p>
          <a:p>
            <a:r>
              <a:rPr lang="en-US" dirty="0" smtClean="0"/>
              <a:t>Energy-containing nutrients are proteins, carbohydrates, and fat.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p:txBody>
          <a:bodyPr/>
          <a:lstStyle/>
          <a:p>
            <a:r>
              <a:rPr lang="en-US" dirty="0" smtClean="0"/>
              <a:t>The Digestive Process</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pic>
        <p:nvPicPr>
          <p:cNvPr id="8" name="Picture 7" descr="figure_07_01_labeled.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1416295" y="612415"/>
            <a:ext cx="6311410" cy="597544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r>
              <a:rPr lang="en-US" dirty="0" smtClean="0"/>
              <a:t>Water: A Crucial Nutrient</a:t>
            </a:r>
            <a:endParaRPr lang="en-US" dirty="0"/>
          </a:p>
        </p:txBody>
      </p:sp>
      <p:sp>
        <p:nvSpPr>
          <p:cNvPr id="33795" name="Rectangle 4"/>
          <p:cNvSpPr>
            <a:spLocks noGrp="1" noChangeArrowheads="1"/>
          </p:cNvSpPr>
          <p:nvPr>
            <p:ph idx="1"/>
          </p:nvPr>
        </p:nvSpPr>
        <p:spPr/>
        <p:txBody>
          <a:bodyPr/>
          <a:lstStyle/>
          <a:p>
            <a:r>
              <a:rPr lang="en-US" dirty="0" smtClean="0"/>
              <a:t>Humans can survive longer without food than without water.</a:t>
            </a:r>
          </a:p>
          <a:p>
            <a:r>
              <a:rPr lang="en-US" dirty="0" smtClean="0"/>
              <a:t>Dehydration can cause serious problems within hours.</a:t>
            </a:r>
          </a:p>
          <a:p>
            <a:r>
              <a:rPr lang="en-US" dirty="0" smtClean="0"/>
              <a:t>Too much water, or hyponatremia, can also pose a serious risk.</a:t>
            </a:r>
          </a:p>
          <a:p>
            <a:r>
              <a:rPr lang="en-US" dirty="0" smtClean="0"/>
              <a:t>The body is made up of 50 to 70 percent water by weight.</a:t>
            </a:r>
            <a:endParaRPr lang="en-US" dirty="0"/>
          </a:p>
        </p:txBody>
      </p:sp>
      <p:sp>
        <p:nvSpPr>
          <p:cNvPr id="2" name="Footer Placeholder 1"/>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936</TotalTime>
  <Words>4464</Words>
  <Application>Microsoft Macintosh PowerPoint</Application>
  <PresentationFormat>On-screen Show (4:3)</PresentationFormat>
  <Paragraphs>409</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HA5Lect_template</vt:lpstr>
      <vt:lpstr>Chapter 7:  Nutrition: Eating for a Healthier You</vt:lpstr>
      <vt:lpstr>Did you PREPARE and did you LEARN?</vt:lpstr>
      <vt:lpstr>Assessing Eating Behaviors</vt:lpstr>
      <vt:lpstr>Assessing Eating Behaviors</vt:lpstr>
      <vt:lpstr>Why Should You Care?</vt:lpstr>
      <vt:lpstr>Recommended Intakes for Nutrients </vt:lpstr>
      <vt:lpstr>Calories</vt:lpstr>
      <vt:lpstr>The Digestive Process</vt:lpstr>
      <vt:lpstr>Water: A Crucial Nutrient</vt:lpstr>
      <vt:lpstr>PowerPoint Presentation</vt:lpstr>
      <vt:lpstr>Proteins</vt:lpstr>
      <vt:lpstr>Proteins</vt:lpstr>
      <vt:lpstr>Proteins</vt:lpstr>
      <vt:lpstr>Complementary Proteins</vt:lpstr>
      <vt:lpstr>Build a Pizza</vt:lpstr>
      <vt:lpstr>Build a Salad</vt:lpstr>
      <vt:lpstr>Carbohydrates</vt:lpstr>
      <vt:lpstr>Simple Carbohydrates</vt:lpstr>
      <vt:lpstr>Simple Carbohydrates</vt:lpstr>
      <vt:lpstr>See It! Video: Ditching Sugar</vt:lpstr>
      <vt:lpstr>Complex Carbohydrates</vt:lpstr>
      <vt:lpstr>Complex Carbohydrates: Starches and Glycogen </vt:lpstr>
      <vt:lpstr>Build a Sandwich</vt:lpstr>
      <vt:lpstr>Fiber</vt:lpstr>
      <vt:lpstr>Anatomy of a Whole Grain</vt:lpstr>
      <vt:lpstr>See It! Video: Grain Labels Do Not Reflect "Whole" Truth</vt:lpstr>
      <vt:lpstr>Fats</vt:lpstr>
      <vt:lpstr>Fats</vt:lpstr>
      <vt:lpstr>Types of Dietary Fats</vt:lpstr>
      <vt:lpstr>Avoiding Trans Fatty Acids</vt:lpstr>
      <vt:lpstr>New Fat Advice: Is More Fat Ever Better? </vt:lpstr>
      <vt:lpstr>Percentages of Saturated, Polyunsaturated, Monounsaturated, and Trans Fats in Common Vegetable Oils</vt:lpstr>
      <vt:lpstr>Build a Meal</vt:lpstr>
      <vt:lpstr>Vitamins</vt:lpstr>
      <vt:lpstr>PowerPoint Presentation</vt:lpstr>
      <vt:lpstr>PowerPoint Presentation</vt:lpstr>
      <vt:lpstr>PowerPoint Presentation</vt:lpstr>
      <vt:lpstr>Antioxidants</vt:lpstr>
      <vt:lpstr>Folate</vt:lpstr>
      <vt:lpstr>Minerals</vt:lpstr>
      <vt:lpstr>Sodium</vt:lpstr>
      <vt:lpstr>PowerPoint Presentation</vt:lpstr>
      <vt:lpstr>PowerPoint Presentation</vt:lpstr>
      <vt:lpstr>PowerPoint Presentation</vt:lpstr>
      <vt:lpstr>PowerPoint Presentation</vt:lpstr>
      <vt:lpstr>Calcium and Iron</vt:lpstr>
      <vt:lpstr>How Can I Eat More Healthfully?</vt:lpstr>
      <vt:lpstr>Trends in Per Capita Nutrient Consumption</vt:lpstr>
      <vt:lpstr>Use the MyPlate Food Guidance System</vt:lpstr>
      <vt:lpstr>MyPlate Plan</vt:lpstr>
      <vt:lpstr>Serving-Size Chart</vt:lpstr>
      <vt:lpstr>Read Food Labels</vt:lpstr>
      <vt:lpstr>Reading a Food Label</vt:lpstr>
      <vt:lpstr>Vegetarianism: A Healthy Diet? </vt:lpstr>
      <vt:lpstr>PowerPoint Presentation</vt:lpstr>
      <vt:lpstr>See It! Video: Menu Calorie Counts</vt:lpstr>
      <vt:lpstr>Supplements: Research on the Daily Dose </vt:lpstr>
      <vt:lpstr>Eating Well in College</vt:lpstr>
      <vt:lpstr>Eating Well in College</vt:lpstr>
      <vt:lpstr>Choosing Organic or Locally Grown Foods</vt:lpstr>
      <vt:lpstr>See It! Video: Organic Produce</vt:lpstr>
      <vt:lpstr>Food Safety: A Growing Concern</vt:lpstr>
      <vt:lpstr>PowerPoint Presentation</vt:lpstr>
      <vt:lpstr>The USDA's Fight BAC!</vt:lpstr>
      <vt:lpstr>Food Irradiation</vt:lpstr>
      <vt:lpstr>Food Sensitivities</vt:lpstr>
      <vt:lpstr>Genetically Modified Food Crops</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Srinivasan G</cp:lastModifiedBy>
  <cp:revision>144</cp:revision>
  <dcterms:created xsi:type="dcterms:W3CDTF">2007-09-26T05:29:17Z</dcterms:created>
  <dcterms:modified xsi:type="dcterms:W3CDTF">2015-01-29T23:58:55Z</dcterms:modified>
</cp:coreProperties>
</file>