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4"/>
  </p:notesMasterIdLst>
  <p:handoutMasterIdLst>
    <p:handoutMasterId r:id="rId45"/>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9" r:id="rId42"/>
    <p:sldId id="298"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C9F"/>
    <a:srgbClr val="E87A4C"/>
    <a:srgbClr val="C8E718"/>
    <a:srgbClr val="478F86"/>
    <a:srgbClr val="DF5647"/>
    <a:srgbClr val="C80A2B"/>
    <a:srgbClr val="BE191F"/>
    <a:srgbClr val="1CA4CC"/>
    <a:srgbClr val="F04F23"/>
    <a:srgbClr val="F570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3900" autoAdjust="0"/>
  </p:normalViewPr>
  <p:slideViewPr>
    <p:cSldViewPr snapToGrid="0">
      <p:cViewPr varScale="1">
        <p:scale>
          <a:sx n="135" d="100"/>
          <a:sy n="135" d="100"/>
        </p:scale>
        <p:origin x="-2184" y="-120"/>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29/01/15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Tobacco smoke contains hundreds of damaging chemical substances. Smoke from an unfiltered cigarette contains 5 billion particles per cubic millimeter, or 50,000 times more than in an equal amount of polluted urban air. When condensed, these particles form a sticky mass called tar.</a:t>
            </a:r>
          </a:p>
          <a:p>
            <a:pPr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1" eaLnBrk="1" hangingPunct="1">
              <a:spcBef>
                <a:spcPct val="0"/>
              </a:spcBef>
            </a:pPr>
            <a:endParaRPr lang="en-US" dirty="0">
              <a:ea typeface="ＭＳ Ｐゴシック"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799464-8D34-774E-A29C-47642BA50EE4}" type="slidenum">
              <a:rPr lang="en-US" sz="1200">
                <a:cs typeface="Arial" charset="0"/>
              </a:rPr>
              <a:pPr/>
              <a:t>16</a:t>
            </a:fld>
            <a:endParaRPr lang="en-US" sz="1200"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cs typeface="ＭＳ Ｐゴシック" charset="0"/>
              </a:rPr>
              <a:t>Ask the class</a:t>
            </a:r>
            <a:r>
              <a:rPr lang="en-US" dirty="0">
                <a:ea typeface="ＭＳ Ｐゴシック" charset="0"/>
                <a:cs typeface="ＭＳ Ｐゴシック" charset="0"/>
              </a:rPr>
              <a:t> how many have ever tried a cigarette, and ask those that have tried but </a:t>
            </a:r>
            <a:r>
              <a:rPr lang="en-US" dirty="0" smtClean="0">
                <a:ea typeface="ＭＳ Ｐゴシック" charset="0"/>
                <a:cs typeface="ＭＳ Ｐゴシック" charset="0"/>
              </a:rPr>
              <a:t>don</a:t>
            </a:r>
            <a:r>
              <a:rPr lang="fr-FR" dirty="0" smtClean="0">
                <a:ea typeface="ＭＳ Ｐゴシック" charset="0"/>
                <a:cs typeface="ＭＳ Ｐゴシック" charset="0"/>
              </a:rPr>
              <a:t>'</a:t>
            </a:r>
            <a:r>
              <a:rPr lang="en-US" dirty="0" smtClean="0">
                <a:ea typeface="ＭＳ Ｐゴシック" charset="0"/>
                <a:cs typeface="ＭＳ Ｐゴシック" charset="0"/>
              </a:rPr>
              <a:t>t </a:t>
            </a:r>
            <a:r>
              <a:rPr lang="en-US" dirty="0">
                <a:ea typeface="ＭＳ Ｐゴシック" charset="0"/>
                <a:cs typeface="ＭＳ Ｐゴシック" charset="0"/>
              </a:rPr>
              <a:t>smoke why they did not continue.</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787B2A-FD72-5E4D-A46F-2905338CD579}" type="slidenum">
              <a:rPr lang="en-US" sz="1200">
                <a:cs typeface="Arial" charset="0"/>
              </a:rPr>
              <a:pPr/>
              <a:t>18</a:t>
            </a:fld>
            <a:endParaRPr lang="en-US" sz="1200"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Hookahs are marketed as a safe alternative to cigarettes because they reduce your risks from hazardous chemicals by filtering the smoke through water before you inhale. In fact, water pipes may cool the smoke; however, they do not eliminate or filter out harmful substances such as nicotine, carbon monoxide, or tar. In addition to the health risks associated with all tobacco products, unique risks associated with hookah use include hygiene and sanitation concerns from sharing the pipe and the possibility of infectious disease transmission.</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1E20E1C-1487-E243-9329-81B2471FA8A8}" type="slidenum">
              <a:rPr lang="en-US" sz="1200">
                <a:cs typeface="Arial" charset="0"/>
              </a:rPr>
              <a:pPr/>
              <a:t>20</a:t>
            </a:fld>
            <a:endParaRPr lang="en-US" sz="1200"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Other health hazards associated with smoking include ulcers, erectile dysfunction, reproductive health problems, dental diseases, diminished physical senses, and injuries. Smoking also increases the risk of gastrointestinal reflux, which causes heartburn and can, if severe, increase the risk of esophageal cancer.</a:t>
            </a:r>
          </a:p>
          <a:p>
            <a:pPr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Male and female smokers experience a greater rate of acute and chronic diseases.</a:t>
            </a: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383A75-9A80-F640-81BC-379767C92DA1}" type="slidenum">
              <a:rPr lang="en-US" sz="1200">
                <a:cs typeface="Arial" charset="0"/>
              </a:rPr>
              <a:pPr/>
              <a:t>24</a:t>
            </a:fld>
            <a:endParaRPr lang="en-US" sz="1200"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Lung cancer: Benzo[a]pyrene, a chemical found in tobacco smoke, causes mutations in lung cells that are identical to those found in many patients with lung cancer.</a:t>
            </a:r>
          </a:p>
          <a:p>
            <a:pPr eaLnBrk="1" hangingPunct="1">
              <a:spcBef>
                <a:spcPct val="0"/>
              </a:spcBef>
            </a:pPr>
            <a:r>
              <a:rPr lang="en-US" dirty="0">
                <a:ea typeface="ＭＳ Ｐゴシック" charset="0"/>
                <a:cs typeface="ＭＳ Ｐゴシック" charset="0"/>
              </a:rPr>
              <a:t>The risk increases proportionally to the number of cigarettes smoked daily, the number of years a person has smoked, and the age at which the person started to smoke.</a:t>
            </a:r>
          </a:p>
          <a:p>
            <a:pPr eaLnBrk="1" hangingPunct="1">
              <a:spcBef>
                <a:spcPct val="0"/>
              </a:spcBef>
            </a:pPr>
            <a:r>
              <a:rPr lang="en-US" dirty="0">
                <a:ea typeface="ＭＳ Ｐゴシック" charset="0"/>
                <a:cs typeface="ＭＳ Ｐゴシック" charset="0"/>
              </a:rPr>
              <a:t>Smoking as little as one cigar per day can double the risk of several cancers—of the oral cavity, esophagus, larynx, and lungs.</a:t>
            </a:r>
          </a:p>
          <a:p>
            <a:pPr eaLnBrk="1" hangingPunct="1">
              <a:spcBef>
                <a:spcPct val="0"/>
              </a:spcBef>
            </a:pPr>
            <a:r>
              <a:rPr lang="en-US" dirty="0">
                <a:ea typeface="ＭＳ Ｐゴシック" charset="0"/>
                <a:cs typeface="ＭＳ Ｐゴシック" charset="0"/>
              </a:rPr>
              <a:t>After 1 year without smoking, the risk of lung cancer falls substantially; after 10 years, the risk of lung cancer among ex-smokers is 50 percent that of continuing smokers.</a:t>
            </a:r>
          </a:p>
          <a:p>
            <a:pPr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Smoking during pregnancy:</a:t>
            </a:r>
          </a:p>
          <a:p>
            <a:pPr lvl="1" eaLnBrk="1" hangingPunct="1">
              <a:spcBef>
                <a:spcPct val="0"/>
              </a:spcBef>
              <a:buFontTx/>
              <a:buChar char="•"/>
            </a:pPr>
            <a:r>
              <a:rPr lang="en-US" dirty="0">
                <a:ea typeface="ＭＳ Ｐゴシック" charset="0"/>
              </a:rPr>
              <a:t>Leads to approximately 30 percent of premature births</a:t>
            </a:r>
          </a:p>
          <a:p>
            <a:pPr lvl="1" eaLnBrk="1" hangingPunct="1">
              <a:spcBef>
                <a:spcPct val="0"/>
              </a:spcBef>
              <a:buFontTx/>
              <a:buChar char="•"/>
            </a:pPr>
            <a:r>
              <a:rPr lang="en-US" dirty="0">
                <a:ea typeface="ＭＳ Ｐゴシック" charset="0"/>
              </a:rPr>
              <a:t>Increases the risk of low birth weight, which in turn increases the risk of illness and death for the baby</a:t>
            </a: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5B738F-CA2B-644D-92BA-DDE34282D0D1}" type="slidenum">
              <a:rPr lang="en-US" sz="1200">
                <a:cs typeface="Arial" charset="0"/>
              </a:rPr>
              <a:pPr/>
              <a:t>30</a:t>
            </a:fld>
            <a:endParaRPr lang="en-US" sz="1200" dirty="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Children exposed to ETS have an increased risk of lower respiratory tract infections. They are also at higher risk for other respiratory problems such as coughing, wheezing, asthma, chest colds, and decreased lung function.</a:t>
            </a:r>
          </a:p>
          <a:p>
            <a:endParaRPr lang="en-US" dirty="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Nonsmokers exposed to secondhand smoke are 20 to 30 percent more likely to have coronary heart disease than those who are not exposed to smoke.</a:t>
            </a:r>
          </a:p>
          <a:p>
            <a:endParaRPr lang="en-US" dirty="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Under the 1998 MSA, tobacco companies are:</a:t>
            </a:r>
          </a:p>
          <a:p>
            <a:pPr lvl="1" eaLnBrk="1" hangingPunct="1">
              <a:spcBef>
                <a:spcPct val="0"/>
              </a:spcBef>
            </a:pPr>
            <a:r>
              <a:rPr lang="en-US" dirty="0">
                <a:ea typeface="ＭＳ Ｐゴシック" charset="0"/>
              </a:rPr>
              <a:t>Required to pay approximately $206 billion over 25 years nationwide</a:t>
            </a:r>
          </a:p>
          <a:p>
            <a:pPr lvl="1" eaLnBrk="1" hangingPunct="1">
              <a:spcBef>
                <a:spcPct val="0"/>
              </a:spcBef>
            </a:pPr>
            <a:r>
              <a:rPr lang="en-US" dirty="0">
                <a:ea typeface="ＭＳ Ｐゴシック" charset="0"/>
              </a:rPr>
              <a:t>Forbidden to use billboard advertising</a:t>
            </a:r>
          </a:p>
          <a:p>
            <a:pPr lvl="1" eaLnBrk="1" hangingPunct="1">
              <a:spcBef>
                <a:spcPct val="0"/>
              </a:spcBef>
            </a:pPr>
            <a:r>
              <a:rPr lang="en-US" dirty="0">
                <a:ea typeface="ＭＳ Ｐゴシック" charset="0"/>
              </a:rPr>
              <a:t>Forbidden to use cartoon characters in advertising</a:t>
            </a:r>
          </a:p>
          <a:p>
            <a:pPr lvl="1" eaLnBrk="1" hangingPunct="1">
              <a:spcBef>
                <a:spcPct val="0"/>
              </a:spcBef>
            </a:pPr>
            <a:r>
              <a:rPr lang="en-US" dirty="0">
                <a:ea typeface="ＭＳ Ｐゴシック" charset="0"/>
              </a:rPr>
              <a:t>Forbidden to market cigarettes to children</a:t>
            </a:r>
          </a:p>
          <a:p>
            <a:pPr lvl="1" eaLnBrk="1" hangingPunct="1">
              <a:spcBef>
                <a:spcPct val="0"/>
              </a:spcBef>
            </a:pPr>
            <a:r>
              <a:rPr lang="en-US" dirty="0">
                <a:ea typeface="ＭＳ Ｐゴシック" charset="0"/>
              </a:rPr>
              <a:t>Forbidden to misrepresent the health effects of cigarettes</a:t>
            </a:r>
          </a:p>
          <a:p>
            <a:pPr eaLnBrk="1" hangingPunct="1">
              <a:spcBef>
                <a:spcPct val="0"/>
              </a:spcBef>
            </a:pPr>
            <a:endParaRPr lang="en-US" dirty="0">
              <a:ea typeface="ＭＳ Ｐゴシック" charset="0"/>
              <a:cs typeface="ＭＳ Ｐゴシック" charset="0"/>
            </a:endParaRPr>
          </a:p>
          <a:p>
            <a:pPr eaLnBrk="1" hangingPunct="1">
              <a:spcBef>
                <a:spcPct val="0"/>
              </a:spcBef>
            </a:pPr>
            <a:endParaRPr lang="en-US" dirty="0">
              <a:ea typeface="ＭＳ Ｐゴシック" charset="0"/>
              <a:cs typeface="ＭＳ Ｐゴシック"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08DAE81-9E61-DD42-965D-D5C8C0FAE4E5}" type="slidenum">
              <a:rPr lang="en-US" sz="1200">
                <a:cs typeface="Arial" charset="0"/>
              </a:rPr>
              <a:pPr/>
              <a:t>33</a:t>
            </a:fld>
            <a:endParaRPr lang="en-US" sz="1200" dirty="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Example to share:</a:t>
            </a:r>
          </a:p>
          <a:p>
            <a:pPr eaLnBrk="1" hangingPunct="1">
              <a:spcBef>
                <a:spcPct val="0"/>
              </a:spcBef>
            </a:pPr>
            <a:r>
              <a:rPr lang="en-US" dirty="0" smtClean="0">
                <a:ea typeface="ＭＳ Ｐゴシック" charset="0"/>
                <a:cs typeface="ＭＳ Ｐゴシック" charset="0"/>
              </a:rPr>
              <a:t>Pavlov</a:t>
            </a:r>
            <a:r>
              <a:rPr lang="fr-FR" dirty="0" smtClean="0">
                <a:ea typeface="ＭＳ Ｐゴシック" charset="0"/>
                <a:cs typeface="ＭＳ Ｐゴシック" charset="0"/>
              </a:rPr>
              <a:t>'</a:t>
            </a:r>
            <a:r>
              <a:rPr lang="en-US" dirty="0" smtClean="0">
                <a:ea typeface="ＭＳ Ｐゴシック" charset="0"/>
                <a:cs typeface="ＭＳ Ｐゴシック" charset="0"/>
              </a:rPr>
              <a:t>s </a:t>
            </a:r>
            <a:r>
              <a:rPr lang="en-US" dirty="0">
                <a:ea typeface="ＭＳ Ｐゴシック" charset="0"/>
                <a:cs typeface="ＭＳ Ｐゴシック" charset="0"/>
              </a:rPr>
              <a:t>dogs received operant conditioning. That is, every time they were fed, a bell was rung, and the food caused them to salivate. The dogs were trained to associate the bell with food. Eventually just ringing the bell caused salivation.</a:t>
            </a:r>
          </a:p>
          <a:p>
            <a:pPr eaLnBrk="1" hangingPunct="1">
              <a:spcBef>
                <a:spcPct val="0"/>
              </a:spcBef>
            </a:pPr>
            <a:endParaRPr lang="en-US" dirty="0">
              <a:ea typeface="ＭＳ Ｐゴシック" charset="0"/>
              <a:cs typeface="ＭＳ Ｐゴシック" charset="0"/>
            </a:endParaRPr>
          </a:p>
          <a:p>
            <a:pPr eaLnBrk="1" hangingPunct="1">
              <a:spcBef>
                <a:spcPct val="0"/>
              </a:spcBef>
            </a:pPr>
            <a:r>
              <a:rPr lang="en-US" dirty="0">
                <a:ea typeface="ＭＳ Ｐゴシック" charset="0"/>
                <a:cs typeface="ＭＳ Ｐゴシック" charset="0"/>
              </a:rPr>
              <a:t>Side note – in this experiment, the dogs were in a food-restricted state before the experiment and during the experiment.</a:t>
            </a: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5051EE-7FA0-DC48-B5FB-F3ECA5ED95CF}" type="slidenum">
              <a:rPr lang="en-US" sz="1200">
                <a:cs typeface="Arial" charset="0"/>
              </a:rPr>
              <a:pPr/>
              <a:t>37</a:t>
            </a:fld>
            <a:endParaRPr lang="en-US" sz="1200" dirty="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Quitting tobacco use:</a:t>
            </a:r>
          </a:p>
          <a:p>
            <a:pPr eaLnBrk="1" hangingPunct="1">
              <a:spcBef>
                <a:spcPct val="0"/>
              </a:spcBef>
            </a:pPr>
            <a:r>
              <a:rPr lang="en-US" dirty="0">
                <a:ea typeface="ＭＳ Ｐゴシック" charset="0"/>
                <a:cs typeface="ＭＳ Ｐゴシック" charset="0"/>
              </a:rPr>
              <a:t>A recent survey showed 70 percent of tobacco users want to quit and 44 percent of those will make an attempt this year.</a:t>
            </a:r>
          </a:p>
          <a:p>
            <a:pPr eaLnBrk="1" hangingPunct="1">
              <a:spcBef>
                <a:spcPct val="0"/>
              </a:spcBef>
            </a:pPr>
            <a:r>
              <a:rPr lang="en-US" dirty="0">
                <a:ea typeface="ＭＳ Ｐゴシック" charset="0"/>
                <a:cs typeface="ＭＳ Ｐゴシック" charset="0"/>
              </a:rPr>
              <a:t>No single method for breaking this addiction works for everyone.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Some 30 percent of all cancer deaths have smoking as a primary causal factor.</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25D12F-AB16-9040-94E7-0462488C2858}" type="slidenum">
              <a:rPr lang="en-US" sz="1200">
                <a:cs typeface="Arial" charset="0"/>
              </a:rPr>
              <a:pPr/>
              <a:t>4</a:t>
            </a:fld>
            <a:endParaRPr lang="en-US" sz="1200" dirty="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dirty="0">
                <a:ea typeface="ＭＳ Ｐゴシック" charset="0"/>
                <a:cs typeface="ＭＳ Ｐゴシック" charset="0"/>
              </a:rPr>
              <a:t>Certain brands are designed to appeal to men, women, or particular ethnic groups. </a:t>
            </a:r>
          </a:p>
          <a:p>
            <a:pPr eaLnBrk="1" hangingPunct="1">
              <a:spcBef>
                <a:spcPct val="0"/>
              </a:spcBef>
            </a:pPr>
            <a:endParaRPr lang="en-US" dirty="0">
              <a:ea typeface="ＭＳ Ｐゴシック"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B3713F-4BC4-954B-ADBB-BDD6B090F4AE}" type="slidenum">
              <a:rPr lang="en-US" sz="1200">
                <a:cs typeface="Arial" charset="0"/>
              </a:rPr>
              <a:pPr/>
              <a:t>5</a:t>
            </a:fld>
            <a:endParaRPr lang="en-US" sz="1200"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800" dirty="0">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Studies have consistently shown a link between smoking, depression, and low life satisfaction. </a:t>
            </a:r>
          </a:p>
          <a:p>
            <a:pPr eaLnBrk="1" hangingPunct="1">
              <a:spcBef>
                <a:spcPct val="0"/>
              </a:spcBef>
            </a:pPr>
            <a:endParaRPr lang="en-US" dirty="0">
              <a:ea typeface="ＭＳ Ｐゴシック" charset="0"/>
              <a:cs typeface="ＭＳ Ｐゴシック" charset="0"/>
            </a:endParaRPr>
          </a:p>
          <a:p>
            <a:pPr eaLnBrk="1" hangingPunct="1">
              <a:spcBef>
                <a:spcPct val="0"/>
              </a:spcBef>
            </a:pPr>
            <a:r>
              <a:rPr lang="en-US" dirty="0">
                <a:ea typeface="ＭＳ Ｐゴシック" charset="0"/>
                <a:cs typeface="ＭＳ Ｐゴシック" charset="0"/>
              </a:rPr>
              <a:t>Students who have reported being depressed in the previous year are much more likely to smoke than those who were not. </a:t>
            </a:r>
          </a:p>
          <a:p>
            <a:pPr eaLnBrk="1" hangingPunct="1">
              <a:spcBef>
                <a:spcPct val="0"/>
              </a:spcBef>
            </a:pPr>
            <a:endParaRPr lang="en-US" dirty="0">
              <a:ea typeface="ＭＳ Ｐゴシック" charset="0"/>
              <a:cs typeface="ＭＳ Ｐゴシック" charset="0"/>
            </a:endParaRPr>
          </a:p>
          <a:p>
            <a:pPr eaLnBrk="1" hangingPunct="1">
              <a:spcBef>
                <a:spcPct val="0"/>
              </a:spcBef>
            </a:pPr>
            <a:r>
              <a:rPr lang="en-US" dirty="0">
                <a:ea typeface="ＭＳ Ｐゴシック" charset="0"/>
                <a:cs typeface="ＭＳ Ｐゴシック" charset="0"/>
              </a:rPr>
              <a:t>Other research finds that students diagnosed or treated for depression are 7.5 times more likely to use tobacco than students who were never diagnosed or treated for depression.</a:t>
            </a:r>
          </a:p>
          <a:p>
            <a:pPr eaLnBrk="1" hangingPunct="1">
              <a:spcBef>
                <a:spcPct val="0"/>
              </a:spcBef>
            </a:pPr>
            <a:endParaRPr lang="en-US" dirty="0">
              <a:ea typeface="ＭＳ Ｐゴシック" charset="0"/>
              <a:cs typeface="ＭＳ Ｐゴシック" charset="0"/>
            </a:endParaRPr>
          </a:p>
          <a:p>
            <a:pPr eaLnBrk="1" hangingPunct="1">
              <a:spcBef>
                <a:spcPct val="0"/>
              </a:spcBef>
            </a:pPr>
            <a:endParaRPr lang="en-US" dirty="0">
              <a:ea typeface="ＭＳ Ｐゴシック" charset="0"/>
              <a:cs typeface="ＭＳ Ｐゴシック"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84C52A-3572-4E46-AC49-485E3C14D5FB}" type="slidenum">
              <a:rPr lang="en-US" sz="1200">
                <a:cs typeface="Arial" charset="0"/>
              </a:rPr>
              <a:pPr/>
              <a:t>9</a:t>
            </a:fld>
            <a:endParaRPr lang="en-US" sz="1200"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13" name="Rectangle 17"/>
          <p:cNvSpPr>
            <a:spLocks noGrp="1" noChangeArrowheads="1"/>
          </p:cNvSpPr>
          <p:nvPr>
            <p:ph type="ftr" sz="quarter" idx="3"/>
          </p:nvPr>
        </p:nvSpPr>
        <p:spPr/>
        <p:txBody>
          <a:bodyPr/>
          <a:lstStyle>
            <a:lvl1pPr>
              <a:defRPr/>
            </a:lvl1pPr>
          </a:lstStyle>
          <a:p>
            <a:r>
              <a:rPr lang="en-GB" dirty="0" smtClean="0"/>
              <a:t>© 2016 Pearson Education, Inc.</a:t>
            </a:r>
            <a:endParaRPr lang="en-GB" dirty="0"/>
          </a:p>
        </p:txBody>
      </p:sp>
      <p:sp>
        <p:nvSpPr>
          <p:cNvPr id="4101" name="Rectangle 5"/>
          <p:cNvSpPr>
            <a:spLocks noChangeArrowheads="1"/>
          </p:cNvSpPr>
          <p:nvPr/>
        </p:nvSpPr>
        <p:spPr bwMode="auto">
          <a:xfrm>
            <a:off x="-6350" y="0"/>
            <a:ext cx="9162288" cy="609600"/>
          </a:xfrm>
          <a:prstGeom prst="rect">
            <a:avLst/>
          </a:prstGeom>
          <a:solidFill>
            <a:srgbClr val="C8E718"/>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tx1"/>
                </a:solidFill>
              </a:rPr>
              <a:t>Chapter </a:t>
            </a:r>
            <a:r>
              <a:rPr lang="en-US" sz="2800" dirty="0" smtClean="0">
                <a:solidFill>
                  <a:schemeClr val="tx1"/>
                </a:solidFill>
              </a:rPr>
              <a:t>11 </a:t>
            </a:r>
            <a:r>
              <a:rPr lang="en-US" sz="2800" dirty="0">
                <a:solidFill>
                  <a:schemeClr val="tx1"/>
                </a:solidFill>
              </a:rPr>
              <a:t>Lecture</a:t>
            </a:r>
          </a:p>
        </p:txBody>
      </p:sp>
      <p:pic>
        <p:nvPicPr>
          <p:cNvPr id="10" name="Picture 9" descr="DONA5483_14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1807" y="608152"/>
            <a:ext cx="488723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44C9F"/>
              </a:buClr>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8720" y="0"/>
            <a:ext cx="7955280" cy="579438"/>
          </a:xfrm>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499616"/>
            <a:ext cx="8229600" cy="5106987"/>
          </a:xfrm>
        </p:spPr>
        <p:txBody>
          <a:bodyPr/>
          <a:lstStyle>
            <a:lvl1pPr marL="514350" indent="-514350">
              <a:buClrTx/>
              <a:buFont typeface="+mj-lt"/>
              <a:buAutoNum type="arabicPeriod"/>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7"/>
          <p:cNvSpPr>
            <a:spLocks noGrp="1" noChangeArrowheads="1"/>
          </p:cNvSpPr>
          <p:nvPr>
            <p:ph type="ftr" sz="quarter" idx="3"/>
          </p:nvPr>
        </p:nvSpPr>
        <p:spPr>
          <a:xfrm>
            <a:off x="87313" y="6613525"/>
            <a:ext cx="5399087" cy="179388"/>
          </a:xfrm>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62238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2016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3" r:id="rId4"/>
  </p:sldLayoutIdLst>
  <p:hf sldNum="0" hdr="0" dt="0"/>
  <p:txStyles>
    <p:titleStyle>
      <a:lvl1pPr algn="l" rtl="0" fontAlgn="base">
        <a:spcBef>
          <a:spcPct val="50000"/>
        </a:spcBef>
        <a:spcAft>
          <a:spcPct val="0"/>
        </a:spcAft>
        <a:defRPr sz="3200" b="1">
          <a:solidFill>
            <a:srgbClr val="E87A4C"/>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44C9F"/>
        </a:buClr>
        <a:buFont typeface="Arial"/>
        <a:buChar char="•"/>
        <a:defRPr sz="2800">
          <a:solidFill>
            <a:schemeClr val="tx1"/>
          </a:solidFill>
          <a:latin typeface="+mn-lt"/>
          <a:ea typeface="+mn-ea"/>
          <a:cs typeface="+mn-cs"/>
        </a:defRPr>
      </a:lvl1pPr>
      <a:lvl2pPr marL="800100" indent="-342900" algn="l" rtl="0" fontAlgn="base">
        <a:spcBef>
          <a:spcPct val="20000"/>
        </a:spcBef>
        <a:spcAft>
          <a:spcPct val="0"/>
        </a:spcAft>
        <a:buClr>
          <a:srgbClr val="344C9F"/>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344C9F"/>
        </a:buClr>
        <a:buFont typeface="Arial"/>
        <a:buChar char="•"/>
        <a:defRPr sz="2400">
          <a:solidFill>
            <a:schemeClr val="tx1"/>
          </a:solidFill>
          <a:latin typeface="+mn-lt"/>
          <a:ea typeface="+mn-ea"/>
        </a:defRPr>
      </a:lvl3pPr>
      <a:lvl4pPr marL="1600200" indent="-228600" algn="l" rtl="0" fontAlgn="base">
        <a:spcBef>
          <a:spcPct val="20000"/>
        </a:spcBef>
        <a:spcAft>
          <a:spcPct val="0"/>
        </a:spcAft>
        <a:buClr>
          <a:srgbClr val="344C9F"/>
        </a:buClr>
        <a:buFont typeface="Arial"/>
        <a:buChar char="•"/>
        <a:defRPr sz="2000">
          <a:solidFill>
            <a:schemeClr val="tx1"/>
          </a:solidFill>
          <a:latin typeface="+mn-lt"/>
          <a:ea typeface="+mn-ea"/>
        </a:defRPr>
      </a:lvl4pPr>
      <a:lvl5pPr marL="2057400" indent="-228600" algn="l" rtl="0" fontAlgn="base">
        <a:spcBef>
          <a:spcPct val="20000"/>
        </a:spcBef>
        <a:spcAft>
          <a:spcPct val="0"/>
        </a:spcAft>
        <a:buClr>
          <a:srgbClr val="344C9F"/>
        </a:buClr>
        <a:buFont typeface="Arial"/>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hyperlink" Target="../../Other/02_PPTLecture_LEC/02_psychosocial_health.mov" TargetMode="External"/><Relationship Id="rId4" Type="http://schemas.openxmlformats.org/officeDocument/2006/relationships/image" Target="../media/image5.jpeg"/><Relationship Id="rId5" Type="http://schemas.openxmlformats.org/officeDocument/2006/relationships/hyperlink" Target="do_nicotine_patches_and_gum_work.mp4" TargetMode="External"/><Relationship Id="rId6"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2890391"/>
            <a:ext cx="3200282" cy="1569660"/>
          </a:xfrm>
        </p:spPr>
        <p:txBody>
          <a:bodyPr/>
          <a:lstStyle/>
          <a:p>
            <a:r>
              <a:rPr lang="en-US" dirty="0" smtClean="0"/>
              <a:t>Chapter 11: </a:t>
            </a:r>
            <a:br>
              <a:rPr lang="en-US" dirty="0" smtClean="0"/>
            </a:br>
            <a:r>
              <a:rPr lang="en-US" dirty="0"/>
              <a:t>Ending </a:t>
            </a:r>
            <a:br>
              <a:rPr lang="en-US" dirty="0"/>
            </a:br>
            <a:r>
              <a:rPr lang="en-US" dirty="0"/>
              <a:t>Tobacco Use</a:t>
            </a:r>
          </a:p>
        </p:txBody>
      </p:sp>
      <p:sp>
        <p:nvSpPr>
          <p:cNvPr id="5" name="Rectangle 17"/>
          <p:cNvSpPr>
            <a:spLocks noGrp="1" noChangeArrowheads="1"/>
          </p:cNvSpPr>
          <p:nvPr>
            <p:ph type="ftr" sz="quarter" idx="3"/>
          </p:nvPr>
        </p:nvSpPr>
        <p:spPr/>
        <p:txBody>
          <a:bodyPr/>
          <a:lstStyle/>
          <a:p>
            <a:r>
              <a:rPr lang="en-GB" dirty="0" smtClean="0"/>
              <a:t>© 2016 Pearson Education, Inc.</a:t>
            </a:r>
            <a:endParaRPr lang="en-GB"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1"/>
          <p:cNvSpPr>
            <a:spLocks noGrp="1" noChangeArrowheads="1"/>
          </p:cNvSpPr>
          <p:nvPr>
            <p:ph type="title"/>
          </p:nvPr>
        </p:nvSpPr>
        <p:spPr>
          <a:xfrm>
            <a:off x="0" y="0"/>
            <a:ext cx="9144000" cy="1077218"/>
          </a:xfrm>
        </p:spPr>
        <p:txBody>
          <a:bodyPr/>
          <a:lstStyle/>
          <a:p>
            <a:pPr eaLnBrk="1" hangingPunct="1">
              <a:defRPr/>
            </a:pPr>
            <a:r>
              <a:rPr lang="en-US" dirty="0">
                <a:latin typeface="Arial" charset="0"/>
                <a:cs typeface="Arial" charset="0"/>
              </a:rPr>
              <a:t>Trends in Prevalence of Cigarette </a:t>
            </a:r>
            <a:r>
              <a:rPr lang="en-US" dirty="0" smtClean="0">
                <a:latin typeface="Arial" charset="0"/>
                <a:cs typeface="Arial" charset="0"/>
              </a:rPr>
              <a:t>Smoking in </a:t>
            </a:r>
            <a:r>
              <a:rPr lang="en-US" dirty="0">
                <a:latin typeface="Arial" charset="0"/>
                <a:cs typeface="Arial" charset="0"/>
              </a:rPr>
              <a:t>the Past Month among College Students </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figure_11_01_labeled.jpg"/>
          <p:cNvPicPr>
            <a:picLocks noChangeAspect="1"/>
          </p:cNvPicPr>
          <p:nvPr/>
        </p:nvPicPr>
        <p:blipFill rotWithShape="1">
          <a:blip r:embed="rId3">
            <a:extLst>
              <a:ext uri="{28A0092B-C50C-407E-A947-70E740481C1C}">
                <a14:useLocalDpi xmlns:a14="http://schemas.microsoft.com/office/drawing/2010/main" val="0"/>
              </a:ext>
            </a:extLst>
          </a:blip>
          <a:srcRect b="2648"/>
          <a:stretch/>
        </p:blipFill>
        <p:spPr>
          <a:xfrm>
            <a:off x="1151187" y="1149146"/>
            <a:ext cx="6841626" cy="5336173"/>
          </a:xfrm>
          <a:prstGeom prst="rect">
            <a:avLst/>
          </a:prstGeom>
        </p:spPr>
      </p:pic>
    </p:spTree>
    <p:extLst>
      <p:ext uri="{BB962C8B-B14F-4D97-AF65-F5344CB8AC3E}">
        <p14:creationId xmlns:p14="http://schemas.microsoft.com/office/powerpoint/2010/main" val="1165800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2"/>
          <p:cNvSpPr>
            <a:spLocks noGrp="1" noChangeArrowheads="1"/>
          </p:cNvSpPr>
          <p:nvPr>
            <p:ph type="title"/>
          </p:nvPr>
        </p:nvSpPr>
        <p:spPr>
          <a:xfrm>
            <a:off x="1188720" y="0"/>
            <a:ext cx="7955280" cy="1077218"/>
          </a:xfrm>
        </p:spPr>
        <p:txBody>
          <a:bodyPr/>
          <a:lstStyle/>
          <a:p>
            <a:r>
              <a:rPr lang="en-US" dirty="0"/>
              <a:t>See It! Video: Do Nicotine Patches and Gum Work?</a:t>
            </a:r>
          </a:p>
        </p:txBody>
      </p:sp>
      <p:sp>
        <p:nvSpPr>
          <p:cNvPr id="14340" name="Rectangle 13"/>
          <p:cNvSpPr>
            <a:spLocks noGrp="1" noChangeArrowheads="1"/>
          </p:cNvSpPr>
          <p:nvPr>
            <p:ph idx="1"/>
          </p:nvPr>
        </p:nvSpPr>
        <p:spPr/>
        <p:txBody>
          <a:bodyPr/>
          <a:lstStyle/>
          <a:p>
            <a:pPr marL="0" indent="0">
              <a:buNone/>
            </a:pPr>
            <a:r>
              <a:rPr lang="en-US" b="1" dirty="0"/>
              <a:t>Discussion Questions</a:t>
            </a:r>
          </a:p>
          <a:p>
            <a:r>
              <a:rPr lang="en-US" dirty="0" smtClean="0"/>
              <a:t>What </a:t>
            </a:r>
            <a:r>
              <a:rPr lang="en-US" dirty="0"/>
              <a:t>impacts have state and national laws had on rates of smoking?</a:t>
            </a:r>
          </a:p>
          <a:p>
            <a:r>
              <a:rPr lang="en-US" dirty="0" smtClean="0"/>
              <a:t>How </a:t>
            </a:r>
            <a:r>
              <a:rPr lang="en-US" dirty="0"/>
              <a:t>involved should the state be in regulating smoking and/or making it difficult for people to smoke?</a:t>
            </a:r>
          </a:p>
          <a:p>
            <a:r>
              <a:rPr lang="en-US" dirty="0" smtClean="0"/>
              <a:t>New </a:t>
            </a:r>
            <a:r>
              <a:rPr lang="en-US" dirty="0"/>
              <a:t>York is discussing increasing the age for people to purchase cigarettes to 21. Discuss reasons to support the increase in age, and discuss reasons why the state should not increase the age to 21.</a:t>
            </a:r>
          </a:p>
        </p:txBody>
      </p:sp>
      <p:sp>
        <p:nvSpPr>
          <p:cNvPr id="2" name="Footer Placeholder 1"/>
          <p:cNvSpPr>
            <a:spLocks noGrp="1"/>
          </p:cNvSpPr>
          <p:nvPr>
            <p:ph type="ftr" sz="quarter" idx="3"/>
          </p:nvPr>
        </p:nvSpPr>
        <p:spPr/>
        <p:txBody>
          <a:bodyPr/>
          <a:lstStyle/>
          <a:p>
            <a:r>
              <a:rPr lang="en-GB" dirty="0" smtClean="0"/>
              <a:t>© 2016 Pearson Education, Inc.</a:t>
            </a:r>
            <a:endParaRPr lang="en-GB" dirty="0"/>
          </a:p>
        </p:txBody>
      </p:sp>
      <p:pic>
        <p:nvPicPr>
          <p:cNvPr id="35844" name="Picture 5" descr="ABCNewswht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65" y="122238"/>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565" y="527050"/>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1945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
          <p:cNvSpPr>
            <a:spLocks noGrp="1" noChangeArrowheads="1"/>
          </p:cNvSpPr>
          <p:nvPr>
            <p:ph type="title"/>
          </p:nvPr>
        </p:nvSpPr>
        <p:spPr/>
        <p:txBody>
          <a:bodyPr/>
          <a:lstStyle/>
          <a:p>
            <a:r>
              <a:rPr lang="en-US" dirty="0" smtClean="0"/>
              <a:t>Social Smoking </a:t>
            </a:r>
            <a:endParaRPr lang="en-US" dirty="0"/>
          </a:p>
        </p:txBody>
      </p:sp>
      <p:sp>
        <p:nvSpPr>
          <p:cNvPr id="15364" name="Rectangle 11"/>
          <p:cNvSpPr>
            <a:spLocks noGrp="1" noChangeArrowheads="1"/>
          </p:cNvSpPr>
          <p:nvPr>
            <p:ph type="body" idx="1"/>
          </p:nvPr>
        </p:nvSpPr>
        <p:spPr/>
        <p:txBody>
          <a:bodyPr/>
          <a:lstStyle/>
          <a:p>
            <a:r>
              <a:rPr lang="en-US" dirty="0" smtClean="0"/>
              <a:t>Many college students identify themselves as "social smokers"—those who smoke when they are with people rather than when they are alone.</a:t>
            </a:r>
          </a:p>
          <a:p>
            <a:r>
              <a:rPr lang="en-US" dirty="0" smtClean="0"/>
              <a:t>Social smoking in college or only at other social occasions can lead to a complete dependence on nicotine and thus to all the same health risks as smoking regularly.</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1332445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1"/>
          <p:cNvSpPr>
            <a:spLocks noGrp="1" noChangeArrowheads="1"/>
          </p:cNvSpPr>
          <p:nvPr>
            <p:ph type="title"/>
          </p:nvPr>
        </p:nvSpPr>
        <p:spPr/>
        <p:txBody>
          <a:bodyPr/>
          <a:lstStyle/>
          <a:p>
            <a:pPr eaLnBrk="1" hangingPunct="1">
              <a:defRPr/>
            </a:pPr>
            <a:r>
              <a:rPr lang="en-US" dirty="0">
                <a:latin typeface="Arial" charset="0"/>
                <a:cs typeface="Arial" charset="0"/>
              </a:rPr>
              <a:t>Reasons Why College Students Smoke</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figure_11_02_labeled.jpg"/>
          <p:cNvPicPr>
            <a:picLocks noChangeAspect="1"/>
          </p:cNvPicPr>
          <p:nvPr/>
        </p:nvPicPr>
        <p:blipFill rotWithShape="1">
          <a:blip r:embed="rId3">
            <a:extLst>
              <a:ext uri="{28A0092B-C50C-407E-A947-70E740481C1C}">
                <a14:useLocalDpi xmlns:a14="http://schemas.microsoft.com/office/drawing/2010/main" val="0"/>
              </a:ext>
            </a:extLst>
          </a:blip>
          <a:srcRect b="3258"/>
          <a:stretch/>
        </p:blipFill>
        <p:spPr>
          <a:xfrm>
            <a:off x="1091738" y="653900"/>
            <a:ext cx="6960524" cy="5838425"/>
          </a:xfrm>
          <a:prstGeom prst="rect">
            <a:avLst/>
          </a:prstGeom>
        </p:spPr>
      </p:pic>
    </p:spTree>
    <p:extLst>
      <p:ext uri="{BB962C8B-B14F-4D97-AF65-F5344CB8AC3E}">
        <p14:creationId xmlns:p14="http://schemas.microsoft.com/office/powerpoint/2010/main" val="37748905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1"/>
          <p:cNvSpPr>
            <a:spLocks noGrp="1" noChangeArrowheads="1"/>
          </p:cNvSpPr>
          <p:nvPr>
            <p:ph type="title"/>
          </p:nvPr>
        </p:nvSpPr>
        <p:spPr/>
        <p:txBody>
          <a:bodyPr/>
          <a:lstStyle/>
          <a:p>
            <a:r>
              <a:rPr lang="en-US" dirty="0" smtClean="0"/>
              <a:t>Effects of Tobacco</a:t>
            </a:r>
            <a:endParaRPr lang="en-US" dirty="0"/>
          </a:p>
        </p:txBody>
      </p:sp>
      <p:sp>
        <p:nvSpPr>
          <p:cNvPr id="17412" name="Rectangle 12"/>
          <p:cNvSpPr>
            <a:spLocks noGrp="1" noChangeArrowheads="1"/>
          </p:cNvSpPr>
          <p:nvPr>
            <p:ph type="body" idx="1"/>
          </p:nvPr>
        </p:nvSpPr>
        <p:spPr/>
        <p:txBody>
          <a:bodyPr/>
          <a:lstStyle/>
          <a:p>
            <a:r>
              <a:rPr lang="en-US" dirty="0" smtClean="0"/>
              <a:t>Nicotine is a chemical stimulant and is highly addictive.</a:t>
            </a:r>
          </a:p>
          <a:p>
            <a:r>
              <a:rPr lang="en-US" dirty="0" smtClean="0"/>
              <a:t>Cigarette smoke is a complex mix of chemicals and gases produced by burning tobacco and its additives.</a:t>
            </a:r>
          </a:p>
          <a:p>
            <a:r>
              <a:rPr lang="en-US" dirty="0" smtClean="0"/>
              <a:t>Tar is condensed particulate matter from smoke that accumulates in the lungs.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4407083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0"/>
          <p:cNvSpPr>
            <a:spLocks noGrp="1" noChangeArrowheads="1"/>
          </p:cNvSpPr>
          <p:nvPr>
            <p:ph type="title"/>
          </p:nvPr>
        </p:nvSpPr>
        <p:spPr/>
        <p:txBody>
          <a:bodyPr/>
          <a:lstStyle/>
          <a:p>
            <a:pPr eaLnBrk="1" hangingPunct="1">
              <a:defRPr/>
            </a:pPr>
            <a:r>
              <a:rPr lang="en-US" dirty="0">
                <a:latin typeface="Arial" charset="0"/>
                <a:cs typeface="Arial" charset="0"/>
              </a:rPr>
              <a:t>Effects of Tobacco</a:t>
            </a:r>
          </a:p>
        </p:txBody>
      </p:sp>
      <p:sp>
        <p:nvSpPr>
          <p:cNvPr id="18436" name="Rectangle 11"/>
          <p:cNvSpPr>
            <a:spLocks noGrp="1" noChangeArrowheads="1"/>
          </p:cNvSpPr>
          <p:nvPr>
            <p:ph type="body" idx="1"/>
          </p:nvPr>
        </p:nvSpPr>
        <p:spPr/>
        <p:txBody>
          <a:bodyPr/>
          <a:lstStyle/>
          <a:p>
            <a:pPr eaLnBrk="1" hangingPunct="1">
              <a:defRPr/>
            </a:pPr>
            <a:r>
              <a:rPr lang="en-US" dirty="0">
                <a:latin typeface="Arial" charset="0"/>
                <a:cs typeface="+mn-cs"/>
              </a:rPr>
              <a:t>Phenols are chemical irritants in smoke that may combine with other chemicals to contribute to the development of lung cancer</a:t>
            </a:r>
            <a:r>
              <a:rPr lang="en-US" dirty="0" smtClean="0">
                <a:latin typeface="Arial" charset="0"/>
                <a:cs typeface="+mn-cs"/>
              </a:rPr>
              <a:t>.</a:t>
            </a:r>
            <a:endParaRPr lang="en-US" dirty="0">
              <a:latin typeface="Arial" charset="0"/>
              <a:cs typeface="+mn-cs"/>
            </a:endParaRPr>
          </a:p>
          <a:p>
            <a:pPr eaLnBrk="1" hangingPunct="1">
              <a:defRPr/>
            </a:pPr>
            <a:r>
              <a:rPr lang="en-US" dirty="0">
                <a:latin typeface="Arial" charset="0"/>
                <a:cs typeface="+mn-cs"/>
              </a:rPr>
              <a:t>The cleansing function of the </a:t>
            </a:r>
            <a:r>
              <a:rPr lang="en-US" dirty="0" smtClean="0">
                <a:latin typeface="Arial" charset="0"/>
                <a:cs typeface="+mn-cs"/>
              </a:rPr>
              <a:t>lungs</a:t>
            </a:r>
            <a:r>
              <a:rPr lang="fr-FR" dirty="0" smtClean="0">
                <a:latin typeface="Arial" charset="0"/>
                <a:cs typeface="+mn-cs"/>
              </a:rPr>
              <a:t>'</a:t>
            </a:r>
            <a:r>
              <a:rPr lang="en-US" dirty="0" smtClean="0">
                <a:latin typeface="Arial" charset="0"/>
                <a:cs typeface="+mn-cs"/>
              </a:rPr>
              <a:t> </a:t>
            </a:r>
            <a:r>
              <a:rPr lang="en-US" dirty="0">
                <a:latin typeface="Arial" charset="0"/>
                <a:cs typeface="+mn-cs"/>
              </a:rPr>
              <a:t>cilia is impaired by nicotine</a:t>
            </a:r>
            <a:r>
              <a:rPr lang="en-US" dirty="0" smtClean="0">
                <a:latin typeface="Arial" charset="0"/>
                <a:cs typeface="+mn-cs"/>
              </a:rPr>
              <a:t>.</a:t>
            </a:r>
            <a:endParaRPr lang="en-US" dirty="0">
              <a:latin typeface="Arial" charset="0"/>
              <a:cs typeface="+mn-cs"/>
            </a:endParaRPr>
          </a:p>
          <a:p>
            <a:pPr eaLnBrk="1" hangingPunct="1">
              <a:defRPr/>
            </a:pPr>
            <a:r>
              <a:rPr lang="en-US" dirty="0">
                <a:latin typeface="Arial" charset="0"/>
                <a:cs typeface="+mn-cs"/>
              </a:rPr>
              <a:t>Carbon monoxide is a gas found in cigarette smoke; it binds at oxygen receptor sites in the blood</a:t>
            </a:r>
            <a:r>
              <a:rPr lang="en-US" dirty="0" smtClean="0">
                <a:latin typeface="Arial" charset="0"/>
                <a:cs typeface="+mn-cs"/>
              </a:rPr>
              <a:t>.</a:t>
            </a:r>
            <a:endParaRPr lang="en-US" dirty="0">
              <a:latin typeface="Arial" charset="0"/>
              <a:cs typeface="+mn-cs"/>
            </a:endParaRP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9029394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table_11_02.jpg"/>
          <p:cNvPicPr>
            <a:picLocks noChangeAspect="1"/>
          </p:cNvPicPr>
          <p:nvPr/>
        </p:nvPicPr>
        <p:blipFill rotWithShape="1">
          <a:blip r:embed="rId3">
            <a:extLst>
              <a:ext uri="{28A0092B-C50C-407E-A947-70E740481C1C}">
                <a14:useLocalDpi xmlns:a14="http://schemas.microsoft.com/office/drawing/2010/main" val="0"/>
              </a:ext>
            </a:extLst>
          </a:blip>
          <a:srcRect b="2490"/>
          <a:stretch/>
        </p:blipFill>
        <p:spPr>
          <a:xfrm>
            <a:off x="2307336" y="177334"/>
            <a:ext cx="4529328" cy="6467305"/>
          </a:xfrm>
          <a:prstGeom prst="rect">
            <a:avLst/>
          </a:prstGeom>
        </p:spPr>
      </p:pic>
    </p:spTree>
    <p:extLst>
      <p:ext uri="{BB962C8B-B14F-4D97-AF65-F5344CB8AC3E}">
        <p14:creationId xmlns:p14="http://schemas.microsoft.com/office/powerpoint/2010/main" val="16917391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1"/>
          <p:cNvSpPr>
            <a:spLocks noGrp="1" noChangeArrowheads="1"/>
          </p:cNvSpPr>
          <p:nvPr>
            <p:ph type="title"/>
          </p:nvPr>
        </p:nvSpPr>
        <p:spPr>
          <a:xfrm>
            <a:off x="0" y="0"/>
            <a:ext cx="9144000" cy="1077218"/>
          </a:xfrm>
        </p:spPr>
        <p:txBody>
          <a:bodyPr/>
          <a:lstStyle/>
          <a:p>
            <a:pPr eaLnBrk="1" hangingPunct="1">
              <a:defRPr/>
            </a:pPr>
            <a:r>
              <a:rPr lang="en-US" dirty="0">
                <a:latin typeface="Arial" charset="0"/>
                <a:cs typeface="Arial" charset="0"/>
              </a:rPr>
              <a:t>Lung Damage from Chemicals </a:t>
            </a:r>
            <a:r>
              <a:rPr lang="en-US" dirty="0" smtClean="0">
                <a:latin typeface="Arial" charset="0"/>
                <a:cs typeface="Arial" charset="0"/>
              </a:rPr>
              <a:t>in Tobacco </a:t>
            </a:r>
            <a:r>
              <a:rPr lang="en-US" dirty="0">
                <a:latin typeface="Arial" charset="0"/>
                <a:cs typeface="Arial" charset="0"/>
              </a:rPr>
              <a:t>Smoke</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figure_11_03_labeled.jpg"/>
          <p:cNvPicPr>
            <a:picLocks noChangeAspect="1"/>
          </p:cNvPicPr>
          <p:nvPr/>
        </p:nvPicPr>
        <p:blipFill rotWithShape="1">
          <a:blip r:embed="rId3">
            <a:extLst>
              <a:ext uri="{28A0092B-C50C-407E-A947-70E740481C1C}">
                <a14:useLocalDpi xmlns:a14="http://schemas.microsoft.com/office/drawing/2010/main" val="0"/>
              </a:ext>
            </a:extLst>
          </a:blip>
          <a:srcRect b="3266"/>
          <a:stretch/>
        </p:blipFill>
        <p:spPr>
          <a:xfrm>
            <a:off x="662248" y="1181232"/>
            <a:ext cx="7819505" cy="5216096"/>
          </a:xfrm>
          <a:prstGeom prst="rect">
            <a:avLst/>
          </a:prstGeom>
        </p:spPr>
      </p:pic>
    </p:spTree>
    <p:extLst>
      <p:ext uri="{BB962C8B-B14F-4D97-AF65-F5344CB8AC3E}">
        <p14:creationId xmlns:p14="http://schemas.microsoft.com/office/powerpoint/2010/main" val="16264930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Grp="1" noChangeArrowheads="1"/>
          </p:cNvSpPr>
          <p:nvPr>
            <p:ph type="title"/>
          </p:nvPr>
        </p:nvSpPr>
        <p:spPr/>
        <p:txBody>
          <a:bodyPr/>
          <a:lstStyle/>
          <a:p>
            <a:r>
              <a:rPr lang="en-US" dirty="0" smtClean="0"/>
              <a:t>Tobacco Addiction </a:t>
            </a:r>
            <a:endParaRPr lang="en-US" dirty="0"/>
          </a:p>
        </p:txBody>
      </p:sp>
      <p:sp>
        <p:nvSpPr>
          <p:cNvPr id="21508" name="Rectangle 9"/>
          <p:cNvSpPr>
            <a:spLocks noGrp="1" noChangeArrowheads="1"/>
          </p:cNvSpPr>
          <p:nvPr>
            <p:ph type="body" idx="1"/>
          </p:nvPr>
        </p:nvSpPr>
        <p:spPr/>
        <p:txBody>
          <a:bodyPr/>
          <a:lstStyle/>
          <a:p>
            <a:r>
              <a:rPr lang="en-US" i="1" dirty="0" smtClean="0"/>
              <a:t>Nicotine addiction</a:t>
            </a:r>
            <a:r>
              <a:rPr lang="en-US" dirty="0" smtClean="0"/>
              <a:t>: Tolerance to nicotine develops almost immediately and causes nicotine poisoning.</a:t>
            </a:r>
          </a:p>
          <a:p>
            <a:r>
              <a:rPr lang="en-US" i="1" dirty="0" smtClean="0"/>
              <a:t>Behavioral dependence</a:t>
            </a:r>
            <a:r>
              <a:rPr lang="en-US" dirty="0" smtClean="0"/>
              <a:t>: Psychological dependence results in comfort.</a:t>
            </a:r>
          </a:p>
          <a:p>
            <a:r>
              <a:rPr lang="en-US" i="1" dirty="0" smtClean="0"/>
              <a:t>Weight control</a:t>
            </a:r>
            <a:r>
              <a:rPr lang="en-US" dirty="0" smtClean="0"/>
              <a:t>: Nicotine is an appetite depressant and elevates metabolism.</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1213277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8"/>
          <p:cNvSpPr>
            <a:spLocks noGrp="1" noChangeArrowheads="1"/>
          </p:cNvSpPr>
          <p:nvPr>
            <p:ph type="title"/>
          </p:nvPr>
        </p:nvSpPr>
        <p:spPr/>
        <p:txBody>
          <a:bodyPr/>
          <a:lstStyle/>
          <a:p>
            <a:r>
              <a:rPr lang="en-US" dirty="0" smtClean="0"/>
              <a:t>Tobacco Products</a:t>
            </a:r>
            <a:endParaRPr lang="en-US" dirty="0"/>
          </a:p>
        </p:txBody>
      </p:sp>
      <p:sp>
        <p:nvSpPr>
          <p:cNvPr id="22532" name="Rectangle 9"/>
          <p:cNvSpPr>
            <a:spLocks noGrp="1" noChangeArrowheads="1"/>
          </p:cNvSpPr>
          <p:nvPr>
            <p:ph type="body" idx="1"/>
          </p:nvPr>
        </p:nvSpPr>
        <p:spPr/>
        <p:txBody>
          <a:bodyPr/>
          <a:lstStyle/>
          <a:p>
            <a:r>
              <a:rPr lang="en-US" dirty="0" smtClean="0"/>
              <a:t>Filtered and nonfiltered cigarettes are the most common forms of tobacco available today.</a:t>
            </a:r>
          </a:p>
          <a:p>
            <a:r>
              <a:rPr lang="en-US" dirty="0" smtClean="0"/>
              <a:t>Clove cigarettes are about 40 percent ground cloves, 60 percent tobacco.</a:t>
            </a:r>
          </a:p>
          <a:p>
            <a:r>
              <a:rPr lang="en-US" dirty="0" smtClean="0"/>
              <a:t>Menthol cigarettes have higher carbon monoxide concentrations than do regular cigarettes.</a:t>
            </a:r>
          </a:p>
          <a:p>
            <a:r>
              <a:rPr lang="en-US" dirty="0" smtClean="0"/>
              <a:t>Cigars contain 23 poisons and 43 carcinogens.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9599091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Grp="1" noChangeArrowheads="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r>
              <a:rPr lang="en-US" dirty="0" smtClean="0"/>
              <a:t>?</a:t>
            </a:r>
            <a:endParaRPr lang="en-US" dirty="0"/>
          </a:p>
        </p:txBody>
      </p:sp>
      <p:sp>
        <p:nvSpPr>
          <p:cNvPr id="4105" name="Rectangle 9"/>
          <p:cNvSpPr>
            <a:spLocks noGrp="1" noChangeArrowheads="1"/>
          </p:cNvSpPr>
          <p:nvPr>
            <p:ph type="body" idx="1"/>
          </p:nvPr>
        </p:nvSpPr>
        <p:spPr/>
        <p:txBody>
          <a:bodyPr/>
          <a:lstStyle/>
          <a:p>
            <a:r>
              <a:rPr lang="en-US" altLang="en-US" dirty="0" smtClean="0"/>
              <a:t>Describe the rate of tobacco use in the United States, and explain the social and political issues involved in tobacco use.</a:t>
            </a:r>
          </a:p>
          <a:p>
            <a:r>
              <a:rPr lang="en-US" altLang="en-US" dirty="0" smtClean="0"/>
              <a:t>Discuss the use of tobacco by college students, and identify some of the reasons college students smoke.</a:t>
            </a:r>
          </a:p>
          <a:p>
            <a:r>
              <a:rPr lang="en-US" altLang="en-US" dirty="0" smtClean="0"/>
              <a:t>Describe how the chemicals in tobacco products affect the body.</a:t>
            </a:r>
          </a:p>
          <a:p>
            <a:r>
              <a:rPr lang="en-US" altLang="en-US" dirty="0" smtClean="0"/>
              <a:t>Explain the health risks of smoking and using smokeless tobacco.</a:t>
            </a:r>
          </a:p>
        </p:txBody>
      </p:sp>
      <p:sp>
        <p:nvSpPr>
          <p:cNvPr id="5" name="Footer Placeholder 4"/>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9159726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6"/>
          <p:cNvSpPr>
            <a:spLocks noGrp="1" noChangeArrowheads="1"/>
          </p:cNvSpPr>
          <p:nvPr>
            <p:ph type="title"/>
          </p:nvPr>
        </p:nvSpPr>
        <p:spPr/>
        <p:txBody>
          <a:bodyPr/>
          <a:lstStyle/>
          <a:p>
            <a:r>
              <a:rPr lang="en-US" dirty="0" smtClean="0"/>
              <a:t>Tobacco Products</a:t>
            </a:r>
            <a:endParaRPr lang="en-US" dirty="0"/>
          </a:p>
        </p:txBody>
      </p:sp>
      <p:sp>
        <p:nvSpPr>
          <p:cNvPr id="23556" name="Rectangle 7"/>
          <p:cNvSpPr>
            <a:spLocks noGrp="1" noChangeArrowheads="1"/>
          </p:cNvSpPr>
          <p:nvPr>
            <p:ph type="body" idx="1"/>
          </p:nvPr>
        </p:nvSpPr>
        <p:spPr/>
        <p:txBody>
          <a:bodyPr/>
          <a:lstStyle/>
          <a:p>
            <a:r>
              <a:rPr lang="en-US" dirty="0" smtClean="0"/>
              <a:t>Pipes and hookahs are promoted as safe alternatives to cigarettes.</a:t>
            </a:r>
          </a:p>
          <a:p>
            <a:pPr lvl="1"/>
            <a:r>
              <a:rPr lang="en-US" dirty="0" smtClean="0"/>
              <a:t>They are not safer.</a:t>
            </a:r>
          </a:p>
          <a:p>
            <a:pPr lvl="1"/>
            <a:r>
              <a:rPr lang="en-US" dirty="0" smtClean="0"/>
              <a:t>They are particularly popular among college students.</a:t>
            </a:r>
          </a:p>
          <a:p>
            <a:r>
              <a:rPr lang="en-US" dirty="0" smtClean="0"/>
              <a:t>Hookah smoking carries the same risk as smoking cigarettes and also the risk of transmitting infectious diseases.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1034446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p:txBody>
          <a:bodyPr/>
          <a:lstStyle/>
          <a:p>
            <a:r>
              <a:rPr lang="en-US" dirty="0" smtClean="0"/>
              <a:t>Tobacco Products</a:t>
            </a:r>
            <a:endParaRPr lang="en-US" dirty="0"/>
          </a:p>
        </p:txBody>
      </p:sp>
      <p:sp>
        <p:nvSpPr>
          <p:cNvPr id="24580" name="Rectangle 5"/>
          <p:cNvSpPr>
            <a:spLocks noGrp="1" noChangeArrowheads="1"/>
          </p:cNvSpPr>
          <p:nvPr>
            <p:ph idx="1"/>
          </p:nvPr>
        </p:nvSpPr>
        <p:spPr/>
        <p:txBody>
          <a:bodyPr/>
          <a:lstStyle/>
          <a:p>
            <a:r>
              <a:rPr lang="en-US" i="1" dirty="0" smtClean="0"/>
              <a:t>Bidis</a:t>
            </a:r>
            <a:r>
              <a:rPr lang="en-US" dirty="0" smtClean="0"/>
              <a:t> are small hand-rolled, flavored cigarettes that produce three times more carbon monoxide and nicotine and five times more tar than conventional cigarettes.</a:t>
            </a:r>
          </a:p>
          <a:p>
            <a:r>
              <a:rPr lang="en-US" dirty="0" smtClean="0"/>
              <a:t>Smokeless tobacco:</a:t>
            </a:r>
          </a:p>
          <a:p>
            <a:pPr lvl="1"/>
            <a:r>
              <a:rPr lang="en-US" dirty="0" smtClean="0"/>
              <a:t>Chewing tobacco</a:t>
            </a:r>
          </a:p>
          <a:p>
            <a:pPr lvl="1"/>
            <a:r>
              <a:rPr lang="en-US" dirty="0" smtClean="0"/>
              <a:t>Dipping tobacco</a:t>
            </a:r>
          </a:p>
          <a:p>
            <a:pPr lvl="1"/>
            <a:r>
              <a:rPr lang="en-US" dirty="0" smtClean="0"/>
              <a:t>Snuff</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089515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9"/>
          <p:cNvSpPr>
            <a:spLocks noGrp="1" noChangeArrowheads="1"/>
          </p:cNvSpPr>
          <p:nvPr>
            <p:ph type="title"/>
          </p:nvPr>
        </p:nvSpPr>
        <p:spPr>
          <a:xfrm>
            <a:off x="0" y="0"/>
            <a:ext cx="9144000" cy="1077218"/>
          </a:xfrm>
        </p:spPr>
        <p:txBody>
          <a:bodyPr/>
          <a:lstStyle/>
          <a:p>
            <a:r>
              <a:rPr lang="en-US" dirty="0" smtClean="0"/>
              <a:t>Is Chewing Tobacco as Harmful as Cigarette Smoking?</a:t>
            </a:r>
            <a:endParaRPr lang="en-US" dirty="0"/>
          </a:p>
        </p:txBody>
      </p:sp>
      <p:pic>
        <p:nvPicPr>
          <p:cNvPr id="17" name="Content Placeholder 16" descr="misc_11_04.jpg"/>
          <p:cNvPicPr>
            <a:picLocks noGrp="1" noChangeAspect="1"/>
          </p:cNvPicPr>
          <p:nvPr>
            <p:ph sz="half" idx="1"/>
          </p:nvPr>
        </p:nvPicPr>
        <p:blipFill>
          <a:blip r:embed="rId3">
            <a:extLst>
              <a:ext uri="{28A0092B-C50C-407E-A947-70E740481C1C}">
                <a14:useLocalDpi xmlns:a14="http://schemas.microsoft.com/office/drawing/2010/main" val="0"/>
              </a:ext>
            </a:extLst>
          </a:blip>
          <a:srcRect l="12330" r="12330"/>
          <a:stretch>
            <a:fillRect/>
          </a:stretch>
        </p:blipFill>
        <p:spPr>
          <a:xfrm>
            <a:off x="365125" y="1141413"/>
            <a:ext cx="4038600" cy="5106987"/>
          </a:xfrm>
        </p:spPr>
      </p:pic>
      <p:sp>
        <p:nvSpPr>
          <p:cNvPr id="16" name="Content Placeholder 15"/>
          <p:cNvSpPr>
            <a:spLocks noGrp="1"/>
          </p:cNvSpPr>
          <p:nvPr>
            <p:ph sz="half" idx="2"/>
          </p:nvPr>
        </p:nvSpPr>
        <p:spPr>
          <a:xfrm>
            <a:off x="4556125" y="1141413"/>
            <a:ext cx="4038600" cy="5172766"/>
          </a:xfrm>
        </p:spPr>
        <p:txBody>
          <a:bodyPr/>
          <a:lstStyle/>
          <a:p>
            <a:r>
              <a:rPr lang="en-US" dirty="0"/>
              <a:t>This young cancer survivor began using smokeless tobacco at age 13; by age 17 he was diagnosed with squamous cell carcinoma and has undergone surgery to remove neck muscles, lymph nodes, and his tongue to beat his cancer</a:t>
            </a:r>
            <a:r>
              <a:rPr lang="en-US" dirty="0" smtClean="0"/>
              <a:t>.</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8938000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9"/>
          <p:cNvSpPr>
            <a:spLocks noGrp="1" noChangeArrowheads="1"/>
          </p:cNvSpPr>
          <p:nvPr>
            <p:ph type="title"/>
          </p:nvPr>
        </p:nvSpPr>
        <p:spPr/>
        <p:txBody>
          <a:bodyPr/>
          <a:lstStyle/>
          <a:p>
            <a:r>
              <a:rPr lang="en-US" dirty="0" smtClean="0"/>
              <a:t>Health Hazards of Tobacco Products</a:t>
            </a:r>
            <a:endParaRPr lang="en-US" dirty="0"/>
          </a:p>
        </p:txBody>
      </p:sp>
      <p:sp>
        <p:nvSpPr>
          <p:cNvPr id="26628" name="Rectangle 20"/>
          <p:cNvSpPr>
            <a:spLocks noGrp="1" noChangeArrowheads="1"/>
          </p:cNvSpPr>
          <p:nvPr>
            <p:ph sz="half" idx="1"/>
          </p:nvPr>
        </p:nvSpPr>
        <p:spPr/>
        <p:txBody>
          <a:bodyPr/>
          <a:lstStyle/>
          <a:p>
            <a:r>
              <a:rPr lang="en-US" dirty="0" smtClean="0"/>
              <a:t>Cancer</a:t>
            </a:r>
          </a:p>
          <a:p>
            <a:r>
              <a:rPr lang="en-US" dirty="0" smtClean="0"/>
              <a:t>Cardiovascular disease</a:t>
            </a:r>
          </a:p>
          <a:p>
            <a:pPr lvl="1"/>
            <a:r>
              <a:rPr lang="en-US" dirty="0" smtClean="0"/>
              <a:t>Platelet adhesiveness</a:t>
            </a:r>
          </a:p>
          <a:p>
            <a:r>
              <a:rPr lang="en-US" dirty="0" smtClean="0"/>
              <a:t>Stroke</a:t>
            </a:r>
          </a:p>
          <a:p>
            <a:r>
              <a:rPr lang="en-US" dirty="0" smtClean="0"/>
              <a:t>Respiratory disorders</a:t>
            </a:r>
          </a:p>
          <a:p>
            <a:pPr lvl="1"/>
            <a:r>
              <a:rPr lang="en-US" dirty="0" smtClean="0"/>
              <a:t>Chronic bronchitis</a:t>
            </a:r>
          </a:p>
          <a:p>
            <a:pPr lvl="1"/>
            <a:r>
              <a:rPr lang="en-US" dirty="0" smtClean="0"/>
              <a:t>Emphysema</a:t>
            </a:r>
            <a:endParaRPr lang="en-US" dirty="0"/>
          </a:p>
        </p:txBody>
      </p:sp>
      <p:sp>
        <p:nvSpPr>
          <p:cNvPr id="26629" name="Rectangle 21"/>
          <p:cNvSpPr>
            <a:spLocks noGrp="1" noChangeArrowheads="1"/>
          </p:cNvSpPr>
          <p:nvPr>
            <p:ph sz="half" idx="2"/>
          </p:nvPr>
        </p:nvSpPr>
        <p:spPr/>
        <p:txBody>
          <a:bodyPr/>
          <a:lstStyle/>
          <a:p>
            <a:r>
              <a:rPr lang="en-US" dirty="0" smtClean="0"/>
              <a:t>Sexual dysfunction</a:t>
            </a:r>
          </a:p>
          <a:p>
            <a:r>
              <a:rPr lang="en-US" dirty="0" smtClean="0"/>
              <a:t>Gum disease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1958197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9"/>
          <p:cNvSpPr>
            <a:spLocks noGrp="1" noChangeArrowheads="1"/>
          </p:cNvSpPr>
          <p:nvPr>
            <p:ph type="title"/>
          </p:nvPr>
        </p:nvSpPr>
        <p:spPr/>
        <p:txBody>
          <a:bodyPr/>
          <a:lstStyle/>
          <a:p>
            <a:pPr eaLnBrk="1" hangingPunct="1">
              <a:defRPr/>
            </a:pPr>
            <a:r>
              <a:rPr lang="en-US" dirty="0">
                <a:latin typeface="Arial" charset="0"/>
                <a:cs typeface="Arial" charset="0"/>
              </a:rPr>
              <a:t>Effects of Smoking on the Body and Health</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figure_11_04_labeled.jpg"/>
          <p:cNvPicPr>
            <a:picLocks noChangeAspect="1"/>
          </p:cNvPicPr>
          <p:nvPr/>
        </p:nvPicPr>
        <p:blipFill rotWithShape="1">
          <a:blip r:embed="rId3">
            <a:extLst>
              <a:ext uri="{28A0092B-C50C-407E-A947-70E740481C1C}">
                <a14:useLocalDpi xmlns:a14="http://schemas.microsoft.com/office/drawing/2010/main" val="0"/>
              </a:ext>
            </a:extLst>
          </a:blip>
          <a:srcRect b="3475"/>
          <a:stretch/>
        </p:blipFill>
        <p:spPr>
          <a:xfrm>
            <a:off x="667789" y="665362"/>
            <a:ext cx="7808422" cy="5819957"/>
          </a:xfrm>
          <a:prstGeom prst="rect">
            <a:avLst/>
          </a:prstGeom>
        </p:spPr>
      </p:pic>
    </p:spTree>
    <p:extLst>
      <p:ext uri="{BB962C8B-B14F-4D97-AF65-F5344CB8AC3E}">
        <p14:creationId xmlns:p14="http://schemas.microsoft.com/office/powerpoint/2010/main" val="18902166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1"/>
          <p:cNvSpPr>
            <a:spLocks noGrp="1" noChangeArrowheads="1"/>
          </p:cNvSpPr>
          <p:nvPr>
            <p:ph type="title"/>
          </p:nvPr>
        </p:nvSpPr>
        <p:spPr>
          <a:xfrm>
            <a:off x="0" y="0"/>
            <a:ext cx="9144000" cy="1569660"/>
          </a:xfrm>
        </p:spPr>
        <p:txBody>
          <a:bodyPr/>
          <a:lstStyle/>
          <a:p>
            <a:r>
              <a:rPr lang="en-US" dirty="0" smtClean="0"/>
              <a:t>Correlation between Tobacco Consumption and Lung Cancer Deaths in the United States</a:t>
            </a:r>
            <a:endParaRPr lang="en-US" dirty="0"/>
          </a:p>
        </p:txBody>
      </p:sp>
      <p:sp>
        <p:nvSpPr>
          <p:cNvPr id="3" name="Footer Placeholder 2"/>
          <p:cNvSpPr>
            <a:spLocks noGrp="1"/>
          </p:cNvSpPr>
          <p:nvPr>
            <p:ph type="ftr" sz="quarter" idx="10"/>
          </p:nvPr>
        </p:nvSpPr>
        <p:spPr/>
        <p:txBody>
          <a:bodyPr/>
          <a:lstStyle/>
          <a:p>
            <a:r>
              <a:rPr lang="en-GB" dirty="0" smtClean="0"/>
              <a:t>© 2016 Pearson Education, Inc.</a:t>
            </a:r>
            <a:endParaRPr lang="en-GB" dirty="0"/>
          </a:p>
        </p:txBody>
      </p:sp>
      <p:pic>
        <p:nvPicPr>
          <p:cNvPr id="10" name="Picture 9" descr="figure_11_05_labeled.jpg"/>
          <p:cNvPicPr>
            <a:picLocks noChangeAspect="1"/>
          </p:cNvPicPr>
          <p:nvPr/>
        </p:nvPicPr>
        <p:blipFill rotWithShape="1">
          <a:blip r:embed="rId3">
            <a:extLst>
              <a:ext uri="{28A0092B-C50C-407E-A947-70E740481C1C}">
                <a14:useLocalDpi xmlns:a14="http://schemas.microsoft.com/office/drawing/2010/main" val="0"/>
              </a:ext>
            </a:extLst>
          </a:blip>
          <a:srcRect b="2447"/>
          <a:stretch/>
        </p:blipFill>
        <p:spPr>
          <a:xfrm>
            <a:off x="1340800" y="1532636"/>
            <a:ext cx="6462401" cy="4852214"/>
          </a:xfrm>
          <a:prstGeom prst="rect">
            <a:avLst/>
          </a:prstGeom>
        </p:spPr>
      </p:pic>
    </p:spTree>
    <p:extLst>
      <p:ext uri="{BB962C8B-B14F-4D97-AF65-F5344CB8AC3E}">
        <p14:creationId xmlns:p14="http://schemas.microsoft.com/office/powerpoint/2010/main" val="6935440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
          <p:cNvSpPr>
            <a:spLocks noGrp="1" noChangeArrowheads="1"/>
          </p:cNvSpPr>
          <p:nvPr>
            <p:ph type="title"/>
          </p:nvPr>
        </p:nvSpPr>
        <p:spPr/>
        <p:txBody>
          <a:bodyPr/>
          <a:lstStyle/>
          <a:p>
            <a:pPr eaLnBrk="1" hangingPunct="1">
              <a:defRPr/>
            </a:pPr>
            <a:r>
              <a:rPr lang="en-US" dirty="0">
                <a:latin typeface="Arial" charset="0"/>
                <a:cs typeface="Arial" charset="0"/>
              </a:rPr>
              <a:t>Why Should You Care?</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6" name="Picture 5" descr="Why Should I Care.jpg"/>
          <p:cNvPicPr>
            <a:picLocks noChangeAspect="1"/>
          </p:cNvPicPr>
          <p:nvPr/>
        </p:nvPicPr>
        <p:blipFill rotWithShape="1">
          <a:blip r:embed="rId3">
            <a:extLst>
              <a:ext uri="{28A0092B-C50C-407E-A947-70E740481C1C}">
                <a14:useLocalDpi xmlns:a14="http://schemas.microsoft.com/office/drawing/2010/main" val="0"/>
              </a:ext>
            </a:extLst>
          </a:blip>
          <a:srcRect b="2626"/>
          <a:stretch/>
        </p:blipFill>
        <p:spPr>
          <a:xfrm>
            <a:off x="1623753" y="592488"/>
            <a:ext cx="5896495" cy="5871179"/>
          </a:xfrm>
          <a:prstGeom prst="rect">
            <a:avLst/>
          </a:prstGeom>
        </p:spPr>
      </p:pic>
    </p:spTree>
    <p:extLst>
      <p:ext uri="{BB962C8B-B14F-4D97-AF65-F5344CB8AC3E}">
        <p14:creationId xmlns:p14="http://schemas.microsoft.com/office/powerpoint/2010/main" val="22768343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
          <p:cNvSpPr>
            <a:spLocks noGrp="1" noChangeArrowheads="1"/>
          </p:cNvSpPr>
          <p:nvPr>
            <p:ph type="title"/>
          </p:nvPr>
        </p:nvSpPr>
        <p:spPr/>
        <p:txBody>
          <a:bodyPr/>
          <a:lstStyle/>
          <a:p>
            <a:r>
              <a:rPr lang="en-US" dirty="0" smtClean="0"/>
              <a:t>Tobacco-Related Cancers</a:t>
            </a:r>
            <a:endParaRPr lang="en-US" dirty="0"/>
          </a:p>
        </p:txBody>
      </p:sp>
      <p:sp>
        <p:nvSpPr>
          <p:cNvPr id="30724" name="Rectangle 11"/>
          <p:cNvSpPr>
            <a:spLocks noGrp="1" noChangeArrowheads="1"/>
          </p:cNvSpPr>
          <p:nvPr>
            <p:ph type="body" idx="1"/>
          </p:nvPr>
        </p:nvSpPr>
        <p:spPr/>
        <p:txBody>
          <a:bodyPr/>
          <a:lstStyle/>
          <a:p>
            <a:r>
              <a:rPr lang="en-US" sz="2400" dirty="0" smtClean="0"/>
              <a:t>Lung cancer is directly linked to cigarette smoking. </a:t>
            </a:r>
          </a:p>
          <a:p>
            <a:pPr lvl="1"/>
            <a:r>
              <a:rPr lang="en-US" sz="2400" dirty="0" smtClean="0"/>
              <a:t>It is the cause of cancer deaths in the United States.</a:t>
            </a:r>
          </a:p>
          <a:p>
            <a:pPr lvl="1"/>
            <a:r>
              <a:rPr lang="en-US" sz="2400" dirty="0" smtClean="0"/>
              <a:t>It may take 10 to 30 years to develop.</a:t>
            </a:r>
          </a:p>
          <a:p>
            <a:r>
              <a:rPr lang="en-US" sz="2400" i="1" dirty="0" smtClean="0"/>
              <a:t>Leukoplakia</a:t>
            </a:r>
            <a:r>
              <a:rPr lang="en-US" sz="2400" dirty="0" smtClean="0"/>
              <a:t> is a condition characterized by white patches inside the mouth due to chewing tobacco.</a:t>
            </a:r>
          </a:p>
          <a:p>
            <a:r>
              <a:rPr lang="en-US" sz="2400" dirty="0" smtClean="0"/>
              <a:t>Tobacco is linked to other cancers.</a:t>
            </a:r>
          </a:p>
          <a:p>
            <a:pPr lvl="1"/>
            <a:r>
              <a:rPr lang="en-US" sz="2400" dirty="0" smtClean="0"/>
              <a:t>Pancreatic</a:t>
            </a:r>
          </a:p>
          <a:p>
            <a:pPr lvl="1"/>
            <a:r>
              <a:rPr lang="en-US" sz="2400" dirty="0" smtClean="0"/>
              <a:t>Kidney</a:t>
            </a:r>
          </a:p>
          <a:p>
            <a:pPr lvl="1"/>
            <a:r>
              <a:rPr lang="en-US" sz="2400" dirty="0" smtClean="0"/>
              <a:t>Bladder</a:t>
            </a:r>
          </a:p>
          <a:p>
            <a:pPr lvl="1"/>
            <a:r>
              <a:rPr lang="en-US" sz="2400" dirty="0" smtClean="0"/>
              <a:t>Larynx</a:t>
            </a:r>
            <a:endParaRPr lang="en-US" sz="24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41039846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
          <p:cNvSpPr>
            <a:spLocks noGrp="1" noChangeArrowheads="1"/>
          </p:cNvSpPr>
          <p:nvPr>
            <p:ph type="title"/>
          </p:nvPr>
        </p:nvSpPr>
        <p:spPr/>
        <p:txBody>
          <a:bodyPr/>
          <a:lstStyle/>
          <a:p>
            <a:r>
              <a:rPr lang="en-US" dirty="0" smtClean="0"/>
              <a:t>Cardiovascular Disease </a:t>
            </a:r>
            <a:endParaRPr lang="en-US" dirty="0"/>
          </a:p>
        </p:txBody>
      </p:sp>
      <p:sp>
        <p:nvSpPr>
          <p:cNvPr id="31748" name="Rectangle 11"/>
          <p:cNvSpPr>
            <a:spLocks noGrp="1" noChangeArrowheads="1"/>
          </p:cNvSpPr>
          <p:nvPr>
            <p:ph type="body" idx="1"/>
          </p:nvPr>
        </p:nvSpPr>
        <p:spPr/>
        <p:txBody>
          <a:bodyPr/>
          <a:lstStyle/>
          <a:p>
            <a:r>
              <a:rPr lang="en-US" dirty="0" smtClean="0"/>
              <a:t>Over one third of all tobacco-related deaths occur from heart disease.</a:t>
            </a:r>
          </a:p>
          <a:p>
            <a:r>
              <a:rPr lang="en-US" dirty="0" smtClean="0"/>
              <a:t>Smokers are 2 to 4 times as likely to suffer strokes.</a:t>
            </a:r>
          </a:p>
          <a:p>
            <a:r>
              <a:rPr lang="en-US" dirty="0" smtClean="0"/>
              <a:t>The risk of dying from a heart attack falls by half after 1 year without smoking.</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9027995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8"/>
          <p:cNvSpPr>
            <a:spLocks noGrp="1" noChangeArrowheads="1"/>
          </p:cNvSpPr>
          <p:nvPr>
            <p:ph type="title"/>
          </p:nvPr>
        </p:nvSpPr>
        <p:spPr/>
        <p:txBody>
          <a:bodyPr/>
          <a:lstStyle/>
          <a:p>
            <a:r>
              <a:rPr lang="en-US" dirty="0" smtClean="0"/>
              <a:t>Respiratory Disorders</a:t>
            </a:r>
            <a:endParaRPr lang="en-US" dirty="0"/>
          </a:p>
        </p:txBody>
      </p:sp>
      <p:sp>
        <p:nvSpPr>
          <p:cNvPr id="32772" name="Rectangle 9"/>
          <p:cNvSpPr>
            <a:spLocks noGrp="1" noChangeArrowheads="1"/>
          </p:cNvSpPr>
          <p:nvPr>
            <p:ph type="body" idx="1"/>
          </p:nvPr>
        </p:nvSpPr>
        <p:spPr/>
        <p:txBody>
          <a:bodyPr/>
          <a:lstStyle/>
          <a:p>
            <a:r>
              <a:rPr lang="en-US" dirty="0" smtClean="0"/>
              <a:t>Chronic obstructive pulmonary disease:</a:t>
            </a:r>
          </a:p>
          <a:p>
            <a:pPr lvl="1"/>
            <a:r>
              <a:rPr lang="en-US" dirty="0" smtClean="0"/>
              <a:t>Chronic bronchitis</a:t>
            </a:r>
          </a:p>
          <a:p>
            <a:pPr lvl="1"/>
            <a:r>
              <a:rPr lang="en-US" dirty="0" smtClean="0"/>
              <a:t>Chronic emphysema</a:t>
            </a:r>
          </a:p>
          <a:p>
            <a:r>
              <a:rPr lang="en-US" dirty="0" smtClean="0"/>
              <a:t>There is no known cure for emphysema, and the damage is irreversible. Approximately 80 percent of all cases of emphysema are related to cigarette smoking.</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6437459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Grp="1" noChangeArrowheads="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r>
              <a:rPr lang="en-US" dirty="0" smtClean="0"/>
              <a:t>?</a:t>
            </a:r>
            <a:endParaRPr lang="en-US" dirty="0"/>
          </a:p>
        </p:txBody>
      </p:sp>
      <p:sp>
        <p:nvSpPr>
          <p:cNvPr id="5127" name="Rectangle 7"/>
          <p:cNvSpPr>
            <a:spLocks noGrp="1" noChangeArrowheads="1"/>
          </p:cNvSpPr>
          <p:nvPr>
            <p:ph type="body" idx="1"/>
          </p:nvPr>
        </p:nvSpPr>
        <p:spPr/>
        <p:txBody>
          <a:bodyPr/>
          <a:lstStyle/>
          <a:p>
            <a:r>
              <a:rPr lang="en-US" altLang="en-US" dirty="0" smtClean="0"/>
              <a:t>Explain the dangers created by environmental tobacco smoke.</a:t>
            </a:r>
          </a:p>
          <a:p>
            <a:r>
              <a:rPr lang="en-US" altLang="en-US" dirty="0" smtClean="0"/>
              <a:t>Discuss prevention policies enacted by the U.S. government to curb tobacco use.</a:t>
            </a:r>
          </a:p>
          <a:p>
            <a:r>
              <a:rPr lang="en-US" altLang="en-US" dirty="0" smtClean="0"/>
              <a:t>Describe the various quitting strategies, including those aimed at ending the body</a:t>
            </a:r>
            <a:r>
              <a:rPr lang="fr-FR" altLang="en-US" dirty="0" smtClean="0"/>
              <a:t>'</a:t>
            </a:r>
            <a:r>
              <a:rPr lang="en-US" altLang="en-US" dirty="0" smtClean="0"/>
              <a:t>s addiction to nicotine.</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7668646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8"/>
          <p:cNvSpPr>
            <a:spLocks noGrp="1" noChangeArrowheads="1"/>
          </p:cNvSpPr>
          <p:nvPr>
            <p:ph type="title"/>
          </p:nvPr>
        </p:nvSpPr>
        <p:spPr/>
        <p:txBody>
          <a:bodyPr/>
          <a:lstStyle/>
          <a:p>
            <a:r>
              <a:rPr lang="en-US" dirty="0" smtClean="0"/>
              <a:t>Sexual Dysfunction and Fertility Problems</a:t>
            </a:r>
            <a:endParaRPr lang="en-US" dirty="0"/>
          </a:p>
        </p:txBody>
      </p:sp>
      <p:sp>
        <p:nvSpPr>
          <p:cNvPr id="33796" name="Rectangle 9"/>
          <p:cNvSpPr>
            <a:spLocks noGrp="1" noChangeArrowheads="1"/>
          </p:cNvSpPr>
          <p:nvPr>
            <p:ph type="body" idx="1"/>
          </p:nvPr>
        </p:nvSpPr>
        <p:spPr/>
        <p:txBody>
          <a:bodyPr/>
          <a:lstStyle/>
          <a:p>
            <a:r>
              <a:rPr lang="en-US" dirty="0" smtClean="0"/>
              <a:t>Smoking can cause male impotence.</a:t>
            </a:r>
          </a:p>
          <a:p>
            <a:pPr lvl="1"/>
            <a:r>
              <a:rPr lang="en-US" dirty="0" smtClean="0"/>
              <a:t>Smokers are two times more likely to suffer from some form of impotence, which may indicate oncoming cardiovascular disease.</a:t>
            </a:r>
          </a:p>
          <a:p>
            <a:r>
              <a:rPr lang="en-US" dirty="0" smtClean="0"/>
              <a:t>Female smokers have an increased risk of infertility, ectopic pregnancy, spontaneous abortion, and stillbirth.</a:t>
            </a:r>
          </a:p>
          <a:p>
            <a:pPr lvl="1"/>
            <a:r>
              <a:rPr lang="en-US" dirty="0" smtClean="0"/>
              <a:t>Their babies are at risk for sudden infant death syndrome (SIDS), cleft palate, or cleft lip.</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1475027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8"/>
          <p:cNvSpPr>
            <a:spLocks noGrp="1" noChangeArrowheads="1"/>
          </p:cNvSpPr>
          <p:nvPr>
            <p:ph type="title"/>
          </p:nvPr>
        </p:nvSpPr>
        <p:spPr/>
        <p:txBody>
          <a:bodyPr/>
          <a:lstStyle/>
          <a:p>
            <a:r>
              <a:rPr lang="en-US" dirty="0" smtClean="0"/>
              <a:t>Environmental Tobacco Smoke</a:t>
            </a:r>
            <a:endParaRPr lang="en-US" dirty="0"/>
          </a:p>
        </p:txBody>
      </p:sp>
      <p:sp>
        <p:nvSpPr>
          <p:cNvPr id="34820" name="Rectangle 9"/>
          <p:cNvSpPr>
            <a:spLocks noGrp="1" noChangeArrowheads="1"/>
          </p:cNvSpPr>
          <p:nvPr>
            <p:ph type="body" idx="1"/>
          </p:nvPr>
        </p:nvSpPr>
        <p:spPr/>
        <p:txBody>
          <a:bodyPr/>
          <a:lstStyle/>
          <a:p>
            <a:r>
              <a:rPr lang="en-US" i="1" dirty="0" smtClean="0"/>
              <a:t>Mainstream smoke</a:t>
            </a:r>
            <a:r>
              <a:rPr lang="en-US" dirty="0" smtClean="0"/>
              <a:t> is the smoke that is drawn through tobacco while inhaling.</a:t>
            </a:r>
          </a:p>
          <a:p>
            <a:r>
              <a:rPr lang="en-US" i="1" dirty="0" smtClean="0"/>
              <a:t>Sidestream</a:t>
            </a:r>
            <a:r>
              <a:rPr lang="en-US" dirty="0" smtClean="0"/>
              <a:t>, or </a:t>
            </a:r>
            <a:r>
              <a:rPr lang="en-US" i="1" dirty="0" smtClean="0"/>
              <a:t>secondhand</a:t>
            </a:r>
            <a:r>
              <a:rPr lang="en-US" dirty="0" smtClean="0"/>
              <a:t>, smoke is that which is emitted from the burning end of a cigarette or exhaled by a smoker.</a:t>
            </a:r>
          </a:p>
          <a:p>
            <a:r>
              <a:rPr lang="en-US" i="1" dirty="0" smtClean="0"/>
              <a:t>Involuntary</a:t>
            </a:r>
            <a:r>
              <a:rPr lang="en-US" dirty="0" smtClean="0"/>
              <a:t> or </a:t>
            </a:r>
            <a:r>
              <a:rPr lang="en-US" i="1" dirty="0" smtClean="0"/>
              <a:t>passive</a:t>
            </a:r>
            <a:r>
              <a:rPr lang="en-US" dirty="0" smtClean="0"/>
              <a:t> smokers breathe smoke from someone else</a:t>
            </a:r>
            <a:r>
              <a:rPr lang="fr-FR" dirty="0" smtClean="0"/>
              <a:t>'</a:t>
            </a:r>
            <a:r>
              <a:rPr lang="en-US" dirty="0" smtClean="0"/>
              <a:t>s smoking product.</a:t>
            </a:r>
          </a:p>
          <a:p>
            <a:r>
              <a:rPr lang="en-US" dirty="0" smtClean="0"/>
              <a:t>More than 53 percent of U.S. children age 3 to 11 years—or 22 million children—are exposed to ETS.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6035207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8"/>
          <p:cNvSpPr>
            <a:spLocks noGrp="1" noChangeArrowheads="1"/>
          </p:cNvSpPr>
          <p:nvPr>
            <p:ph type="title"/>
          </p:nvPr>
        </p:nvSpPr>
        <p:spPr/>
        <p:txBody>
          <a:bodyPr/>
          <a:lstStyle/>
          <a:p>
            <a:r>
              <a:rPr lang="en-US" dirty="0" smtClean="0"/>
              <a:t>Risks from Environmental Tobacco Smoke</a:t>
            </a:r>
            <a:endParaRPr lang="en-US" dirty="0"/>
          </a:p>
        </p:txBody>
      </p:sp>
      <p:sp>
        <p:nvSpPr>
          <p:cNvPr id="35844" name="Rectangle 9"/>
          <p:cNvSpPr>
            <a:spLocks noGrp="1" noChangeArrowheads="1"/>
          </p:cNvSpPr>
          <p:nvPr>
            <p:ph type="body" idx="1"/>
          </p:nvPr>
        </p:nvSpPr>
        <p:spPr/>
        <p:txBody>
          <a:bodyPr/>
          <a:lstStyle/>
          <a:p>
            <a:r>
              <a:rPr lang="en-US" dirty="0" smtClean="0"/>
              <a:t>Sidestream smoke contains more carcinogenic substances than mainstream smoke.</a:t>
            </a:r>
          </a:p>
          <a:p>
            <a:pPr lvl="1"/>
            <a:r>
              <a:rPr lang="en-US" dirty="0" smtClean="0"/>
              <a:t>It contains 2 times more tar and nicotine, 5 times more carbon monoxide, 50 times more ammonia.</a:t>
            </a:r>
          </a:p>
          <a:p>
            <a:r>
              <a:rPr lang="en-US" dirty="0" smtClean="0"/>
              <a:t>ETS is responsible for 3,400 lung cancer deaths, 46,000 coronary and heart deaths, and higher risk of deaths in newborns (SIDS).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0979857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8"/>
          <p:cNvSpPr>
            <a:spLocks noGrp="1" noChangeArrowheads="1"/>
          </p:cNvSpPr>
          <p:nvPr>
            <p:ph type="title"/>
          </p:nvPr>
        </p:nvSpPr>
        <p:spPr/>
        <p:txBody>
          <a:bodyPr/>
          <a:lstStyle/>
          <a:p>
            <a:r>
              <a:rPr lang="en-US" dirty="0" smtClean="0"/>
              <a:t>Tobacco Use Prevention Policies</a:t>
            </a:r>
            <a:endParaRPr lang="en-US" dirty="0"/>
          </a:p>
        </p:txBody>
      </p:sp>
      <p:sp>
        <p:nvSpPr>
          <p:cNvPr id="36868" name="Rectangle 9"/>
          <p:cNvSpPr>
            <a:spLocks noGrp="1" noChangeArrowheads="1"/>
          </p:cNvSpPr>
          <p:nvPr>
            <p:ph type="body" idx="1"/>
          </p:nvPr>
        </p:nvSpPr>
        <p:spPr/>
        <p:txBody>
          <a:bodyPr/>
          <a:lstStyle/>
          <a:p>
            <a:r>
              <a:rPr lang="en-US" dirty="0" smtClean="0"/>
              <a:t>It has been more than 40 years since the government began warning that tobacco use was hazardous to health.</a:t>
            </a:r>
          </a:p>
          <a:p>
            <a:r>
              <a:rPr lang="en-US" dirty="0" smtClean="0"/>
              <a:t>Master Settlement Agreement (MSA) of 1998</a:t>
            </a:r>
          </a:p>
          <a:p>
            <a:pPr lvl="1"/>
            <a:r>
              <a:rPr lang="en-US" dirty="0" smtClean="0"/>
              <a:t>Tobacco industry to pay states $206 billion over 25 years</a:t>
            </a:r>
          </a:p>
          <a:p>
            <a:pPr lvl="1"/>
            <a:r>
              <a:rPr lang="en-US" dirty="0" smtClean="0"/>
              <a:t>Various measures to support antismoking education and advertising to be taken</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8597759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12"/>
          <p:cNvSpPr>
            <a:spLocks noGrp="1" noChangeArrowheads="1"/>
          </p:cNvSpPr>
          <p:nvPr>
            <p:ph type="title"/>
          </p:nvPr>
        </p:nvSpPr>
        <p:spPr>
          <a:xfrm>
            <a:off x="0" y="0"/>
            <a:ext cx="9144000" cy="1077218"/>
          </a:xfrm>
        </p:spPr>
        <p:txBody>
          <a:bodyPr/>
          <a:lstStyle/>
          <a:p>
            <a:r>
              <a:rPr lang="en-US" dirty="0" smtClean="0"/>
              <a:t>Will Quitting Reverse the Damage That Has Already Been Done?</a:t>
            </a:r>
            <a:endParaRPr lang="en-US" dirty="0"/>
          </a:p>
        </p:txBody>
      </p:sp>
      <p:sp>
        <p:nvSpPr>
          <p:cNvPr id="11" name="Content Placeholder 10"/>
          <p:cNvSpPr>
            <a:spLocks noGrp="1"/>
          </p:cNvSpPr>
          <p:nvPr>
            <p:ph idx="1"/>
          </p:nvPr>
        </p:nvSpPr>
        <p:spPr>
          <a:xfrm>
            <a:off x="365125" y="3693027"/>
            <a:ext cx="8229600" cy="2684204"/>
          </a:xfrm>
        </p:spPr>
        <p:txBody>
          <a:bodyPr/>
          <a:lstStyle/>
          <a:p>
            <a:r>
              <a:rPr lang="en-US" sz="2400" dirty="0"/>
              <a:t>Tobacco causes serious injury to your heart and lungs, but when you quit, your body immediately starts to recover and repair the damage. Over time, the </a:t>
            </a:r>
            <a:r>
              <a:rPr lang="en-US" sz="2400" dirty="0" smtClean="0"/>
              <a:t>body</a:t>
            </a:r>
            <a:r>
              <a:rPr lang="fr-FR" sz="2400" dirty="0" smtClean="0"/>
              <a:t>'</a:t>
            </a:r>
            <a:r>
              <a:rPr lang="en-US" sz="2400" dirty="0" smtClean="0"/>
              <a:t>s </a:t>
            </a:r>
            <a:r>
              <a:rPr lang="en-US" sz="2400" dirty="0"/>
              <a:t>repair processes reduce a former </a:t>
            </a:r>
            <a:r>
              <a:rPr lang="en-US" sz="2400" dirty="0" smtClean="0"/>
              <a:t>smoker</a:t>
            </a:r>
            <a:r>
              <a:rPr lang="fr-FR" sz="2400" dirty="0" smtClean="0"/>
              <a:t>'</a:t>
            </a:r>
            <a:r>
              <a:rPr lang="en-US" sz="2400" dirty="0" smtClean="0"/>
              <a:t>s </a:t>
            </a:r>
            <a:r>
              <a:rPr lang="en-US" sz="2400" dirty="0"/>
              <a:t>risk of heart disease and cancer; after 10 years, lung cancer risk is comparable to those of nonsmokers, and after 15 years, heart disease risk is the same</a:t>
            </a:r>
            <a:r>
              <a:rPr lang="en-US" sz="2400" dirty="0" smtClean="0"/>
              <a:t>.</a:t>
            </a:r>
            <a:endParaRPr lang="en-US" sz="24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12" name="Picture 11" descr="misc_11_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072" y="1002382"/>
            <a:ext cx="3647856" cy="2683541"/>
          </a:xfrm>
          <a:prstGeom prst="rect">
            <a:avLst/>
          </a:prstGeom>
        </p:spPr>
      </p:pic>
    </p:spTree>
    <p:extLst>
      <p:ext uri="{BB962C8B-B14F-4D97-AF65-F5344CB8AC3E}">
        <p14:creationId xmlns:p14="http://schemas.microsoft.com/office/powerpoint/2010/main" val="28115620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1"/>
          <p:cNvSpPr>
            <a:spLocks noGrp="1" noChangeArrowheads="1"/>
          </p:cNvSpPr>
          <p:nvPr>
            <p:ph type="title"/>
          </p:nvPr>
        </p:nvSpPr>
        <p:spPr/>
        <p:txBody>
          <a:bodyPr/>
          <a:lstStyle/>
          <a:p>
            <a:pPr eaLnBrk="1" hangingPunct="1">
              <a:defRPr/>
            </a:pPr>
            <a:r>
              <a:rPr lang="en-US" dirty="0">
                <a:latin typeface="Arial" charset="0"/>
                <a:cs typeface="Arial" charset="0"/>
              </a:rPr>
              <a:t>When Smokers Quit</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figure_11_07_labeled.jpg"/>
          <p:cNvPicPr>
            <a:picLocks noChangeAspect="1"/>
          </p:cNvPicPr>
          <p:nvPr/>
        </p:nvPicPr>
        <p:blipFill rotWithShape="1">
          <a:blip r:embed="rId3">
            <a:extLst>
              <a:ext uri="{28A0092B-C50C-407E-A947-70E740481C1C}">
                <a14:useLocalDpi xmlns:a14="http://schemas.microsoft.com/office/drawing/2010/main" val="0"/>
              </a:ext>
            </a:extLst>
          </a:blip>
          <a:srcRect b="4707"/>
          <a:stretch/>
        </p:blipFill>
        <p:spPr>
          <a:xfrm>
            <a:off x="271272" y="1694996"/>
            <a:ext cx="8601456" cy="3468008"/>
          </a:xfrm>
          <a:prstGeom prst="rect">
            <a:avLst/>
          </a:prstGeom>
        </p:spPr>
      </p:pic>
    </p:spTree>
    <p:extLst>
      <p:ext uri="{BB962C8B-B14F-4D97-AF65-F5344CB8AC3E}">
        <p14:creationId xmlns:p14="http://schemas.microsoft.com/office/powerpoint/2010/main" val="51345763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
          <p:cNvSpPr>
            <a:spLocks noGrp="1" noChangeArrowheads="1"/>
          </p:cNvSpPr>
          <p:nvPr>
            <p:ph type="title"/>
          </p:nvPr>
        </p:nvSpPr>
        <p:spPr/>
        <p:txBody>
          <a:bodyPr/>
          <a:lstStyle/>
          <a:p>
            <a:r>
              <a:rPr lang="en-US" dirty="0" smtClean="0"/>
              <a:t>Benefits of Quitting </a:t>
            </a:r>
            <a:endParaRPr lang="en-US" dirty="0"/>
          </a:p>
        </p:txBody>
      </p:sp>
      <p:sp>
        <p:nvSpPr>
          <p:cNvPr id="39940" name="Rectangle 11"/>
          <p:cNvSpPr>
            <a:spLocks noGrp="1" noChangeArrowheads="1"/>
          </p:cNvSpPr>
          <p:nvPr>
            <p:ph type="body" idx="1"/>
          </p:nvPr>
        </p:nvSpPr>
        <p:spPr/>
        <p:txBody>
          <a:bodyPr/>
          <a:lstStyle/>
          <a:p>
            <a:r>
              <a:rPr lang="en-US" dirty="0" smtClean="0"/>
              <a:t>According to the American Cancer Society, many tissues damaged by smoking can repair themselves.</a:t>
            </a:r>
          </a:p>
          <a:p>
            <a:r>
              <a:rPr lang="en-US" dirty="0" smtClean="0"/>
              <a:t>As soon as smokers stop, the body begins the repair process. Within 8 hours, carbon monoxide and oxygen levels return to normal, and "smoker</a:t>
            </a:r>
            <a:r>
              <a:rPr lang="fr-FR" dirty="0" smtClean="0"/>
              <a:t>'</a:t>
            </a:r>
            <a:r>
              <a:rPr lang="en-US" dirty="0" smtClean="0"/>
              <a:t>s breath" disappears. </a:t>
            </a:r>
          </a:p>
          <a:p>
            <a:r>
              <a:rPr lang="en-US" dirty="0" smtClean="0"/>
              <a:t>After 1 year of not smoking, the risks for lung cancer and stroke decrease.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10184745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
          <p:cNvSpPr>
            <a:spLocks noGrp="1" noChangeArrowheads="1"/>
          </p:cNvSpPr>
          <p:nvPr>
            <p:ph type="title"/>
          </p:nvPr>
        </p:nvSpPr>
        <p:spPr/>
        <p:txBody>
          <a:bodyPr/>
          <a:lstStyle/>
          <a:p>
            <a:r>
              <a:rPr lang="en-US" dirty="0" smtClean="0"/>
              <a:t>Breaking the Nicotine Addiction</a:t>
            </a:r>
            <a:endParaRPr lang="en-US" dirty="0"/>
          </a:p>
        </p:txBody>
      </p:sp>
      <p:sp>
        <p:nvSpPr>
          <p:cNvPr id="40964" name="Rectangle 11"/>
          <p:cNvSpPr>
            <a:spLocks noGrp="1" noChangeArrowheads="1"/>
          </p:cNvSpPr>
          <p:nvPr>
            <p:ph type="body" idx="1"/>
          </p:nvPr>
        </p:nvSpPr>
        <p:spPr/>
        <p:txBody>
          <a:bodyPr/>
          <a:lstStyle/>
          <a:p>
            <a:r>
              <a:rPr lang="en-US" dirty="0" smtClean="0"/>
              <a:t>The road to quitting may include antismoking therapy.</a:t>
            </a:r>
          </a:p>
          <a:p>
            <a:pPr lvl="1"/>
            <a:r>
              <a:rPr lang="en-US" i="1" dirty="0" smtClean="0"/>
              <a:t>Operant conditioning</a:t>
            </a:r>
            <a:r>
              <a:rPr lang="en-US" dirty="0" smtClean="0"/>
              <a:t> pairs smoking with an external stimulus. When the stimulus is removed, the hope is that smoking will cease.</a:t>
            </a:r>
          </a:p>
          <a:p>
            <a:pPr lvl="1"/>
            <a:r>
              <a:rPr lang="en-US" i="1" dirty="0" smtClean="0"/>
              <a:t>Self-control therapy</a:t>
            </a:r>
            <a:r>
              <a:rPr lang="en-US" dirty="0" smtClean="0"/>
              <a:t> aims at identifying the situations associated with smoking and then teaching skills needed to resist smoking.</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187109101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table_11_03.jpg"/>
          <p:cNvPicPr>
            <a:picLocks noChangeAspect="1"/>
          </p:cNvPicPr>
          <p:nvPr/>
        </p:nvPicPr>
        <p:blipFill rotWithShape="1">
          <a:blip r:embed="rId3">
            <a:extLst>
              <a:ext uri="{28A0092B-C50C-407E-A947-70E740481C1C}">
                <a14:useLocalDpi xmlns:a14="http://schemas.microsoft.com/office/drawing/2010/main" val="0"/>
              </a:ext>
            </a:extLst>
          </a:blip>
          <a:srcRect b="4197"/>
          <a:stretch/>
        </p:blipFill>
        <p:spPr>
          <a:xfrm>
            <a:off x="271272" y="1469628"/>
            <a:ext cx="8601456" cy="3918745"/>
          </a:xfrm>
          <a:prstGeom prst="rect">
            <a:avLst/>
          </a:prstGeom>
        </p:spPr>
      </p:pic>
    </p:spTree>
    <p:extLst>
      <p:ext uri="{BB962C8B-B14F-4D97-AF65-F5344CB8AC3E}">
        <p14:creationId xmlns:p14="http://schemas.microsoft.com/office/powerpoint/2010/main" val="311538798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2"/>
          <p:cNvSpPr>
            <a:spLocks noGrp="1" noChangeArrowheads="1"/>
          </p:cNvSpPr>
          <p:nvPr>
            <p:ph type="title"/>
          </p:nvPr>
        </p:nvSpPr>
        <p:spPr/>
        <p:txBody>
          <a:bodyPr/>
          <a:lstStyle/>
          <a:p>
            <a:r>
              <a:rPr lang="en-US" dirty="0" smtClean="0"/>
              <a:t>Quitting</a:t>
            </a:r>
            <a:endParaRPr lang="en-US" dirty="0"/>
          </a:p>
        </p:txBody>
      </p:sp>
      <p:sp>
        <p:nvSpPr>
          <p:cNvPr id="43012" name="Rectangle 13"/>
          <p:cNvSpPr>
            <a:spLocks noGrp="1" noChangeArrowheads="1"/>
          </p:cNvSpPr>
          <p:nvPr>
            <p:ph type="body" idx="1"/>
          </p:nvPr>
        </p:nvSpPr>
        <p:spPr/>
        <p:txBody>
          <a:bodyPr/>
          <a:lstStyle/>
          <a:p>
            <a:r>
              <a:rPr lang="en-US" dirty="0" smtClean="0"/>
              <a:t>Breaking the nicotine addiction:</a:t>
            </a:r>
          </a:p>
          <a:p>
            <a:pPr lvl="1"/>
            <a:r>
              <a:rPr lang="en-US" dirty="0" smtClean="0"/>
              <a:t>Withdrawal</a:t>
            </a:r>
          </a:p>
          <a:p>
            <a:r>
              <a:rPr lang="en-US" dirty="0" smtClean="0"/>
              <a:t>Nicotine replacement products:</a:t>
            </a:r>
          </a:p>
          <a:p>
            <a:pPr lvl="1"/>
            <a:r>
              <a:rPr lang="en-US" dirty="0" smtClean="0"/>
              <a:t>Nicotine gum </a:t>
            </a:r>
          </a:p>
          <a:p>
            <a:pPr lvl="1"/>
            <a:r>
              <a:rPr lang="en-US" dirty="0" smtClean="0"/>
              <a:t>Nicotine patch</a:t>
            </a:r>
          </a:p>
          <a:p>
            <a:pPr lvl="1"/>
            <a:r>
              <a:rPr lang="en-US" dirty="0" smtClean="0"/>
              <a:t>Nasal spray</a:t>
            </a:r>
          </a:p>
          <a:p>
            <a:pPr lvl="1"/>
            <a:r>
              <a:rPr lang="en-US" dirty="0" smtClean="0"/>
              <a:t>Nicotine inhaler</a:t>
            </a:r>
          </a:p>
          <a:p>
            <a:pPr lvl="1"/>
            <a:r>
              <a:rPr lang="en-US" dirty="0" smtClean="0"/>
              <a:t>Buproprion (Zyban)</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6769982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
          <p:cNvSpPr>
            <a:spLocks noGrp="1" noChangeArrowheads="1"/>
          </p:cNvSpPr>
          <p:nvPr>
            <p:ph type="title"/>
          </p:nvPr>
        </p:nvSpPr>
        <p:spPr/>
        <p:txBody>
          <a:bodyPr/>
          <a:lstStyle/>
          <a:p>
            <a:r>
              <a:rPr lang="en-US" dirty="0" smtClean="0"/>
              <a:t>United States Tobacco Use</a:t>
            </a:r>
            <a:endParaRPr lang="en-US" dirty="0"/>
          </a:p>
        </p:txBody>
      </p:sp>
      <p:sp>
        <p:nvSpPr>
          <p:cNvPr id="6154" name="Rectangle 10"/>
          <p:cNvSpPr>
            <a:spLocks noGrp="1" noChangeArrowheads="1"/>
          </p:cNvSpPr>
          <p:nvPr>
            <p:ph type="body" idx="1"/>
          </p:nvPr>
        </p:nvSpPr>
        <p:spPr/>
        <p:txBody>
          <a:bodyPr/>
          <a:lstStyle/>
          <a:p>
            <a:r>
              <a:rPr lang="en-US" altLang="en-US" dirty="0" smtClean="0"/>
              <a:t>About 70 million Americans age 12 and older report using tobacco products at least once a month.</a:t>
            </a:r>
          </a:p>
          <a:p>
            <a:r>
              <a:rPr lang="en-US" altLang="en-US" dirty="0" smtClean="0"/>
              <a:t>In 2012, 20.5 percent of men and 15.8 percent of women were current smokers.</a:t>
            </a:r>
          </a:p>
          <a:p>
            <a:r>
              <a:rPr lang="en-US" altLang="en-US" dirty="0" smtClean="0"/>
              <a:t>Every day, 1,000 people under age 18 become daily smokers.</a:t>
            </a:r>
          </a:p>
          <a:p>
            <a:r>
              <a:rPr lang="en-US" altLang="en-US" dirty="0" smtClean="0"/>
              <a:t>More than 20 percent of Americans are former smokers.</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84873418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3" name="Picture 2" descr="table_11_04_01.jpg"/>
          <p:cNvPicPr>
            <a:picLocks noChangeAspect="1"/>
          </p:cNvPicPr>
          <p:nvPr/>
        </p:nvPicPr>
        <p:blipFill rotWithShape="1">
          <a:blip r:embed="rId3">
            <a:extLst>
              <a:ext uri="{28A0092B-C50C-407E-A947-70E740481C1C}">
                <a14:useLocalDpi xmlns:a14="http://schemas.microsoft.com/office/drawing/2010/main" val="0"/>
              </a:ext>
            </a:extLst>
          </a:blip>
          <a:srcRect b="2898"/>
          <a:stretch/>
        </p:blipFill>
        <p:spPr>
          <a:xfrm>
            <a:off x="798022" y="501599"/>
            <a:ext cx="7547956" cy="5854802"/>
          </a:xfrm>
          <a:prstGeom prst="rect">
            <a:avLst/>
          </a:prstGeom>
        </p:spPr>
      </p:pic>
    </p:spTree>
    <p:extLst>
      <p:ext uri="{BB962C8B-B14F-4D97-AF65-F5344CB8AC3E}">
        <p14:creationId xmlns:p14="http://schemas.microsoft.com/office/powerpoint/2010/main" val="275790688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4" name="Picture 3" descr="table_11_04_02.jpg"/>
          <p:cNvPicPr>
            <a:picLocks noChangeAspect="1"/>
          </p:cNvPicPr>
          <p:nvPr/>
        </p:nvPicPr>
        <p:blipFill rotWithShape="1">
          <a:blip r:embed="rId3">
            <a:extLst>
              <a:ext uri="{28A0092B-C50C-407E-A947-70E740481C1C}">
                <a14:useLocalDpi xmlns:a14="http://schemas.microsoft.com/office/drawing/2010/main" val="0"/>
              </a:ext>
            </a:extLst>
          </a:blip>
          <a:srcRect b="2884"/>
          <a:stretch/>
        </p:blipFill>
        <p:spPr>
          <a:xfrm>
            <a:off x="271272" y="699786"/>
            <a:ext cx="8601456" cy="5458428"/>
          </a:xfrm>
          <a:prstGeom prst="rect">
            <a:avLst/>
          </a:prstGeom>
        </p:spPr>
      </p:pic>
    </p:spTree>
    <p:extLst>
      <p:ext uri="{BB962C8B-B14F-4D97-AF65-F5344CB8AC3E}">
        <p14:creationId xmlns:p14="http://schemas.microsoft.com/office/powerpoint/2010/main" val="134387931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0"/>
          <p:cNvSpPr>
            <a:spLocks noGrp="1" noChangeArrowheads="1"/>
          </p:cNvSpPr>
          <p:nvPr>
            <p:ph type="title"/>
          </p:nvPr>
        </p:nvSpPr>
        <p:spPr/>
        <p:txBody>
          <a:bodyPr/>
          <a:lstStyle/>
          <a:p>
            <a:r>
              <a:rPr lang="en-US" dirty="0" smtClean="0"/>
              <a:t>Assessing Yourself—A Personal Inventory</a:t>
            </a:r>
            <a:endParaRPr lang="en-US" dirty="0"/>
          </a:p>
        </p:txBody>
      </p:sp>
      <p:sp>
        <p:nvSpPr>
          <p:cNvPr id="45060" name="Rectangle 11"/>
          <p:cNvSpPr>
            <a:spLocks noGrp="1" noChangeArrowheads="1"/>
          </p:cNvSpPr>
          <p:nvPr>
            <p:ph type="body" idx="1"/>
          </p:nvPr>
        </p:nvSpPr>
        <p:spPr/>
        <p:txBody>
          <a:bodyPr/>
          <a:lstStyle/>
          <a:p>
            <a:r>
              <a:rPr lang="en-US" dirty="0" smtClean="0"/>
              <a:t>Go online to MasteringHealth to take the "Tobacco: Are Your Habits Placing You at Risk?" assessment.</a:t>
            </a:r>
          </a:p>
          <a:p>
            <a:r>
              <a:rPr lang="en-US" dirty="0" smtClean="0"/>
              <a:t>If you are a smoker, list the health hazards that you risk because of smoking and the benefits you would gain from quitting. Which list is longer, and is it worth it to continue smoking?</a:t>
            </a:r>
          </a:p>
          <a:p>
            <a:r>
              <a:rPr lang="en-US" dirty="0" smtClean="0"/>
              <a:t>If you are a nonsmoker, are you doing everything you can to promote a nonsmoking environment?</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5018317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
          <p:cNvSpPr>
            <a:spLocks noGrp="1" noChangeArrowheads="1"/>
          </p:cNvSpPr>
          <p:nvPr>
            <p:ph type="title"/>
          </p:nvPr>
        </p:nvSpPr>
        <p:spPr/>
        <p:txBody>
          <a:bodyPr/>
          <a:lstStyle/>
          <a:p>
            <a:r>
              <a:rPr lang="en-US" dirty="0" smtClean="0"/>
              <a:t>Advertising</a:t>
            </a:r>
            <a:endParaRPr lang="en-US" dirty="0"/>
          </a:p>
        </p:txBody>
      </p:sp>
      <p:sp>
        <p:nvSpPr>
          <p:cNvPr id="7179" name="Rectangle 11"/>
          <p:cNvSpPr>
            <a:spLocks noGrp="1" noChangeArrowheads="1"/>
          </p:cNvSpPr>
          <p:nvPr>
            <p:ph sz="half" idx="1"/>
          </p:nvPr>
        </p:nvSpPr>
        <p:spPr>
          <a:xfrm>
            <a:off x="365125" y="1141413"/>
            <a:ext cx="4038600" cy="5280855"/>
          </a:xfrm>
        </p:spPr>
        <p:txBody>
          <a:bodyPr/>
          <a:lstStyle/>
          <a:p>
            <a:r>
              <a:rPr lang="en-US" altLang="en-US" sz="2200" dirty="0" smtClean="0"/>
              <a:t>An estimated 24 million per day is spent on advertising and promoting tobacco products.</a:t>
            </a:r>
          </a:p>
          <a:p>
            <a:r>
              <a:rPr lang="en-US" altLang="en-US" sz="2200" dirty="0" smtClean="0"/>
              <a:t>Tobacco companies target children and teenagers with tobacco products that have candy, fruit, or alcohol flavorings.</a:t>
            </a:r>
          </a:p>
          <a:p>
            <a:r>
              <a:rPr lang="en-US" altLang="en-US" sz="2200" dirty="0" smtClean="0"/>
              <a:t>Advertisements in woman</a:t>
            </a:r>
            <a:r>
              <a:rPr lang="fr-FR" altLang="en-US" sz="2200" dirty="0" smtClean="0"/>
              <a:t>'</a:t>
            </a:r>
            <a:r>
              <a:rPr lang="en-US" altLang="en-US" sz="2200" dirty="0" smtClean="0"/>
              <a:t>s magazines imply that smoking is the key to financial success, independence, and social acceptance.</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16" name="Picture 15" descr="misc_11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784" y="1141413"/>
            <a:ext cx="4419715" cy="4983056"/>
          </a:xfrm>
          <a:prstGeom prst="rect">
            <a:avLst/>
          </a:prstGeom>
        </p:spPr>
      </p:pic>
    </p:spTree>
    <p:extLst>
      <p:ext uri="{BB962C8B-B14F-4D97-AF65-F5344CB8AC3E}">
        <p14:creationId xmlns:p14="http://schemas.microsoft.com/office/powerpoint/2010/main" val="42477995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 2016 Pearson Education, Inc.</a:t>
            </a:r>
            <a:endParaRPr lang="en-GB" dirty="0"/>
          </a:p>
        </p:txBody>
      </p:sp>
      <p:pic>
        <p:nvPicPr>
          <p:cNvPr id="4" name="Picture 3" descr="table_11_01.jpg"/>
          <p:cNvPicPr>
            <a:picLocks noChangeAspect="1"/>
          </p:cNvPicPr>
          <p:nvPr/>
        </p:nvPicPr>
        <p:blipFill rotWithShape="1">
          <a:blip r:embed="rId3">
            <a:extLst>
              <a:ext uri="{28A0092B-C50C-407E-A947-70E740481C1C}">
                <a14:useLocalDpi xmlns:a14="http://schemas.microsoft.com/office/drawing/2010/main" val="0"/>
              </a:ext>
            </a:extLst>
          </a:blip>
          <a:srcRect b="2490"/>
          <a:stretch/>
        </p:blipFill>
        <p:spPr>
          <a:xfrm>
            <a:off x="2922240" y="292360"/>
            <a:ext cx="3299521" cy="6273281"/>
          </a:xfrm>
          <a:prstGeom prst="rect">
            <a:avLst/>
          </a:prstGeom>
        </p:spPr>
      </p:pic>
    </p:spTree>
    <p:extLst>
      <p:ext uri="{BB962C8B-B14F-4D97-AF65-F5344CB8AC3E}">
        <p14:creationId xmlns:p14="http://schemas.microsoft.com/office/powerpoint/2010/main" val="9157408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
          <p:cNvSpPr>
            <a:spLocks noGrp="1" noChangeArrowheads="1"/>
          </p:cNvSpPr>
          <p:nvPr>
            <p:ph type="title"/>
          </p:nvPr>
        </p:nvSpPr>
        <p:spPr/>
        <p:txBody>
          <a:bodyPr/>
          <a:lstStyle/>
          <a:p>
            <a:r>
              <a:rPr lang="en-US" dirty="0" smtClean="0"/>
              <a:t>Financial Costs to Society</a:t>
            </a:r>
            <a:endParaRPr lang="en-US" dirty="0"/>
          </a:p>
        </p:txBody>
      </p:sp>
      <p:sp>
        <p:nvSpPr>
          <p:cNvPr id="9227" name="Rectangle 11"/>
          <p:cNvSpPr>
            <a:spLocks noGrp="1" noChangeArrowheads="1"/>
          </p:cNvSpPr>
          <p:nvPr>
            <p:ph type="body" idx="1"/>
          </p:nvPr>
        </p:nvSpPr>
        <p:spPr/>
        <p:txBody>
          <a:bodyPr/>
          <a:lstStyle/>
          <a:p>
            <a:r>
              <a:rPr lang="en-US" dirty="0" smtClean="0"/>
              <a:t>Annual costs attributed to smoking in the U.S. are between $289 and $333 billion.</a:t>
            </a:r>
          </a:p>
          <a:p>
            <a:r>
              <a:rPr lang="en-US" dirty="0" smtClean="0"/>
              <a:t>Economic burden is $132–$176 billion in direct medical expenditures and $156 billion in lost productivity</a:t>
            </a:r>
          </a:p>
          <a:p>
            <a:r>
              <a:rPr lang="en-US" dirty="0" smtClean="0"/>
              <a:t>Smoking-related health costs and productivity losses are $18.20 per pack of cigarettes sold.</a:t>
            </a:r>
          </a:p>
          <a:p>
            <a:r>
              <a:rPr lang="en-US" dirty="0" smtClean="0"/>
              <a:t>These costs far exceed the tax revenue from cigarette sales.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8583869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
          <p:cNvSpPr>
            <a:spLocks noGrp="1" noChangeArrowheads="1"/>
          </p:cNvSpPr>
          <p:nvPr>
            <p:ph type="title"/>
          </p:nvPr>
        </p:nvSpPr>
        <p:spPr>
          <a:xfrm>
            <a:off x="0" y="0"/>
            <a:ext cx="9144000" cy="1077218"/>
          </a:xfrm>
        </p:spPr>
        <p:txBody>
          <a:bodyPr/>
          <a:lstStyle/>
          <a:p>
            <a:r>
              <a:rPr lang="en-US" dirty="0" smtClean="0"/>
              <a:t>Women and Smoking: Catching Up to the Men</a:t>
            </a:r>
            <a:endParaRPr lang="en-US" dirty="0"/>
          </a:p>
        </p:txBody>
      </p:sp>
      <p:sp>
        <p:nvSpPr>
          <p:cNvPr id="10244" name="Rectangle 11"/>
          <p:cNvSpPr>
            <a:spLocks noGrp="1" noChangeArrowheads="1"/>
          </p:cNvSpPr>
          <p:nvPr>
            <p:ph idx="1"/>
          </p:nvPr>
        </p:nvSpPr>
        <p:spPr/>
        <p:txBody>
          <a:bodyPr/>
          <a:lstStyle/>
          <a:p>
            <a:r>
              <a:rPr lang="en-US" dirty="0" smtClean="0"/>
              <a:t>Less educated women are more likely to smoke, and more affluent women are less likely to smoke.</a:t>
            </a:r>
          </a:p>
          <a:p>
            <a:r>
              <a:rPr lang="en-US" dirty="0" smtClean="0"/>
              <a:t>An estimated 174,000 women die each year of tobacco-related diseases.</a:t>
            </a:r>
          </a:p>
          <a:p>
            <a:r>
              <a:rPr lang="en-US" dirty="0" smtClean="0"/>
              <a:t>Women who die of a smoking-related disease lose, on average, 14.5 years of potential life.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35805196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Grp="1" noChangeArrowheads="1"/>
          </p:cNvSpPr>
          <p:nvPr>
            <p:ph type="title"/>
          </p:nvPr>
        </p:nvSpPr>
        <p:spPr/>
        <p:txBody>
          <a:bodyPr/>
          <a:lstStyle/>
          <a:p>
            <a:r>
              <a:rPr lang="en-US" dirty="0" smtClean="0"/>
              <a:t>College Students and Tobacco Use</a:t>
            </a:r>
            <a:endParaRPr lang="en-US" dirty="0"/>
          </a:p>
        </p:txBody>
      </p:sp>
      <p:sp>
        <p:nvSpPr>
          <p:cNvPr id="11268" name="Rectangle 13"/>
          <p:cNvSpPr>
            <a:spLocks noGrp="1" noChangeArrowheads="1"/>
          </p:cNvSpPr>
          <p:nvPr>
            <p:ph type="body" idx="1"/>
          </p:nvPr>
        </p:nvSpPr>
        <p:spPr/>
        <p:txBody>
          <a:bodyPr/>
          <a:lstStyle/>
          <a:p>
            <a:r>
              <a:rPr lang="en-US" dirty="0" smtClean="0"/>
              <a:t>Despite heavy promotion by the tobacco industry, U.S. college students are smoking less.</a:t>
            </a:r>
          </a:p>
          <a:p>
            <a:r>
              <a:rPr lang="en-US" dirty="0" smtClean="0"/>
              <a:t>College students say they smoke to relax, to reduce stress, or to control weight gain.</a:t>
            </a:r>
          </a:p>
          <a:p>
            <a:r>
              <a:rPr lang="en-US" dirty="0" smtClean="0"/>
              <a:t>Students who smoke regularly do want to quit.</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extLst>
      <p:ext uri="{BB962C8B-B14F-4D97-AF65-F5344CB8AC3E}">
        <p14:creationId xmlns:p14="http://schemas.microsoft.com/office/powerpoint/2010/main" val="24710233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957</TotalTime>
  <Words>2696</Words>
  <Application>Microsoft Macintosh PowerPoint</Application>
  <PresentationFormat>On-screen Show (4:3)</PresentationFormat>
  <Paragraphs>235</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HA5Lect_template</vt:lpstr>
      <vt:lpstr>Chapter 11:  Ending  Tobacco Use</vt:lpstr>
      <vt:lpstr>Did you PREPARE and did you LEARN?</vt:lpstr>
      <vt:lpstr>Did you PREPARE and did you LEARN?</vt:lpstr>
      <vt:lpstr>United States Tobacco Use</vt:lpstr>
      <vt:lpstr>Advertising</vt:lpstr>
      <vt:lpstr>PowerPoint Presentation</vt:lpstr>
      <vt:lpstr>Financial Costs to Society</vt:lpstr>
      <vt:lpstr>Women and Smoking: Catching Up to the Men</vt:lpstr>
      <vt:lpstr>College Students and Tobacco Use</vt:lpstr>
      <vt:lpstr>Trends in Prevalence of Cigarette Smoking in the Past Month among College Students </vt:lpstr>
      <vt:lpstr>See It! Video: Do Nicotine Patches and Gum Work?</vt:lpstr>
      <vt:lpstr>Social Smoking </vt:lpstr>
      <vt:lpstr>Reasons Why College Students Smoke</vt:lpstr>
      <vt:lpstr>Effects of Tobacco</vt:lpstr>
      <vt:lpstr>Effects of Tobacco</vt:lpstr>
      <vt:lpstr>PowerPoint Presentation</vt:lpstr>
      <vt:lpstr>Lung Damage from Chemicals in Tobacco Smoke</vt:lpstr>
      <vt:lpstr>Tobacco Addiction </vt:lpstr>
      <vt:lpstr>Tobacco Products</vt:lpstr>
      <vt:lpstr>Tobacco Products</vt:lpstr>
      <vt:lpstr>Tobacco Products</vt:lpstr>
      <vt:lpstr>Is Chewing Tobacco as Harmful as Cigarette Smoking?</vt:lpstr>
      <vt:lpstr>Health Hazards of Tobacco Products</vt:lpstr>
      <vt:lpstr>Effects of Smoking on the Body and Health</vt:lpstr>
      <vt:lpstr>Correlation between Tobacco Consumption and Lung Cancer Deaths in the United States</vt:lpstr>
      <vt:lpstr>Why Should You Care?</vt:lpstr>
      <vt:lpstr>Tobacco-Related Cancers</vt:lpstr>
      <vt:lpstr>Cardiovascular Disease </vt:lpstr>
      <vt:lpstr>Respiratory Disorders</vt:lpstr>
      <vt:lpstr>Sexual Dysfunction and Fertility Problems</vt:lpstr>
      <vt:lpstr>Environmental Tobacco Smoke</vt:lpstr>
      <vt:lpstr>Risks from Environmental Tobacco Smoke</vt:lpstr>
      <vt:lpstr>Tobacco Use Prevention Policies</vt:lpstr>
      <vt:lpstr>Will Quitting Reverse the Damage That Has Already Been Done?</vt:lpstr>
      <vt:lpstr>When Smokers Quit</vt:lpstr>
      <vt:lpstr>Benefits of Quitting </vt:lpstr>
      <vt:lpstr>Breaking the Nicotine Addiction</vt:lpstr>
      <vt:lpstr>PowerPoint Presentation</vt:lpstr>
      <vt:lpstr>Quitting</vt:lpstr>
      <vt:lpstr>PowerPoint Presentation</vt:lpstr>
      <vt:lpstr>PowerPoint Presentation</vt:lpstr>
      <vt:lpstr>Assessing Yourself—A Personal Inventory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Pawan Kr Bhambrah</cp:lastModifiedBy>
  <cp:revision>154</cp:revision>
  <dcterms:created xsi:type="dcterms:W3CDTF">2007-09-26T05:29:17Z</dcterms:created>
  <dcterms:modified xsi:type="dcterms:W3CDTF">2015-01-29T12:16:11Z</dcterms:modified>
</cp:coreProperties>
</file>